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8.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1.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2.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25.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26.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8.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29.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34.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5.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36.xml" ContentType="application/vnd.openxmlformats-officedocument.presentationml.notesSlide+xml"/>
  <Override PartName="/ppt/tags/tag158.xml" ContentType="application/vnd.openxmlformats-officedocument.presentationml.tags+xml"/>
  <Override PartName="/ppt/notesSlides/notesSlide37.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8.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39.xml" ContentType="application/vnd.openxmlformats-officedocument.presentationml.notesSlide+xml"/>
  <Override PartName="/ppt/tags/tag183.xml" ContentType="application/vnd.openxmlformats-officedocument.presentationml.tags+xml"/>
  <Override PartName="/ppt/notesSlides/notesSlide4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41.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307" r:id="rId20"/>
    <p:sldId id="306" r:id="rId21"/>
    <p:sldId id="288" r:id="rId22"/>
    <p:sldId id="289" r:id="rId23"/>
    <p:sldId id="290" r:id="rId24"/>
    <p:sldId id="291" r:id="rId25"/>
    <p:sldId id="292" r:id="rId26"/>
    <p:sldId id="293" r:id="rId27"/>
    <p:sldId id="294" r:id="rId28"/>
    <p:sldId id="274" r:id="rId29"/>
    <p:sldId id="275" r:id="rId30"/>
    <p:sldId id="276" r:id="rId31"/>
    <p:sldId id="277" r:id="rId32"/>
    <p:sldId id="278" r:id="rId33"/>
    <p:sldId id="279" r:id="rId34"/>
    <p:sldId id="311" r:id="rId35"/>
    <p:sldId id="319" r:id="rId36"/>
    <p:sldId id="320" r:id="rId37"/>
    <p:sldId id="321" r:id="rId38"/>
    <p:sldId id="322" r:id="rId39"/>
    <p:sldId id="323" r:id="rId40"/>
    <p:sldId id="324" r:id="rId41"/>
    <p:sldId id="325" r:id="rId42"/>
    <p:sldId id="281" r:id="rId43"/>
    <p:sldId id="282" r:id="rId44"/>
    <p:sldId id="283" r:id="rId45"/>
    <p:sldId id="284" r:id="rId46"/>
    <p:sldId id="285" r:id="rId47"/>
    <p:sldId id="286" r:id="rId48"/>
    <p:sldId id="297" r:id="rId49"/>
    <p:sldId id="298" r:id="rId50"/>
    <p:sldId id="299" r:id="rId51"/>
    <p:sldId id="308" r:id="rId52"/>
    <p:sldId id="300" r:id="rId53"/>
    <p:sldId id="301" r:id="rId54"/>
    <p:sldId id="309" r:id="rId55"/>
    <p:sldId id="326" r:id="rId56"/>
    <p:sldId id="327" r:id="rId57"/>
    <p:sldId id="328" r:id="rId58"/>
    <p:sldId id="329" r:id="rId59"/>
    <p:sldId id="330" r:id="rId60"/>
    <p:sldId id="33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4660"/>
  </p:normalViewPr>
  <p:slideViewPr>
    <p:cSldViewPr snapToGrid="0">
      <p:cViewPr varScale="1">
        <p:scale>
          <a:sx n="94" d="100"/>
          <a:sy n="94" d="100"/>
        </p:scale>
        <p:origin x="182"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DAFD6-FAC2-42B7-869F-67A360C20BEA}" type="datetimeFigureOut">
              <a:rPr lang="en-US" smtClean="0"/>
              <a:pPr/>
              <a:t>3/13/2023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14422-304B-4EC6-ABD9-7288B98B5903}" type="slidenum">
              <a:rPr lang="en-US" smtClean="0"/>
              <a:pPr/>
              <a:t>‹#›</a:t>
            </a:fld>
            <a:endParaRPr lang="en-US"/>
          </a:p>
        </p:txBody>
      </p:sp>
    </p:spTree>
    <p:extLst>
      <p:ext uri="{BB962C8B-B14F-4D97-AF65-F5344CB8AC3E}">
        <p14:creationId xmlns:p14="http://schemas.microsoft.com/office/powerpoint/2010/main" val="397105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normAutofit lnSpcReduction="10000"/>
          </a:bodyPr>
          <a:lstStyle/>
          <a:p>
            <a:r>
              <a:rPr lang="en-US" dirty="0" smtClean="0"/>
              <a:t>In order to compute the image, the power arriving at the eye from the solid angle of each pixel needs to be determined on different wavelengths.</a:t>
            </a:r>
          </a:p>
          <a:p>
            <a:r>
              <a:rPr lang="en-US" dirty="0" smtClean="0"/>
              <a:t>We establish a virtual world model in the computer memory, where the user is represented by a single eye position and the display is represented by a window rectangle. Then we compute the power going through the pixel toward the eye on different wavelength</a:t>
            </a:r>
            <a:r>
              <a:rPr lang="hu-HU" dirty="0" smtClean="0"/>
              <a:t>s</a:t>
            </a:r>
            <a:r>
              <a:rPr lang="en-US" dirty="0" smtClean="0"/>
              <a:t>, which results in a power spectrum. </a:t>
            </a:r>
          </a:p>
          <a:p>
            <a:endParaRPr lang="en-US" dirty="0" smtClean="0"/>
          </a:p>
          <a:p>
            <a:r>
              <a:rPr lang="en-US" dirty="0" smtClean="0"/>
              <a:t>If we can get the display to emit the same photons, then the illusion of watching the virtual world can be created. As the human eye can be cheated with red, green, and blue colors, it is enough if the display emits light on these wavelengths. The last step of rendering is the conversion of the calculated spectrum to displayable red, green and blue intensities, which is called tone mapping. If we compute the light transfer only on these wavelength</a:t>
            </a:r>
            <a:r>
              <a:rPr lang="hu-HU" dirty="0" smtClean="0"/>
              <a:t>s</a:t>
            </a:r>
            <a:r>
              <a:rPr lang="en-US" dirty="0" smtClean="0"/>
              <a:t>, then this step can be omitted and the resulting spectrum can be used directly to control the monitor.</a:t>
            </a:r>
          </a:p>
          <a:p>
            <a:endParaRPr lang="en-US" dirty="0" smtClean="0"/>
          </a:p>
          <a:p>
            <a:r>
              <a:rPr lang="en-US" dirty="0" smtClean="0"/>
              <a:t>One crucial question is what exactly should be computed that describes the strength of the light intensity and when the pixel is controlled accordingly, provides the same color perception as the surface. Note that the pixel is at a different distance than the visible surface. The orientation</a:t>
            </a:r>
            <a:r>
              <a:rPr lang="hu-HU" dirty="0" smtClean="0"/>
              <a:t>s</a:t>
            </a:r>
            <a:r>
              <a:rPr lang="en-US" dirty="0" smtClean="0"/>
              <a:t> of the display surface and </a:t>
            </a:r>
            <a:r>
              <a:rPr lang="hu-HU" dirty="0" smtClean="0"/>
              <a:t>of </a:t>
            </a:r>
            <a:r>
              <a:rPr lang="en-US" dirty="0" smtClean="0"/>
              <a:t>the visible surface are also different. The total emitted power would definitely be not good since it would mean less photons for the eye for farther sources.  </a:t>
            </a:r>
            <a:endParaRPr lang="hu-HU" dirty="0" smtClean="0"/>
          </a:p>
          <a:p>
            <a:endParaRPr lang="en-US" dirty="0"/>
          </a:p>
        </p:txBody>
      </p:sp>
      <p:sp>
        <p:nvSpPr>
          <p:cNvPr id="4" name="Dia számának helye 3"/>
          <p:cNvSpPr>
            <a:spLocks noGrp="1"/>
          </p:cNvSpPr>
          <p:nvPr>
            <p:ph type="sldNum" sz="quarter" idx="10"/>
          </p:nvPr>
        </p:nvSpPr>
        <p:spPr/>
        <p:txBody>
          <a:bodyPr/>
          <a:lstStyle/>
          <a:p>
            <a:fld id="{64F8FCFD-A81E-4F03-9EE9-AF679686BD11}" type="slidenum">
              <a:rPr lang="en-US" smtClean="0"/>
              <a:pPr/>
              <a:t>2</a:t>
            </a:fld>
            <a:endParaRPr lang="en-US" dirty="0"/>
          </a:p>
        </p:txBody>
      </p:sp>
    </p:spTree>
    <p:extLst>
      <p:ext uri="{BB962C8B-B14F-4D97-AF65-F5344CB8AC3E}">
        <p14:creationId xmlns:p14="http://schemas.microsoft.com/office/powerpoint/2010/main" val="1870453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2D, a contiguous set of directions makes an angle. The measure of that angle is the length of the arc subtended on the unit circle. This measure also has an</a:t>
            </a:r>
            <a:r>
              <a:rPr lang="en-US" baseline="0" dirty="0" smtClean="0"/>
              <a:t> SI unit, the radian, even though it is dimensionless.</a:t>
            </a:r>
            <a:r>
              <a:rPr lang="en-US" dirty="0" smtClean="0"/>
              <a:t> We all know that the measure of the complete domain is </a:t>
            </a:r>
            <a:r>
              <a:rPr lang="hu-HU" sz="1200" dirty="0" smtClean="0">
                <a:latin typeface="Whipsmart" panose="020B0502030203050204" pitchFamily="34" charset="0"/>
              </a:rPr>
              <a:t>2</a:t>
            </a:r>
            <a:r>
              <a:rPr lang="el-GR" sz="1200" dirty="0" smtClean="0">
                <a:latin typeface="Whipsmart" panose="020B0502030203050204" pitchFamily="34" charset="0"/>
              </a:rPr>
              <a:t>π</a:t>
            </a:r>
            <a:r>
              <a:rPr lang="en-US" sz="1200" dirty="0" smtClean="0">
                <a:latin typeface="Whipsmart" panose="020B0502030203050204" pitchFamily="34" charset="0"/>
              </a:rPr>
              <a:t>.</a:t>
            </a:r>
          </a:p>
          <a:p>
            <a:endParaRPr lang="en-US" sz="1200" dirty="0" smtClean="0">
              <a:latin typeface="Whipsmart" panose="020B0502030203050204" pitchFamily="34" charset="0"/>
            </a:endParaRPr>
          </a:p>
          <a:p>
            <a:endParaRPr lang="en-US" sz="1200" dirty="0" smtClean="0">
              <a:latin typeface="Whipsmart" panose="020B0502030203050204" pitchFamily="34" charset="0"/>
            </a:endParaRPr>
          </a:p>
          <a:p>
            <a:r>
              <a:rPr lang="en-US" sz="1200" dirty="0" smtClean="0">
                <a:latin typeface="Whipsmart" panose="020B0502030203050204" pitchFamily="34" charset="0"/>
              </a:rPr>
              <a:t>In 3D, </a:t>
            </a:r>
            <a:r>
              <a:rPr lang="en-US" dirty="0" smtClean="0"/>
              <a:t>a contiguous set of directions -- called a solid angle -- makes some kind of shape on the surface of the unit sphere. The measure of the solid angle is the area</a:t>
            </a:r>
            <a:r>
              <a:rPr lang="en-US" baseline="0" dirty="0" smtClean="0"/>
              <a:t> of this shape. The dimensionless SI unit is called the </a:t>
            </a:r>
            <a:r>
              <a:rPr lang="en-US" baseline="0" dirty="0" err="1" smtClean="0"/>
              <a:t>steradian</a:t>
            </a:r>
            <a:r>
              <a:rPr lang="en-US" baseline="0" dirty="0" smtClean="0"/>
              <a:t>. You may be uncomfortable with the fact that we do not specify the shape of the solid angle in any way. You should not be. Just as the pint is a perfect measure of volume without a relation to a measure of lower dimension or having an established shape, so is the </a:t>
            </a:r>
            <a:r>
              <a:rPr lang="en-US" baseline="0" dirty="0" err="1" smtClean="0"/>
              <a:t>steradian</a:t>
            </a:r>
            <a:r>
              <a:rPr lang="en-US" baseline="0" dirty="0" smtClean="0"/>
              <a:t> perfect for measuring solid angles. Just as we can talk about the number of bubbles per pint, we can also talk about the number of photons per </a:t>
            </a:r>
            <a:r>
              <a:rPr lang="en-US" baseline="0" dirty="0" err="1" smtClean="0"/>
              <a:t>steradian</a:t>
            </a:r>
            <a:r>
              <a:rPr lang="en-US" baseline="0" dirty="0" smtClean="0"/>
              <a:t>. Or watts per </a:t>
            </a:r>
            <a:r>
              <a:rPr lang="en-US" baseline="0" dirty="0" err="1" smtClean="0"/>
              <a:t>steradian</a:t>
            </a:r>
            <a:r>
              <a:rPr lang="en-US" baseline="0" dirty="0" smtClean="0"/>
              <a:t>, of course.</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11</a:t>
            </a:fld>
            <a:endParaRPr lang="en-US" dirty="0"/>
          </a:p>
        </p:txBody>
      </p:sp>
    </p:spTree>
    <p:extLst>
      <p:ext uri="{BB962C8B-B14F-4D97-AF65-F5344CB8AC3E}">
        <p14:creationId xmlns:p14="http://schemas.microsoft.com/office/powerpoint/2010/main" val="1004865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Radiant intensity has</a:t>
            </a:r>
            <a:r>
              <a:rPr lang="en-US" baseline="0" dirty="0" smtClean="0"/>
              <a:t> the unit of watts per </a:t>
            </a:r>
            <a:r>
              <a:rPr lang="en-US" baseline="0" dirty="0" err="1" smtClean="0"/>
              <a:t>steradian</a:t>
            </a:r>
            <a:r>
              <a:rPr lang="en-US" baseline="0" dirty="0" smtClean="0"/>
              <a:t>. It is a density-like measure, but instead of distribution over area, it measures distribution over directions. The symbol is </a:t>
            </a:r>
            <a:r>
              <a:rPr lang="en-US" i="1" baseline="0" dirty="0" smtClean="0"/>
              <a:t>I</a:t>
            </a:r>
            <a:r>
              <a:rPr lang="en-US" baseline="0" dirty="0" smtClean="0"/>
              <a:t>, and intensity is a </a:t>
            </a:r>
            <a:r>
              <a:rPr lang="en-US" dirty="0" smtClean="0"/>
              <a:t>function of direction</a:t>
            </a:r>
            <a:r>
              <a:rPr lang="en-US" baseline="0" dirty="0" smtClean="0"/>
              <a:t> </a:t>
            </a:r>
            <a:r>
              <a:rPr lang="el-GR" b="0" dirty="0" smtClean="0">
                <a:latin typeface="Times New Roman" panose="02020603050405020304" pitchFamily="18" charset="0"/>
                <a:cs typeface="Times New Roman" pitchFamily="18" charset="0"/>
              </a:rPr>
              <a:t>ω</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we split the directional domain into small solid angles, and count the number of photons exiting in</a:t>
            </a:r>
            <a:r>
              <a:rPr lang="en-US" baseline="0" dirty="0" smtClean="0"/>
              <a:t> them, we can plot radiant intensity. With infinitely small solid angles, the get a function with a continuous domain..</a:t>
            </a:r>
            <a:endParaRPr lang="en-US" dirty="0" smtClean="0"/>
          </a:p>
          <a:p>
            <a:endParaRPr lang="en-US" dirty="0" smtClean="0"/>
          </a:p>
          <a:p>
            <a:r>
              <a:rPr lang="en-US" dirty="0" smtClean="0"/>
              <a:t>Now, is radiant intensity the measure we are looking for?</a:t>
            </a:r>
            <a:r>
              <a:rPr lang="en-US" baseline="0" dirty="0" smtClean="0"/>
              <a:t> Does it characterize the appearance of a surface point? Well, it seems to work for the radio transmitter or the light bulb, but only if those are so small they can be considered point-like. If we consider an extended surface, knowing the overall directional distribution of photons is not enough, as light emitted from different surface points in the same direction will travel different paths.</a:t>
            </a:r>
          </a:p>
          <a:p>
            <a:endParaRPr lang="en-US" baseline="0" dirty="0" smtClean="0"/>
          </a:p>
          <a:p>
            <a:r>
              <a:rPr lang="en-US" baseline="0" dirty="0" smtClean="0"/>
              <a:t>To be able to tell what light hits our eye, we need a measure that takes both directional and area distribution into account.</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12</a:t>
            </a:fld>
            <a:endParaRPr lang="en-US" dirty="0"/>
          </a:p>
        </p:txBody>
      </p:sp>
    </p:spTree>
    <p:extLst>
      <p:ext uri="{BB962C8B-B14F-4D97-AF65-F5344CB8AC3E}">
        <p14:creationId xmlns:p14="http://schemas.microsoft.com/office/powerpoint/2010/main" val="318268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measure is radiance. This is absolutely the most important measure in computer graphics, and when less educated graphics programmers talk about light intensity, they most often should say radiance instead.</a:t>
            </a:r>
          </a:p>
          <a:p>
            <a:endParaRPr lang="en-US" dirty="0" smtClean="0"/>
          </a:p>
          <a:p>
            <a:r>
              <a:rPr lang="en-US" dirty="0" smtClean="0"/>
              <a:t>Radiance is density of radiant power with respect to both position and direction. We are</a:t>
            </a:r>
            <a:r>
              <a:rPr lang="en-US" baseline="0" dirty="0" smtClean="0"/>
              <a:t> going to examine it more rigorously, but let us first consider intuitively what it can express and why it is a good measure for us.</a:t>
            </a:r>
          </a:p>
          <a:p>
            <a:endParaRPr lang="en-US" baseline="0" dirty="0" smtClean="0"/>
          </a:p>
          <a:p>
            <a:r>
              <a:rPr lang="en-US" baseline="0" dirty="0" smtClean="0"/>
              <a:t>Radiance is a function of both position and direction. Although we have been talking and will continue to talk in terms of surfaces, radiance can be interpreted at any point in space (if there is no surface there, just image we put one there). Thus, our complete virtual world can be imagined as a continuous, five-dimensional (3D for position, +2D for directions) radiance field. Of course we will only be interested in the radiance at certain points and directions, but the field is still there.</a:t>
            </a:r>
          </a:p>
          <a:p>
            <a:endParaRPr lang="en-US" baseline="0" dirty="0" smtClean="0"/>
          </a:p>
          <a:p>
            <a:r>
              <a:rPr lang="en-US" baseline="0" dirty="0" smtClean="0"/>
              <a:t>Now consider two points in space, and their radiances along the line that connects them. We know that light travels along straight lines. So what is the relation between the radiance at those two points? If there is no object in between to block the light, no medium that scatters the light, and no interfering light source that adds more radiance, the flock of photons travelling along one arrow will be the same as the photons travelling at the other. Radiance will not change along rays of light.</a:t>
            </a:r>
          </a:p>
          <a:p>
            <a:endParaRPr lang="en-US" baseline="0" dirty="0" smtClean="0"/>
          </a:p>
          <a:p>
            <a:r>
              <a:rPr lang="en-US" baseline="0" dirty="0" smtClean="0"/>
              <a:t>Now imagine at one point is our eye, and at the other a surface point. If we manage to find the radiance exiting the surface toward the eye, than we have also managed to find the radiance arriving at the eye from that given direction.</a:t>
            </a:r>
          </a:p>
          <a:p>
            <a:endParaRPr lang="en-US" baseline="0" dirty="0" smtClean="0"/>
          </a:p>
          <a:p>
            <a:r>
              <a:rPr lang="en-US" baseline="0" dirty="0" smtClean="0"/>
              <a:t>Let us look at the proper definition of radiance, and see that the above properties indeed are true and radiance can be used to characterize the appearance of surface points.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13</a:t>
            </a:fld>
            <a:endParaRPr lang="en-US" dirty="0"/>
          </a:p>
        </p:txBody>
      </p:sp>
    </p:spTree>
    <p:extLst>
      <p:ext uri="{BB962C8B-B14F-4D97-AF65-F5344CB8AC3E}">
        <p14:creationId xmlns:p14="http://schemas.microsoft.com/office/powerpoint/2010/main" val="2900687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Radiance is defined as the power divided by the projected surface and the solid angle of emission.</a:t>
            </a:r>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14</a:t>
            </a:fld>
            <a:endParaRPr lang="en-US" dirty="0"/>
          </a:p>
        </p:txBody>
      </p:sp>
    </p:spTree>
    <p:extLst>
      <p:ext uri="{BB962C8B-B14F-4D97-AF65-F5344CB8AC3E}">
        <p14:creationId xmlns:p14="http://schemas.microsoft.com/office/powerpoint/2010/main" val="81265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theorem states that if two surfaces have the same radiance, then they look identical no matter whether they are at a different distance or have different orientation. The proof is based on that if in a solid angle the eye would gather the same number of photons, i.e. energy, then it would not be able to distinguish source surfaces. Let us compute this power for two surfaces that are seen in the same solid angle and have the same radiance.</a:t>
            </a:r>
          </a:p>
          <a:p>
            <a:endParaRPr lang="en-US" dirty="0" smtClean="0"/>
          </a:p>
          <a:p>
            <a:r>
              <a:rPr lang="en-US" dirty="0" smtClean="0"/>
              <a:t>If the surface is closer, then  its real area is smaller, but the solid angle in which the pupil of the eye can be reached from this surface is larger. Both the solid angle and the surface changes with the square of the distance and the two factors compensate each other. If the surface is not perpendicular to the viewing direction, then the surface seen in a given solid angle is larger, but the cosine factor will be proportionally smaller, so again we see no difference.</a:t>
            </a:r>
          </a:p>
          <a:p>
            <a:endParaRPr lang="en-US" dirty="0" smtClean="0"/>
          </a:p>
          <a:p>
            <a:r>
              <a:rPr lang="en-US" dirty="0" smtClean="0"/>
              <a:t>So, the conclusion is that we should compute the radiance of a surface and set the pixel of the display to have the same radiance. Then the two surfaces will be identical for the eye.</a:t>
            </a:r>
          </a:p>
          <a:p>
            <a:endParaRPr lang="en-US" dirty="0" smtClean="0"/>
          </a:p>
          <a:p>
            <a:r>
              <a:rPr lang="en-US" dirty="0" smtClean="0"/>
              <a:t>The fact that surfaces having the same radiance but at different distances look similar can also be interpreted as that the radiance does not change along a ray.</a:t>
            </a:r>
            <a:endParaRPr lang="hu-HU" dirty="0" smtClean="0"/>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15</a:t>
            </a:fld>
            <a:endParaRPr lang="en-US" dirty="0"/>
          </a:p>
        </p:txBody>
      </p:sp>
    </p:spTree>
    <p:extLst>
      <p:ext uri="{BB962C8B-B14F-4D97-AF65-F5344CB8AC3E}">
        <p14:creationId xmlns:p14="http://schemas.microsoft.com/office/powerpoint/2010/main" val="2545226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human eye is sensitive to the wavelength of the light so the simulation should be carried out on different wavelengths. Fortunately, different wavelengths can be handled separately, they cannot affect each other. An object illuminated by red light can never turn to green, yellow or blue. It can only be a darker version of the color of the illumination. When the object is illuminated by white light, the same rule applies on each wavelength separately. If the objects absorbs red and green light, the reflected color will be blue, because only blue remains from the incident spectrum. </a:t>
            </a:r>
          </a:p>
          <a:p>
            <a:endParaRPr lang="en-US" dirty="0" smtClean="0"/>
          </a:p>
          <a:p>
            <a:r>
              <a:rPr lang="en-US" dirty="0" smtClean="0"/>
              <a:t>The explanation of this wavelength independence is that photons on the visible spectrum have low energy, therefore small relativistic mass. When a photon collides with the particles of the matter, mainly with electrons, it either elastically bounces off or it gets absorbed. Since the electron’s mass is much greater than the relativistic mass of the photon, upon collision all energy remains for the photon, the electron stands still. </a:t>
            </a:r>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16</a:t>
            </a:fld>
            <a:endParaRPr lang="en-US" dirty="0"/>
          </a:p>
        </p:txBody>
      </p:sp>
    </p:spTree>
    <p:extLst>
      <p:ext uri="{BB962C8B-B14F-4D97-AF65-F5344CB8AC3E}">
        <p14:creationId xmlns:p14="http://schemas.microsoft.com/office/powerpoint/2010/main" val="776257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 so simple in high energy radiation, e.g. X-ray or gamma photons where the photons’ relativistic mass is comparable to the mass of the electron. </a:t>
            </a:r>
          </a:p>
          <a:p>
            <a:r>
              <a:rPr lang="en-US" dirty="0" smtClean="0"/>
              <a:t>Here during elastic scattering the energy of the photon can decrease since it pushes the electron, and consequently, different wavelengths cannot be computed separately. </a:t>
            </a:r>
            <a:endParaRPr lang="hu-HU" dirty="0" smtClean="0"/>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17</a:t>
            </a:fld>
            <a:endParaRPr lang="en-US" dirty="0"/>
          </a:p>
        </p:txBody>
      </p:sp>
    </p:spTree>
    <p:extLst>
      <p:ext uri="{BB962C8B-B14F-4D97-AF65-F5344CB8AC3E}">
        <p14:creationId xmlns:p14="http://schemas.microsoft.com/office/powerpoint/2010/main" val="1309645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Holy Grail of computer graphics is the rendering equation. This expresses how much light a certain</a:t>
            </a:r>
            <a:r>
              <a:rPr lang="en-US" baseline="0" dirty="0" smtClean="0"/>
              <a:t> surface point reflects into a certain direction, i.e. what color a surface appears under given lighting conditions.</a:t>
            </a:r>
          </a:p>
          <a:p>
            <a:endParaRPr lang="en-US" baseline="0" dirty="0" smtClean="0"/>
          </a:p>
          <a:p>
            <a:r>
              <a:rPr lang="en-US" baseline="0" dirty="0" smtClean="0"/>
              <a:t>Although the rendering equation is a formidable-looking integral equation with term yet unexplained, its meaning can be put in words quite simply. Also, after simplifying </a:t>
            </a:r>
            <a:r>
              <a:rPr lang="en-US" baseline="0" dirty="0" err="1" smtClean="0"/>
              <a:t>assumpltions</a:t>
            </a:r>
            <a:r>
              <a:rPr lang="en-US" baseline="0" dirty="0" smtClean="0"/>
              <a:t> </a:t>
            </a:r>
            <a:r>
              <a:rPr lang="en-US" baseline="0" dirty="0" err="1" smtClean="0"/>
              <a:t>andwith</a:t>
            </a:r>
            <a:r>
              <a:rPr lang="en-US" baseline="0" dirty="0" smtClean="0"/>
              <a:t> simple lighting and material models, the rendering equation will turn in pretty simple and swiftly computable formulas.</a:t>
            </a:r>
          </a:p>
          <a:p>
            <a:endParaRPr lang="en-US" baseline="0" dirty="0" smtClean="0"/>
          </a:p>
          <a:p>
            <a:endParaRPr lang="en-US" baseline="0" dirty="0" smtClean="0"/>
          </a:p>
          <a:p>
            <a:r>
              <a:rPr lang="en-US" baseline="0" dirty="0" smtClean="0"/>
              <a:t>The rendering equation expressed the outgoing radiance </a:t>
            </a:r>
            <a:r>
              <a:rPr lang="en-US" sz="1200" i="1" dirty="0" smtClean="0">
                <a:latin typeface="Times New Roman" pitchFamily="18" charset="0"/>
              </a:rPr>
              <a:t>L</a:t>
            </a:r>
            <a:r>
              <a:rPr lang="en-US" baseline="0" dirty="0" smtClean="0"/>
              <a:t> towards direction </a:t>
            </a:r>
            <a:r>
              <a:rPr lang="hu-HU" sz="1200" dirty="0" smtClean="0">
                <a:latin typeface="Symbol" pitchFamily="18" charset="2"/>
              </a:rPr>
              <a:t>w</a:t>
            </a:r>
            <a:r>
              <a:rPr lang="en-US" baseline="0" dirty="0" smtClean="0"/>
              <a:t> from shaded surface point </a:t>
            </a:r>
            <a:r>
              <a:rPr lang="hu-HU" sz="1200" b="1" i="1" dirty="0" smtClean="0">
                <a:latin typeface="Times New Roman" pitchFamily="18" charset="0"/>
              </a:rPr>
              <a:t>x</a:t>
            </a:r>
            <a:r>
              <a:rPr lang="en-US" baseline="0" dirty="0" smtClean="0"/>
              <a:t>, as the radiance incoming from all directions, times the probability it is reflected towards the outgoing direction.</a:t>
            </a:r>
          </a:p>
          <a:p>
            <a:endParaRPr lang="en-US" baseline="0" dirty="0" smtClean="0"/>
          </a:p>
          <a:p>
            <a:r>
              <a:rPr lang="en-US" baseline="0" dirty="0" smtClean="0"/>
              <a:t>The factor </a:t>
            </a:r>
            <a:r>
              <a:rPr lang="hu-HU" sz="1200" dirty="0" smtClean="0">
                <a:solidFill>
                  <a:srgbClr val="0070C0"/>
                </a:solidFill>
                <a:latin typeface="Times New Roman" pitchFamily="18" charset="0"/>
              </a:rPr>
              <a:t>cos</a:t>
            </a:r>
            <a:r>
              <a:rPr lang="hu-HU" sz="1200" dirty="0" smtClean="0">
                <a:solidFill>
                  <a:srgbClr val="0070C0"/>
                </a:solidFill>
                <a:latin typeface="Times New Roman" pitchFamily="18" charset="0"/>
                <a:sym typeface="Symbol" pitchFamily="18" charset="2"/>
              </a:rPr>
              <a:t>’</a:t>
            </a:r>
            <a:r>
              <a:rPr lang="en-US" sz="1200" dirty="0" smtClean="0">
                <a:solidFill>
                  <a:srgbClr val="0070C0"/>
                </a:solidFill>
                <a:latin typeface="Times New Roman" pitchFamily="18" charset="0"/>
                <a:sym typeface="Symbol" pitchFamily="18" charset="2"/>
              </a:rPr>
              <a:t> </a:t>
            </a:r>
            <a:r>
              <a:rPr lang="hu-HU" sz="1200" i="1" dirty="0" smtClean="0">
                <a:solidFill>
                  <a:srgbClr val="0070C0"/>
                </a:solidFill>
                <a:latin typeface="Times New Roman" pitchFamily="18" charset="0"/>
              </a:rPr>
              <a:t>f</a:t>
            </a:r>
            <a:r>
              <a:rPr lang="hu-HU" sz="1200" baseline="-25000" dirty="0" smtClean="0">
                <a:solidFill>
                  <a:srgbClr val="0070C0"/>
                </a:solidFill>
                <a:latin typeface="Times New Roman" pitchFamily="18" charset="0"/>
              </a:rPr>
              <a:t>r</a:t>
            </a:r>
            <a:r>
              <a:rPr lang="hu-HU" sz="1200" dirty="0" smtClean="0">
                <a:solidFill>
                  <a:srgbClr val="0070C0"/>
                </a:solidFill>
                <a:latin typeface="Times New Roman" pitchFamily="18" charset="0"/>
              </a:rPr>
              <a:t>(</a:t>
            </a:r>
            <a:r>
              <a:rPr lang="hu-HU" sz="1200" dirty="0" smtClean="0">
                <a:solidFill>
                  <a:srgbClr val="0070C0"/>
                </a:solidFill>
                <a:latin typeface="Times New Roman" pitchFamily="18" charset="0"/>
                <a:sym typeface="Symbol" pitchFamily="18" charset="2"/>
              </a:rPr>
              <a:t>’</a:t>
            </a:r>
            <a:r>
              <a:rPr lang="hu-HU" sz="1200" dirty="0" smtClean="0">
                <a:solidFill>
                  <a:srgbClr val="0070C0"/>
                </a:solidFill>
                <a:latin typeface="Times New Roman" pitchFamily="18" charset="0"/>
              </a:rPr>
              <a:t>,</a:t>
            </a:r>
            <a:r>
              <a:rPr lang="en-US" sz="1200" dirty="0" smtClean="0">
                <a:solidFill>
                  <a:srgbClr val="0070C0"/>
                </a:solidFill>
                <a:latin typeface="Times New Roman" pitchFamily="18" charset="0"/>
              </a:rPr>
              <a:t> </a:t>
            </a:r>
            <a:r>
              <a:rPr lang="hu-HU" sz="1200" b="1" i="1" dirty="0" smtClean="0">
                <a:solidFill>
                  <a:srgbClr val="0070C0"/>
                </a:solidFill>
                <a:latin typeface="Times New Roman" pitchFamily="18" charset="0"/>
              </a:rPr>
              <a:t>x</a:t>
            </a:r>
            <a:r>
              <a:rPr lang="hu-HU" sz="1200" dirty="0" smtClean="0">
                <a:solidFill>
                  <a:srgbClr val="0070C0"/>
                </a:solidFill>
                <a:latin typeface="Times New Roman" pitchFamily="18" charset="0"/>
              </a:rPr>
              <a:t>,</a:t>
            </a:r>
            <a:r>
              <a:rPr lang="en-US" sz="1200" dirty="0" smtClean="0">
                <a:solidFill>
                  <a:srgbClr val="0070C0"/>
                </a:solidFill>
                <a:latin typeface="Times New Roman" pitchFamily="18" charset="0"/>
              </a:rPr>
              <a:t> </a:t>
            </a:r>
            <a:r>
              <a:rPr lang="hu-HU" sz="1200" dirty="0" smtClean="0">
                <a:solidFill>
                  <a:srgbClr val="0070C0"/>
                </a:solidFill>
                <a:latin typeface="Times New Roman" pitchFamily="18" charset="0"/>
                <a:sym typeface="Symbol" pitchFamily="18" charset="2"/>
              </a:rPr>
              <a:t></a:t>
            </a:r>
            <a:r>
              <a:rPr lang="hu-HU" sz="1200" dirty="0" smtClean="0">
                <a:solidFill>
                  <a:srgbClr val="0070C0"/>
                </a:solidFill>
                <a:latin typeface="Times New Roman" pitchFamily="18" charset="0"/>
              </a:rPr>
              <a:t>)</a:t>
            </a:r>
            <a:r>
              <a:rPr lang="en-US" sz="1200" dirty="0" smtClean="0">
                <a:solidFill>
                  <a:srgbClr val="0070C0"/>
                </a:solidFill>
                <a:latin typeface="Times New Roman" pitchFamily="18" charset="0"/>
              </a:rPr>
              <a:t> </a:t>
            </a:r>
            <a:r>
              <a:rPr lang="en-US" baseline="0" dirty="0" smtClean="0"/>
              <a:t>expresses the probability density of a photon incoming from </a:t>
            </a:r>
            <a:r>
              <a:rPr lang="hu-HU" sz="1200" dirty="0" smtClean="0">
                <a:solidFill>
                  <a:srgbClr val="0070C0"/>
                </a:solidFill>
                <a:latin typeface="Times New Roman" pitchFamily="18" charset="0"/>
                <a:sym typeface="Symbol" pitchFamily="18" charset="2"/>
              </a:rPr>
              <a:t>’</a:t>
            </a:r>
            <a:r>
              <a:rPr lang="en-US" baseline="0" dirty="0" smtClean="0"/>
              <a:t> </a:t>
            </a:r>
            <a:r>
              <a:rPr lang="en-US" baseline="0" dirty="0" err="1" smtClean="0"/>
              <a:t>refected</a:t>
            </a:r>
            <a:r>
              <a:rPr lang="en-US" baseline="0" dirty="0" smtClean="0"/>
              <a:t> towards </a:t>
            </a:r>
            <a:r>
              <a:rPr lang="hu-HU" sz="1200" dirty="0" smtClean="0">
                <a:solidFill>
                  <a:srgbClr val="0070C0"/>
                </a:solidFill>
                <a:latin typeface="Times New Roman" pitchFamily="18" charset="0"/>
                <a:sym typeface="Symbol" pitchFamily="18" charset="2"/>
              </a:rPr>
              <a:t></a:t>
            </a:r>
            <a:r>
              <a:rPr lang="en-US" baseline="0" dirty="0" smtClean="0"/>
              <a:t>. We will examine it further in the following slides.</a:t>
            </a:r>
          </a:p>
          <a:p>
            <a:endParaRPr lang="en-US" baseline="0" dirty="0" smtClean="0"/>
          </a:p>
          <a:p>
            <a:r>
              <a:rPr lang="en-US" baseline="0" dirty="0" smtClean="0"/>
              <a:t>In the real world, in most situations, some radiance is going to be incoming from all directions, reflected from the surrounding surfaces. However, actually computing this integral (an approach called global illumination) would lead to immense computational costs and very slow, if realistic, rendering. Thus, we consider a simpler theoretical case: when all light is incoming from a single direction.  </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18</a:t>
            </a:fld>
            <a:endParaRPr lang="en-US" dirty="0"/>
          </a:p>
        </p:txBody>
      </p:sp>
    </p:spTree>
    <p:extLst>
      <p:ext uri="{BB962C8B-B14F-4D97-AF65-F5344CB8AC3E}">
        <p14:creationId xmlns:p14="http://schemas.microsoft.com/office/powerpoint/2010/main" val="4019768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393700" y="692150"/>
            <a:ext cx="6070600" cy="3416300"/>
          </a:xfrm>
          <a:ln/>
        </p:spPr>
      </p:sp>
      <p:sp>
        <p:nvSpPr>
          <p:cNvPr id="32771" name="Rectangle 3"/>
          <p:cNvSpPr>
            <a:spLocks noGrp="1" noChangeArrowheads="1"/>
          </p:cNvSpPr>
          <p:nvPr>
            <p:ph type="body" idx="1"/>
          </p:nvPr>
        </p:nvSpPr>
        <p:spPr>
          <a:noFill/>
          <a:ln w="9525"/>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simplest arrangement for the light transfer is a single plane that separates the space into two half spaces of different materials. According to the laws of geometric optics, the illumination ray is broken to a reflection ray meeting the reflection law and a refraction ray obeying the Snell’s law of refraction. Here </a:t>
            </a:r>
            <a:r>
              <a:rPr lang="el-GR" sz="1200" i="1" dirty="0" smtClean="0">
                <a:latin typeface="Times New Roman" panose="02020603050405020304" pitchFamily="18" charset="0"/>
                <a:cs typeface="Times New Roman" panose="02020603050405020304" pitchFamily="18" charset="0"/>
                <a:sym typeface="Symbol" pitchFamily="18" charset="2"/>
              </a:rPr>
              <a:t>μ</a:t>
            </a:r>
            <a:r>
              <a:rPr lang="en-US" dirty="0" smtClean="0"/>
              <a:t> is the index of refraction, which expresses the ratios of speeds of light outside and inside the material. The Fresnel equations define the amount of reflected energy (i.e. the probability that a photon is reflected). The Fresnel function can be calculated from index of refraction </a:t>
            </a:r>
            <a:r>
              <a:rPr lang="el-GR" sz="1200" i="1" dirty="0" smtClean="0">
                <a:latin typeface="Times New Roman" panose="02020603050405020304" pitchFamily="18" charset="0"/>
                <a:cs typeface="Times New Roman" panose="02020603050405020304" pitchFamily="18" charset="0"/>
                <a:sym typeface="Symbol" pitchFamily="18" charset="2"/>
              </a:rPr>
              <a:t>μ</a:t>
            </a:r>
            <a:r>
              <a:rPr lang="en-US" dirty="0" smtClean="0"/>
              <a:t>, extinction </a:t>
            </a:r>
            <a:r>
              <a:rPr lang="el-GR" sz="1200" i="1" dirty="0" smtClean="0">
                <a:latin typeface="Times New Roman" panose="02020603050405020304" pitchFamily="18" charset="0"/>
                <a:cs typeface="Times New Roman" panose="02020603050405020304" pitchFamily="18" charset="0"/>
                <a:sym typeface="Symbol" pitchFamily="18" charset="2"/>
              </a:rPr>
              <a:t>κ</a:t>
            </a:r>
            <a:r>
              <a:rPr lang="en-US" dirty="0" smtClean="0"/>
              <a:t>, incident angle </a:t>
            </a:r>
            <a:r>
              <a:rPr lang="hu-HU" sz="1200" dirty="0" smtClean="0">
                <a:latin typeface="Times New Roman" panose="02020603050405020304" pitchFamily="18" charset="0"/>
                <a:cs typeface="Times New Roman" panose="02020603050405020304" pitchFamily="18" charset="0"/>
                <a:sym typeface="Symbol" pitchFamily="18" charset="2"/>
              </a:rPr>
              <a:t>’</a:t>
            </a:r>
            <a:r>
              <a:rPr lang="en-US" dirty="0" smtClean="0"/>
              <a:t> and refraction angle </a:t>
            </a:r>
            <a:r>
              <a:rPr lang="hu-HU" sz="1200" dirty="0" smtClean="0">
                <a:latin typeface="Times New Roman" panose="02020603050405020304" pitchFamily="18" charset="0"/>
                <a:cs typeface="Times New Roman" panose="02020603050405020304" pitchFamily="18" charset="0"/>
                <a:sym typeface="Symbol" pitchFamily="18" charset="2"/>
              </a:rPr>
              <a:t></a:t>
            </a:r>
            <a:r>
              <a:rPr lang="en-US" dirty="0" smtClean="0"/>
              <a:t>. The extinction is negligible for non-metals. We also show a simplified Fresnel term (</a:t>
            </a:r>
            <a:r>
              <a:rPr lang="en-US" dirty="0" err="1" smtClean="0"/>
              <a:t>Schlick’s</a:t>
            </a:r>
            <a:r>
              <a:rPr lang="en-US" dirty="0" smtClean="0"/>
              <a:t> approximation).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practice, we can use the simple </a:t>
            </a:r>
            <a:r>
              <a:rPr lang="en-US" dirty="0" err="1" smtClean="0"/>
              <a:t>Schilck</a:t>
            </a:r>
            <a:r>
              <a:rPr lang="en-US" dirty="0" smtClean="0"/>
              <a:t> formula to find the reflectance. In this formula,</a:t>
            </a:r>
            <a:r>
              <a:rPr lang="en-US" baseline="0" dirty="0" smtClean="0"/>
              <a:t> R0 is the reflectance for light incoming perpendicular to the surface. The lower the incoming direction is, the more of the light is reflected. </a:t>
            </a:r>
            <a:r>
              <a:rPr lang="hu-HU" dirty="0" smtClean="0"/>
              <a:t> Transmittance</a:t>
            </a:r>
            <a:r>
              <a:rPr lang="en-US" dirty="0" smtClean="0"/>
              <a:t> is 1 - R</a:t>
            </a:r>
            <a:r>
              <a:rPr lang="hu-HU" dirty="0" smtClean="0"/>
              <a:t>.</a:t>
            </a:r>
            <a:endParaRPr lang="en-US" dirty="0" smtClean="0"/>
          </a:p>
        </p:txBody>
      </p:sp>
    </p:spTree>
    <p:extLst>
      <p:ext uri="{BB962C8B-B14F-4D97-AF65-F5344CB8AC3E}">
        <p14:creationId xmlns:p14="http://schemas.microsoft.com/office/powerpoint/2010/main" val="1788896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393700" y="692150"/>
            <a:ext cx="6070600" cy="3416300"/>
          </a:xfrm>
          <a:ln/>
        </p:spPr>
      </p:sp>
      <p:sp>
        <p:nvSpPr>
          <p:cNvPr id="33795" name="Rectangle 3"/>
          <p:cNvSpPr>
            <a:spLocks noGrp="1" noChangeArrowheads="1"/>
          </p:cNvSpPr>
          <p:nvPr>
            <p:ph type="body" idx="1"/>
          </p:nvPr>
        </p:nvSpPr>
        <p:spPr>
          <a:noFill/>
          <a:ln w="9525"/>
        </p:spPr>
        <p:txBody>
          <a:bodyPr/>
          <a:lstStyle/>
          <a:p>
            <a:r>
              <a:rPr lang="en-US" smtClean="0"/>
              <a:t>The Fresnel function depends on the wavelength and on the incident angle. When we see an object, we can observe surfaces of many different orientations, so we perceive the Fresnel function as a whole.</a:t>
            </a:r>
          </a:p>
        </p:txBody>
      </p:sp>
    </p:spTree>
    <p:extLst>
      <p:ext uri="{BB962C8B-B14F-4D97-AF65-F5344CB8AC3E}">
        <p14:creationId xmlns:p14="http://schemas.microsoft.com/office/powerpoint/2010/main" val="3174650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Light is electromagnetic radiation in the range of visible wavelengths. </a:t>
            </a:r>
            <a:r>
              <a:rPr lang="en-US" dirty="0" smtClean="0"/>
              <a:t>We need to turn</a:t>
            </a:r>
            <a:r>
              <a:rPr lang="en-US" baseline="0" dirty="0" smtClean="0"/>
              <a:t> to physics, and to radiometry in particular, to find out what measures of light can be used to express the quantities we are interested in.</a:t>
            </a:r>
          </a:p>
          <a:p>
            <a:endParaRPr lang="en-US" baseline="0" dirty="0" smtClean="0"/>
          </a:p>
          <a:p>
            <a:r>
              <a:rPr lang="en-US" baseline="0" dirty="0" smtClean="0"/>
              <a:t>Here listed are the phrases we need to use to talk about light in pedantic terms. Admittedly, you can get quite far in computer graphics without having a clear idea about how these are different from each other, by just using the quite simple formulae we will eventually arrive at, or even just trusting OpenGL to apply them correctly for you. However, if we wish to understand what we are doing, we have to start here. Let us review them one by one.</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3</a:t>
            </a:fld>
            <a:endParaRPr lang="en-US" dirty="0"/>
          </a:p>
        </p:txBody>
      </p:sp>
    </p:spTree>
    <p:extLst>
      <p:ext uri="{BB962C8B-B14F-4D97-AF65-F5344CB8AC3E}">
        <p14:creationId xmlns:p14="http://schemas.microsoft.com/office/powerpoint/2010/main" val="230830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normAutofit/>
          </a:bodyPr>
          <a:lstStyle/>
          <a:p>
            <a:r>
              <a:rPr lang="en-US" dirty="0" smtClean="0"/>
              <a:t>Note</a:t>
            </a:r>
            <a:r>
              <a:rPr lang="en-US" baseline="0" dirty="0" smtClean="0"/>
              <a:t> that d points inwards.</a:t>
            </a:r>
          </a:p>
          <a:p>
            <a:endParaRPr lang="en-US" baseline="0" dirty="0" smtClean="0"/>
          </a:p>
          <a:p>
            <a:r>
              <a:rPr lang="en-US" baseline="0" dirty="0" smtClean="0"/>
              <a:t>Why do we use d and not l? Because the light incoming here is not necessarily from an abstract light source, and in our practice, it never will be. Furthermore, d points inward and l would point outward.</a:t>
            </a:r>
          </a:p>
        </p:txBody>
      </p:sp>
      <p:sp>
        <p:nvSpPr>
          <p:cNvPr id="4" name="Dia számának helye 3"/>
          <p:cNvSpPr>
            <a:spLocks noGrp="1"/>
          </p:cNvSpPr>
          <p:nvPr>
            <p:ph type="sldNum" sz="quarter" idx="10"/>
          </p:nvPr>
        </p:nvSpPr>
        <p:spPr/>
        <p:txBody>
          <a:bodyPr/>
          <a:lstStyle/>
          <a:p>
            <a:fld id="{64F8FCFD-A81E-4F03-9EE9-AF679686BD11}" type="slidenum">
              <a:rPr lang="en-US" smtClean="0"/>
              <a:pPr/>
              <a:t>23</a:t>
            </a:fld>
            <a:endParaRPr lang="en-US" dirty="0"/>
          </a:p>
        </p:txBody>
      </p:sp>
    </p:spTree>
    <p:extLst>
      <p:ext uri="{BB962C8B-B14F-4D97-AF65-F5344CB8AC3E}">
        <p14:creationId xmlns:p14="http://schemas.microsoft.com/office/powerpoint/2010/main" val="1280983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Although the Fresnel law describes the case of incoming light separated into a reflected and a transmitted part, because of the symmetry of the BRDF this also works the other way round: if we look at the surface point from direction –</a:t>
            </a:r>
            <a:r>
              <a:rPr lang="en-US" sz="1200" b="1" i="1" dirty="0" smtClean="0">
                <a:latin typeface="Times New Roman" pitchFamily="18" charset="0"/>
                <a:sym typeface="Symbol" pitchFamily="18" charset="2"/>
              </a:rPr>
              <a:t>d</a:t>
            </a:r>
            <a:r>
              <a:rPr lang="en-US" baseline="0" dirty="0" smtClean="0"/>
              <a:t>, the radiance reflected towards the eye, along direction -</a:t>
            </a:r>
            <a:r>
              <a:rPr lang="en-US" sz="1200" b="1" i="1" dirty="0" smtClean="0">
                <a:latin typeface="Times New Roman" pitchFamily="18" charset="0"/>
                <a:sym typeface="Symbol" pitchFamily="18" charset="2"/>
              </a:rPr>
              <a:t>d</a:t>
            </a:r>
            <a:r>
              <a:rPr lang="en-US" baseline="0" dirty="0" smtClean="0"/>
              <a:t>, is the radiance incoming from </a:t>
            </a:r>
            <a:r>
              <a:rPr lang="en-US" sz="1200" b="1" i="1" dirty="0" err="1" smtClean="0">
                <a:latin typeface="Times New Roman" pitchFamily="18" charset="0"/>
                <a:sym typeface="Symbol" pitchFamily="18" charset="2"/>
              </a:rPr>
              <a:t>d</a:t>
            </a:r>
            <a:r>
              <a:rPr lang="en-US" sz="1200" baseline="-25000" dirty="0" err="1" smtClean="0">
                <a:latin typeface="Times New Roman" pitchFamily="18" charset="0"/>
                <a:sym typeface="Symbol" pitchFamily="18" charset="2"/>
              </a:rPr>
              <a:t>r</a:t>
            </a:r>
            <a:r>
              <a:rPr lang="en-US" sz="1200" baseline="-25000" dirty="0" smtClean="0">
                <a:latin typeface="Whipsmart" panose="020B0502030203050204" pitchFamily="34" charset="0"/>
                <a:sym typeface="Symbol" pitchFamily="18" charset="2"/>
              </a:rPr>
              <a:t> </a:t>
            </a:r>
            <a:r>
              <a:rPr lang="en-US" dirty="0" smtClean="0"/>
              <a:t>times the Fresnel reflectance plus </a:t>
            </a:r>
            <a:r>
              <a:rPr lang="en-US" baseline="0" dirty="0" smtClean="0"/>
              <a:t>the radiance incoming from </a:t>
            </a:r>
            <a:r>
              <a:rPr lang="en-US" sz="1200" b="1" i="1" dirty="0" err="1" smtClean="0">
                <a:latin typeface="Times New Roman" pitchFamily="18" charset="0"/>
                <a:sym typeface="Symbol" pitchFamily="18" charset="2"/>
              </a:rPr>
              <a:t>d</a:t>
            </a:r>
            <a:r>
              <a:rPr lang="en-US" sz="1200" baseline="-25000" dirty="0" err="1" smtClean="0">
                <a:latin typeface="Times New Roman" pitchFamily="18" charset="0"/>
                <a:sym typeface="Symbol" pitchFamily="18" charset="2"/>
              </a:rPr>
              <a:t>t</a:t>
            </a:r>
            <a:r>
              <a:rPr lang="en-US" sz="1200" baseline="-25000" dirty="0" smtClean="0">
                <a:latin typeface="Whipsmart" panose="020B0502030203050204" pitchFamily="34" charset="0"/>
                <a:sym typeface="Symbol" pitchFamily="18" charset="2"/>
              </a:rPr>
              <a:t> </a:t>
            </a:r>
            <a:r>
              <a:rPr lang="en-US" dirty="0" smtClean="0"/>
              <a:t>times the Fresnel transmittance.</a:t>
            </a:r>
          </a:p>
          <a:p>
            <a:endParaRPr lang="en-US" dirty="0"/>
          </a:p>
        </p:txBody>
      </p:sp>
      <p:sp>
        <p:nvSpPr>
          <p:cNvPr id="4" name="Dia számának helye 3"/>
          <p:cNvSpPr>
            <a:spLocks noGrp="1"/>
          </p:cNvSpPr>
          <p:nvPr>
            <p:ph type="sldNum" sz="quarter" idx="10"/>
          </p:nvPr>
        </p:nvSpPr>
        <p:spPr/>
        <p:txBody>
          <a:bodyPr/>
          <a:lstStyle/>
          <a:p>
            <a:fld id="{64F8FCFD-A81E-4F03-9EE9-AF679686BD11}" type="slidenum">
              <a:rPr lang="en-US" smtClean="0"/>
              <a:pPr/>
              <a:t>24</a:t>
            </a:fld>
            <a:endParaRPr lang="en-US" dirty="0"/>
          </a:p>
        </p:txBody>
      </p:sp>
    </p:spTree>
    <p:extLst>
      <p:ext uri="{BB962C8B-B14F-4D97-AF65-F5344CB8AC3E}">
        <p14:creationId xmlns:p14="http://schemas.microsoft.com/office/powerpoint/2010/main" val="1360048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xfrm>
            <a:off x="393700" y="692150"/>
            <a:ext cx="6070600" cy="3416300"/>
          </a:xfrm>
          <a:ln/>
        </p:spPr>
      </p:sp>
      <p:sp>
        <p:nvSpPr>
          <p:cNvPr id="34819" name="Rectangle 3"/>
          <p:cNvSpPr>
            <a:spLocks noGrp="1" noChangeArrowheads="1"/>
          </p:cNvSpPr>
          <p:nvPr>
            <p:ph type="body" idx="1"/>
          </p:nvPr>
        </p:nvSpPr>
        <p:spPr>
          <a:noFill/>
          <a:ln w="9525"/>
        </p:spPr>
        <p:txBody>
          <a:bodyPr/>
          <a:lstStyle/>
          <a:p>
            <a:r>
              <a:rPr lang="en-US" dirty="0" smtClean="0"/>
              <a:t>To render smooth surfaces, we should compute the ideal reflection direction. Assume that incident direction </a:t>
            </a:r>
            <a:r>
              <a:rPr lang="en-US" sz="1200" b="1" i="1" dirty="0" smtClean="0">
                <a:latin typeface="Times New Roman"/>
                <a:cs typeface="Times New Roman"/>
                <a:sym typeface="Symbol" pitchFamily="18" charset="2"/>
              </a:rPr>
              <a:t>d</a:t>
            </a:r>
            <a:r>
              <a:rPr lang="en-US" dirty="0" smtClean="0"/>
              <a:t> and surface normal </a:t>
            </a:r>
            <a:r>
              <a:rPr lang="en-US" sz="1200" b="1" i="1" dirty="0" smtClean="0">
                <a:latin typeface="Times New Roman"/>
                <a:cs typeface="Times New Roman"/>
                <a:sym typeface="Symbol" pitchFamily="18" charset="2"/>
              </a:rPr>
              <a:t>n</a:t>
            </a:r>
            <a:r>
              <a:rPr lang="en-US" dirty="0" smtClean="0"/>
              <a:t> are unit length vectors.</a:t>
            </a:r>
          </a:p>
          <a:p>
            <a:r>
              <a:rPr lang="en-US" dirty="0" smtClean="0"/>
              <a:t>Incident direction </a:t>
            </a:r>
            <a:r>
              <a:rPr lang="en-US" sz="1200" b="1" i="1" dirty="0" smtClean="0">
                <a:latin typeface="Times New Roman" pitchFamily="18" charset="0"/>
                <a:sym typeface="Symbol" pitchFamily="18" charset="2"/>
              </a:rPr>
              <a:t>d</a:t>
            </a:r>
            <a:r>
              <a:rPr lang="en-US" dirty="0" smtClean="0"/>
              <a:t> is decomposed to a component parallel to the normal and a component that is perpendicular to it. Then, the reflection direction is built up from these two components.</a:t>
            </a:r>
            <a:endParaRPr lang="hu-HU" dirty="0" smtClean="0"/>
          </a:p>
        </p:txBody>
      </p:sp>
    </p:spTree>
    <p:extLst>
      <p:ext uri="{BB962C8B-B14F-4D97-AF65-F5344CB8AC3E}">
        <p14:creationId xmlns:p14="http://schemas.microsoft.com/office/powerpoint/2010/main" val="622982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393700" y="692150"/>
            <a:ext cx="6070600" cy="3416300"/>
          </a:xfrm>
          <a:ln/>
        </p:spPr>
      </p:sp>
      <p:sp>
        <p:nvSpPr>
          <p:cNvPr id="35843" name="Rectangle 3"/>
          <p:cNvSpPr>
            <a:spLocks noGrp="1" noChangeArrowheads="1"/>
          </p:cNvSpPr>
          <p:nvPr>
            <p:ph type="body" idx="1"/>
          </p:nvPr>
        </p:nvSpPr>
        <p:spPr>
          <a:noFill/>
          <a:ln w="9525"/>
        </p:spPr>
        <p:txBody>
          <a:bodyPr/>
          <a:lstStyle/>
          <a:p>
            <a:r>
              <a:rPr lang="en-US" dirty="0" smtClean="0"/>
              <a:t>The refraction direction calculation is also similar. The refraction direction </a:t>
            </a:r>
            <a:r>
              <a:rPr lang="en-US" sz="1200" b="1" i="1" dirty="0" smtClean="0">
                <a:latin typeface="Times New Roman" pitchFamily="18" charset="0"/>
                <a:cs typeface="Times New Roman" pitchFamily="18" charset="0"/>
              </a:rPr>
              <a:t>d</a:t>
            </a:r>
            <a:r>
              <a:rPr lang="hu-HU" sz="1200" baseline="-25000" dirty="0" smtClean="0">
                <a:latin typeface="Times New Roman" pitchFamily="18" charset="0"/>
                <a:cs typeface="Times New Roman" pitchFamily="18" charset="0"/>
              </a:rPr>
              <a:t>t</a:t>
            </a:r>
            <a:r>
              <a:rPr lang="en-US" dirty="0" smtClean="0"/>
              <a:t> is expressed as a combination of the normal vector and a vector that is perpendicular to the normal, </a:t>
            </a:r>
            <a:r>
              <a:rPr lang="en-US" sz="1200" b="1" i="1" dirty="0" smtClean="0">
                <a:latin typeface="Times New Roman" pitchFamily="18" charset="0"/>
                <a:cs typeface="Times New Roman" pitchFamily="18" charset="0"/>
              </a:rPr>
              <a:t>t</a:t>
            </a:r>
            <a:r>
              <a:rPr lang="en-US" dirty="0" smtClean="0"/>
              <a:t>. These vectors should be combined with weights cos(beta) and sin(beta) where beta is the refraction angle.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in the reflection case, d is decomposed into perpendicular component </a:t>
            </a:r>
            <a:r>
              <a:rPr lang="en-US" sz="1200" b="1" i="1" dirty="0" smtClean="0">
                <a:latin typeface="Times New Roman" pitchFamily="18" charset="0"/>
                <a:cs typeface="Times New Roman" pitchFamily="18" charset="0"/>
              </a:rPr>
              <a:t>n </a:t>
            </a:r>
            <a:r>
              <a:rPr lang="hu-HU" sz="1200" dirty="0" err="1" smtClean="0">
                <a:latin typeface="Times New Roman" pitchFamily="18" charset="0"/>
                <a:cs typeface="Times New Roman" pitchFamily="18" charset="0"/>
              </a:rPr>
              <a:t>cos</a:t>
            </a:r>
            <a:r>
              <a:rPr lang="hu-HU" sz="1200" i="1" dirty="0" err="1" smtClean="0">
                <a:latin typeface="Symbol" pitchFamily="18" charset="2"/>
                <a:cs typeface="Times New Roman" pitchFamily="18" charset="0"/>
              </a:rPr>
              <a:t>a</a:t>
            </a:r>
            <a:r>
              <a:rPr lang="en-US" sz="1200" i="1" dirty="0" smtClean="0">
                <a:latin typeface="Symbol" pitchFamily="18" charset="2"/>
                <a:cs typeface="Times New Roman" pitchFamily="18" charset="0"/>
              </a:rPr>
              <a:t> </a:t>
            </a:r>
            <a:r>
              <a:rPr lang="en-US" sz="1200" i="0" dirty="0" smtClean="0">
                <a:latin typeface="Whipsmart" panose="020B0502030203050204" pitchFamily="34" charset="0"/>
                <a:cs typeface="+mn-cs"/>
              </a:rPr>
              <a:t>and</a:t>
            </a:r>
            <a:r>
              <a:rPr lang="en-US" sz="1200" i="0" baseline="0" dirty="0" smtClean="0">
                <a:latin typeface="Whipsmart" panose="020B0502030203050204" pitchFamily="34" charset="0"/>
                <a:cs typeface="+mn-cs"/>
              </a:rPr>
              <a:t> parallel component </a:t>
            </a:r>
            <a:r>
              <a:rPr lang="en-US" sz="1200" b="1" i="1" dirty="0" smtClean="0">
                <a:latin typeface="Times New Roman" pitchFamily="18" charset="0"/>
                <a:cs typeface="Times New Roman" pitchFamily="18" charset="0"/>
              </a:rPr>
              <a:t>d</a:t>
            </a:r>
            <a:r>
              <a:rPr lang="hu-HU" sz="1200" i="1" baseline="-25000" dirty="0" smtClean="0">
                <a:latin typeface="Times New Roman" pitchFamily="18" charset="0"/>
                <a:cs typeface="Times New Roman" pitchFamily="18" charset="0"/>
              </a:rPr>
              <a:t> </a:t>
            </a:r>
            <a:r>
              <a:rPr lang="hu-HU" sz="1200" dirty="0" smtClean="0">
                <a:latin typeface="Times New Roman" pitchFamily="18" charset="0"/>
                <a:cs typeface="Times New Roman" pitchFamily="18" charset="0"/>
              </a:rPr>
              <a:t>+ </a:t>
            </a:r>
            <a:r>
              <a:rPr lang="en-US" sz="1200" b="1" i="1" dirty="0" smtClean="0">
                <a:latin typeface="Times New Roman" pitchFamily="18" charset="0"/>
                <a:cs typeface="Times New Roman" pitchFamily="18" charset="0"/>
              </a:rPr>
              <a:t>n </a:t>
            </a:r>
            <a:r>
              <a:rPr lang="hu-HU" sz="1200" dirty="0" err="1" smtClean="0">
                <a:latin typeface="Times New Roman" pitchFamily="18" charset="0"/>
                <a:cs typeface="Times New Roman" pitchFamily="18" charset="0"/>
              </a:rPr>
              <a:t>cos</a:t>
            </a:r>
            <a:r>
              <a:rPr lang="hu-HU" sz="1200" i="1" dirty="0" err="1" smtClean="0">
                <a:latin typeface="Symbol" pitchFamily="18" charset="2"/>
                <a:cs typeface="Times New Roman" pitchFamily="18" charset="0"/>
              </a:rPr>
              <a:t>a</a:t>
            </a:r>
            <a:r>
              <a:rPr lang="en-US" sz="1200" i="0" baseline="0" dirty="0" smtClean="0">
                <a:latin typeface="Whipsmart" panose="020B0502030203050204" pitchFamily="34" charset="0"/>
                <a:cs typeface="+mn-cs"/>
              </a:rPr>
              <a:t>. The </a:t>
            </a:r>
            <a:r>
              <a:rPr lang="en-US" sz="1200" i="0" baseline="0" dirty="0" err="1" smtClean="0">
                <a:latin typeface="Whipsmart" panose="020B0502030203050204" pitchFamily="34" charset="0"/>
                <a:cs typeface="+mn-cs"/>
              </a:rPr>
              <a:t>parellel</a:t>
            </a:r>
            <a:r>
              <a:rPr lang="en-US" sz="1200" i="0" baseline="0" dirty="0" smtClean="0">
                <a:latin typeface="Whipsmart" panose="020B0502030203050204" pitchFamily="34" charset="0"/>
                <a:cs typeface="+mn-cs"/>
              </a:rPr>
              <a:t> component is of course perpendicular to the surface normal. Its length is sin </a:t>
            </a:r>
            <a:r>
              <a:rPr lang="el-GR" sz="1200" i="1" baseline="0" dirty="0" smtClean="0">
                <a:latin typeface="Times New Roman"/>
                <a:cs typeface="Times New Roman"/>
              </a:rPr>
              <a:t>α</a:t>
            </a:r>
            <a:r>
              <a:rPr lang="en-US" sz="1200" i="0" baseline="0" dirty="0" smtClean="0">
                <a:latin typeface="Whipsmart" panose="020B0502030203050204" pitchFamily="34" charset="0"/>
                <a:cs typeface="+mn-cs"/>
              </a:rPr>
              <a:t>. Thus, dividing </a:t>
            </a:r>
            <a:r>
              <a:rPr lang="en-US" sz="1200" b="1" i="1" dirty="0" smtClean="0">
                <a:latin typeface="Times New Roman" pitchFamily="18" charset="0"/>
                <a:cs typeface="Times New Roman" pitchFamily="18" charset="0"/>
              </a:rPr>
              <a:t>d</a:t>
            </a:r>
            <a:r>
              <a:rPr lang="hu-HU" sz="1200" i="1" baseline="-25000" dirty="0" smtClean="0">
                <a:latin typeface="Times New Roman" pitchFamily="18" charset="0"/>
                <a:cs typeface="Times New Roman" pitchFamily="18" charset="0"/>
              </a:rPr>
              <a:t> </a:t>
            </a:r>
            <a:r>
              <a:rPr lang="hu-HU" sz="1200" dirty="0" smtClean="0">
                <a:latin typeface="Times New Roman" pitchFamily="18" charset="0"/>
                <a:cs typeface="Times New Roman" pitchFamily="18" charset="0"/>
              </a:rPr>
              <a:t>+ </a:t>
            </a:r>
            <a:r>
              <a:rPr lang="en-US" sz="1200" b="1" i="1" dirty="0" smtClean="0">
                <a:latin typeface="Times New Roman" pitchFamily="18" charset="0"/>
                <a:cs typeface="Times New Roman" pitchFamily="18" charset="0"/>
              </a:rPr>
              <a:t>n </a:t>
            </a:r>
            <a:r>
              <a:rPr lang="hu-HU" sz="1200" dirty="0" err="1" smtClean="0">
                <a:latin typeface="Times New Roman" pitchFamily="18" charset="0"/>
                <a:cs typeface="Times New Roman" pitchFamily="18" charset="0"/>
              </a:rPr>
              <a:t>cos</a:t>
            </a:r>
            <a:r>
              <a:rPr lang="hu-HU" sz="1200" i="1" dirty="0" err="1" smtClean="0">
                <a:latin typeface="Symbol" pitchFamily="18" charset="2"/>
                <a:cs typeface="Times New Roman" pitchFamily="18" charset="0"/>
              </a:rPr>
              <a:t>a</a:t>
            </a:r>
            <a:r>
              <a:rPr lang="en-US" sz="1200" i="1" dirty="0" smtClean="0">
                <a:latin typeface="Symbol" pitchFamily="18" charset="2"/>
                <a:cs typeface="Times New Roman" pitchFamily="18" charset="0"/>
              </a:rPr>
              <a:t> </a:t>
            </a:r>
            <a:r>
              <a:rPr lang="en-US" sz="1200" i="0" baseline="0" dirty="0" smtClean="0">
                <a:latin typeface="Whipsmart" panose="020B0502030203050204" pitchFamily="34" charset="0"/>
                <a:cs typeface="+mn-cs"/>
              </a:rPr>
              <a:t>by sin a gives us </a:t>
            </a:r>
            <a:r>
              <a:rPr lang="en-US" sz="1200" b="1" i="1" dirty="0" smtClean="0">
                <a:latin typeface="Times New Roman" pitchFamily="18" charset="0"/>
                <a:cs typeface="Times New Roman" pitchFamily="18" charset="0"/>
              </a:rPr>
              <a:t>t</a:t>
            </a:r>
            <a:r>
              <a:rPr lang="en-US" sz="1200" i="0" baseline="0" dirty="0" smtClean="0">
                <a:latin typeface="Whipsmart" panose="020B0502030203050204" pitchFamily="34" charset="0"/>
                <a:cs typeface="+mn-cs"/>
              </a:rPr>
              <a:t>, a unit tangent vector of the surface. Because of Snell’s law, we know that the tangential component of the refracted direction is </a:t>
            </a:r>
            <a:r>
              <a:rPr lang="en-US" sz="1200" b="1" i="1" dirty="0" smtClean="0">
                <a:latin typeface="Times New Roman" pitchFamily="18" charset="0"/>
                <a:cs typeface="Times New Roman" pitchFamily="18" charset="0"/>
              </a:rPr>
              <a:t>t</a:t>
            </a:r>
            <a:r>
              <a:rPr lang="hu-HU" sz="1200" dirty="0" err="1" smtClean="0">
                <a:latin typeface="Times New Roman" pitchFamily="18" charset="0"/>
                <a:cs typeface="Times New Roman" pitchFamily="18" charset="0"/>
              </a:rPr>
              <a:t>sin</a:t>
            </a:r>
            <a:r>
              <a:rPr lang="hu-HU" sz="1200" dirty="0" err="1" smtClean="0">
                <a:latin typeface="Symbol" pitchFamily="18" charset="2"/>
                <a:cs typeface="Times New Roman" pitchFamily="18" charset="0"/>
              </a:rPr>
              <a:t>b</a:t>
            </a:r>
            <a:r>
              <a:rPr lang="en-US" sz="1200" i="0" baseline="0" dirty="0" smtClean="0">
                <a:latin typeface="Whipsmart" panose="020B0502030203050204" pitchFamily="34" charset="0"/>
                <a:cs typeface="+mn-cs"/>
              </a:rPr>
              <a:t>. To make the refracted vector unit length, the normal component must be </a:t>
            </a:r>
            <a:r>
              <a:rPr lang="en-US" sz="1200" dirty="0" smtClean="0">
                <a:latin typeface="Times New Roman" pitchFamily="18" charset="0"/>
                <a:sym typeface="Symbol" pitchFamily="18" charset="2"/>
              </a:rPr>
              <a:t>‒</a:t>
            </a:r>
            <a:r>
              <a:rPr lang="hu-HU" sz="1200" i="1" baseline="-25000" dirty="0" smtClean="0">
                <a:latin typeface="Times New Roman" pitchFamily="18" charset="0"/>
                <a:cs typeface="Times New Roman" pitchFamily="18" charset="0"/>
              </a:rPr>
              <a:t> </a:t>
            </a:r>
            <a:r>
              <a:rPr lang="en-US" sz="1200" b="1" i="1" dirty="0" smtClean="0">
                <a:latin typeface="Times New Roman" pitchFamily="18" charset="0"/>
                <a:cs typeface="Times New Roman" pitchFamily="18" charset="0"/>
              </a:rPr>
              <a:t>n</a:t>
            </a:r>
            <a:r>
              <a:rPr lang="hu-HU" sz="1200" dirty="0" err="1" smtClean="0">
                <a:latin typeface="Times New Roman" pitchFamily="18" charset="0"/>
                <a:cs typeface="Times New Roman" pitchFamily="18" charset="0"/>
              </a:rPr>
              <a:t>cos</a:t>
            </a:r>
            <a:r>
              <a:rPr lang="hu-HU" sz="1200" dirty="0" err="1" smtClean="0">
                <a:latin typeface="Symbol" pitchFamily="18" charset="2"/>
                <a:cs typeface="Times New Roman" pitchFamily="18" charset="0"/>
              </a:rPr>
              <a:t>b</a:t>
            </a:r>
            <a:r>
              <a:rPr lang="en-US" sz="1200" dirty="0" smtClean="0">
                <a:latin typeface="Symbol" pitchFamily="18" charset="2"/>
                <a:cs typeface="Times New Roman" pitchFamily="18" charset="0"/>
              </a:rPr>
              <a:t>.</a:t>
            </a:r>
            <a:endParaRPr lang="en-US" dirty="0" smtClean="0"/>
          </a:p>
          <a:p>
            <a:endParaRPr lang="en-US" dirty="0" smtClean="0"/>
          </a:p>
          <a:p>
            <a:r>
              <a:rPr lang="en-US" dirty="0" smtClean="0"/>
              <a:t>Now, using</a:t>
            </a:r>
            <a:r>
              <a:rPr lang="en-US" baseline="0" dirty="0" smtClean="0"/>
              <a:t> Snell’s law to eliminate beta, and </a:t>
            </a:r>
            <a:r>
              <a:rPr lang="en-US" baseline="0" dirty="0" err="1" smtClean="0"/>
              <a:t>cos</a:t>
            </a:r>
            <a:r>
              <a:rPr lang="en-US" baseline="0" dirty="0" smtClean="0"/>
              <a:t>*</a:t>
            </a:r>
            <a:r>
              <a:rPr lang="en-US" baseline="0" dirty="0" err="1" smtClean="0"/>
              <a:t>cos</a:t>
            </a:r>
            <a:r>
              <a:rPr lang="en-US" baseline="0" dirty="0" smtClean="0"/>
              <a:t> + sin*sin = 1 to eliminate </a:t>
            </a:r>
            <a:r>
              <a:rPr lang="en-US" baseline="0" dirty="0" err="1" smtClean="0"/>
              <a:t>sines</a:t>
            </a:r>
            <a:r>
              <a:rPr lang="en-US" baseline="0" dirty="0" smtClean="0"/>
              <a:t>, we get the formula for the ideal refracted direction expressed with the refractive index and the incoming light angle.</a:t>
            </a:r>
            <a:endParaRPr lang="en-US" dirty="0" smtClean="0"/>
          </a:p>
        </p:txBody>
      </p:sp>
    </p:spTree>
    <p:extLst>
      <p:ext uri="{BB962C8B-B14F-4D97-AF65-F5344CB8AC3E}">
        <p14:creationId xmlns:p14="http://schemas.microsoft.com/office/powerpoint/2010/main" val="54125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xfrm>
            <a:off x="393700" y="692150"/>
            <a:ext cx="6070600" cy="3416300"/>
          </a:xfrm>
          <a:ln/>
        </p:spPr>
      </p:sp>
      <p:sp>
        <p:nvSpPr>
          <p:cNvPr id="36867" name="Rectangle 3"/>
          <p:cNvSpPr>
            <a:spLocks noGrp="1" noChangeArrowheads="1"/>
          </p:cNvSpPr>
          <p:nvPr>
            <p:ph type="body" idx="1"/>
          </p:nvPr>
        </p:nvSpPr>
        <p:spPr>
          <a:noFill/>
          <a:ln w="9525"/>
        </p:spPr>
        <p:txBody>
          <a:bodyPr/>
          <a:lstStyle/>
          <a:p>
            <a:endParaRPr lang="en-US" smtClean="0"/>
          </a:p>
        </p:txBody>
      </p:sp>
    </p:spTree>
    <p:extLst>
      <p:ext uri="{BB962C8B-B14F-4D97-AF65-F5344CB8AC3E}">
        <p14:creationId xmlns:p14="http://schemas.microsoft.com/office/powerpoint/2010/main" val="336227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light is incoming</a:t>
            </a:r>
            <a:r>
              <a:rPr lang="en-US" baseline="0" dirty="0" smtClean="0"/>
              <a:t> from a single direction, the incoming radiance function has zero value for every direction but the light direction </a:t>
            </a:r>
            <a:r>
              <a:rPr lang="en-US" sz="1200" b="1" i="1" dirty="0" smtClean="0">
                <a:latin typeface="Times New Roman" pitchFamily="18" charset="0"/>
                <a:sym typeface="Symbol" pitchFamily="18" charset="2"/>
              </a:rPr>
              <a:t>l</a:t>
            </a:r>
            <a:r>
              <a:rPr lang="en-US" baseline="0" dirty="0" smtClean="0"/>
              <a:t>. At the same time, we want the total incoming power per unit area be something finite. All this finite power density is concentrated on a zero-size solid angle, making the incoming radiance from </a:t>
            </a:r>
            <a:r>
              <a:rPr lang="en-US" sz="1200" b="1" i="1" dirty="0" smtClean="0">
                <a:latin typeface="Times New Roman" pitchFamily="18" charset="0"/>
                <a:sym typeface="Symbol" pitchFamily="18" charset="2"/>
              </a:rPr>
              <a:t>l</a:t>
            </a:r>
            <a:r>
              <a:rPr lang="en-US" baseline="0" dirty="0" smtClean="0"/>
              <a:t> infinite. Thus, the radiance is a Dirac-delta function.</a:t>
            </a:r>
          </a:p>
          <a:p>
            <a:endParaRPr lang="en-US" baseline="0" dirty="0" smtClean="0"/>
          </a:p>
          <a:p>
            <a:r>
              <a:rPr lang="en-US" baseline="0" dirty="0" smtClean="0"/>
              <a:t>The reflection probability factor is now only required for incoming light direction </a:t>
            </a:r>
            <a:r>
              <a:rPr lang="en-US" sz="1200" b="1" i="1" dirty="0" smtClean="0">
                <a:latin typeface="Times New Roman" pitchFamily="18" charset="0"/>
                <a:sym typeface="Symbol" pitchFamily="18" charset="2"/>
              </a:rPr>
              <a:t>l</a:t>
            </a:r>
            <a:r>
              <a:rPr lang="en-US" baseline="0" dirty="0" smtClean="0"/>
              <a:t>, as for all other directions, it is multiplied by zero incoming radiance. The factor now devoid of the integration variable </a:t>
            </a:r>
            <a:r>
              <a:rPr lang="hu-HU" sz="1200" dirty="0" smtClean="0">
                <a:solidFill>
                  <a:srgbClr val="0070C0"/>
                </a:solidFill>
                <a:latin typeface="Times New Roman" pitchFamily="18" charset="0"/>
                <a:sym typeface="Symbol" pitchFamily="18" charset="2"/>
              </a:rPr>
              <a:t>’</a:t>
            </a:r>
            <a:r>
              <a:rPr lang="en-US" sz="1200" dirty="0" smtClean="0">
                <a:solidFill>
                  <a:srgbClr val="0070C0"/>
                </a:solidFill>
                <a:latin typeface="Times New Roman" pitchFamily="18" charset="0"/>
                <a:sym typeface="Symbol" pitchFamily="18" charset="2"/>
              </a:rPr>
              <a:t> </a:t>
            </a:r>
            <a:r>
              <a:rPr lang="en-US" baseline="0" dirty="0" smtClean="0"/>
              <a:t>can be moved out of the integral. What remains is the directional integral of the radiance, which is the power density of the incoming light, on a surface perpendicular to the light direction.</a:t>
            </a:r>
          </a:p>
          <a:p>
            <a:endParaRPr lang="en-US" baseline="0" dirty="0" smtClean="0"/>
          </a:p>
          <a:p>
            <a:r>
              <a:rPr lang="en-US" baseline="0" dirty="0" smtClean="0"/>
              <a:t>Now we can start to explain why we separated the reflection probability factor into a cosine factor and the rest. The cosine of the incoming light angle gives the ratio of the perpendicular surface area over the actual surface area . </a:t>
            </a:r>
            <a:r>
              <a:rPr lang="en-US" baseline="0" dirty="0" err="1" smtClean="0"/>
              <a:t>Mutiplying</a:t>
            </a:r>
            <a:r>
              <a:rPr lang="en-US" baseline="0" dirty="0" smtClean="0"/>
              <a:t> the power density with this cosine factor, we get the irradiance on the surface.</a:t>
            </a:r>
          </a:p>
          <a:p>
            <a:endParaRPr lang="en-US" baseline="0" dirty="0" smtClean="0"/>
          </a:p>
          <a:p>
            <a:r>
              <a:rPr lang="en-US" baseline="0" dirty="0" smtClean="0"/>
              <a:t>The factor </a:t>
            </a:r>
            <a:r>
              <a:rPr lang="hu-HU" sz="1200" i="1" dirty="0" smtClean="0">
                <a:solidFill>
                  <a:srgbClr val="0070C0"/>
                </a:solidFill>
                <a:latin typeface="Times New Roman" pitchFamily="18" charset="0"/>
              </a:rPr>
              <a:t>f</a:t>
            </a:r>
            <a:r>
              <a:rPr lang="hu-HU" sz="1200" baseline="-25000" dirty="0" smtClean="0">
                <a:solidFill>
                  <a:srgbClr val="0070C0"/>
                </a:solidFill>
                <a:latin typeface="Times New Roman" pitchFamily="18" charset="0"/>
              </a:rPr>
              <a:t>r</a:t>
            </a:r>
            <a:r>
              <a:rPr lang="hu-HU" sz="1200" dirty="0" smtClean="0">
                <a:solidFill>
                  <a:srgbClr val="0070C0"/>
                </a:solidFill>
                <a:latin typeface="Times New Roman" pitchFamily="18" charset="0"/>
              </a:rPr>
              <a:t>(</a:t>
            </a:r>
            <a:r>
              <a:rPr lang="en-US" sz="1200" b="1" i="1" dirty="0" smtClean="0">
                <a:solidFill>
                  <a:srgbClr val="0070C0"/>
                </a:solidFill>
                <a:latin typeface="Times New Roman" pitchFamily="18" charset="0"/>
              </a:rPr>
              <a:t>l</a:t>
            </a:r>
            <a:r>
              <a:rPr lang="hu-HU" sz="1200" dirty="0" smtClean="0">
                <a:solidFill>
                  <a:srgbClr val="0070C0"/>
                </a:solidFill>
                <a:latin typeface="Times New Roman" pitchFamily="18" charset="0"/>
              </a:rPr>
              <a:t>,</a:t>
            </a:r>
            <a:r>
              <a:rPr lang="en-US" sz="1200" dirty="0" smtClean="0">
                <a:solidFill>
                  <a:srgbClr val="0070C0"/>
                </a:solidFill>
                <a:latin typeface="Times New Roman" pitchFamily="18" charset="0"/>
              </a:rPr>
              <a:t> </a:t>
            </a:r>
            <a:r>
              <a:rPr lang="hu-HU" sz="1200" b="1" i="1" dirty="0" smtClean="0">
                <a:solidFill>
                  <a:srgbClr val="0070C0"/>
                </a:solidFill>
                <a:latin typeface="Times New Roman" pitchFamily="18" charset="0"/>
              </a:rPr>
              <a:t>x</a:t>
            </a:r>
            <a:r>
              <a:rPr lang="hu-HU" sz="1200" dirty="0" smtClean="0">
                <a:solidFill>
                  <a:srgbClr val="0070C0"/>
                </a:solidFill>
                <a:latin typeface="Times New Roman" pitchFamily="18" charset="0"/>
              </a:rPr>
              <a:t>,</a:t>
            </a:r>
            <a:r>
              <a:rPr lang="en-US" sz="1200" dirty="0" smtClean="0">
                <a:solidFill>
                  <a:srgbClr val="0070C0"/>
                </a:solidFill>
                <a:latin typeface="Times New Roman" pitchFamily="18" charset="0"/>
              </a:rPr>
              <a:t> </a:t>
            </a:r>
            <a:r>
              <a:rPr lang="hu-HU" sz="1200" dirty="0" smtClean="0">
                <a:solidFill>
                  <a:srgbClr val="0070C0"/>
                </a:solidFill>
                <a:latin typeface="Times New Roman" pitchFamily="18" charset="0"/>
                <a:sym typeface="Symbol" pitchFamily="18" charset="2"/>
              </a:rPr>
              <a:t></a:t>
            </a:r>
            <a:r>
              <a:rPr lang="hu-HU" sz="1200" dirty="0" smtClean="0">
                <a:solidFill>
                  <a:srgbClr val="0070C0"/>
                </a:solidFill>
                <a:latin typeface="Times New Roman" pitchFamily="18" charset="0"/>
              </a:rPr>
              <a:t>)</a:t>
            </a:r>
            <a:r>
              <a:rPr lang="en-US" sz="1200" dirty="0" smtClean="0">
                <a:solidFill>
                  <a:srgbClr val="0070C0"/>
                </a:solidFill>
                <a:latin typeface="Times New Roman" pitchFamily="18" charset="0"/>
              </a:rPr>
              <a:t> </a:t>
            </a:r>
            <a:r>
              <a:rPr lang="en-US" baseline="0" dirty="0" smtClean="0"/>
              <a:t>therefore must express the outgoing radiance as a function of incoming irradiance., which depends on the optical properties (i.e. the material) of the surface. </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28</a:t>
            </a:fld>
            <a:endParaRPr lang="en-US" dirty="0"/>
          </a:p>
        </p:txBody>
      </p:sp>
    </p:spTree>
    <p:extLst>
      <p:ext uri="{BB962C8B-B14F-4D97-AF65-F5344CB8AC3E}">
        <p14:creationId xmlns:p14="http://schemas.microsoft.com/office/powerpoint/2010/main" val="2149195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 previous slide, we have</a:t>
            </a:r>
            <a:r>
              <a:rPr lang="en-US" baseline="0" dirty="0" smtClean="0"/>
              <a:t> already taken the liberty of denoting directions with unit length vectors, namely light direction </a:t>
            </a:r>
            <a:r>
              <a:rPr lang="en-US" sz="1200" b="1" i="1" dirty="0" smtClean="0">
                <a:latin typeface="Times New Roman" pitchFamily="18" charset="0"/>
                <a:sym typeface="Symbol" pitchFamily="18" charset="2"/>
              </a:rPr>
              <a:t>l</a:t>
            </a:r>
            <a:r>
              <a:rPr lang="en-US" sz="1200" b="1" i="1" baseline="0" dirty="0" smtClean="0">
                <a:latin typeface="Times New Roman" pitchFamily="18" charset="0"/>
                <a:sym typeface="Symbol" pitchFamily="18" charset="2"/>
              </a:rPr>
              <a:t> </a:t>
            </a:r>
            <a:r>
              <a:rPr lang="en-US" baseline="0" dirty="0" smtClean="0"/>
              <a:t>is a unit length vector. As we no longer have to deal with integration over directions, the distinction between directions and unit vectors becomes irrelevant, and we can write all our quantities as function of vectors instead of directions.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concrete case of reflection that is of interest to us is when we wish to compute the eye-directional radiance of a surface point visible in a pixel. The view direction we denote by unit vector v, the light direction with unit vector l, the surface point is at x. If the incoming irradiance in known, the eye-directional radiance can be computed with this formula. Now it is time to reveal what Fr is. </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29</a:t>
            </a:fld>
            <a:endParaRPr lang="en-US" dirty="0"/>
          </a:p>
        </p:txBody>
      </p:sp>
    </p:spTree>
    <p:extLst>
      <p:ext uri="{BB962C8B-B14F-4D97-AF65-F5344CB8AC3E}">
        <p14:creationId xmlns:p14="http://schemas.microsoft.com/office/powerpoint/2010/main" val="2314950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 is the BRDF, or </a:t>
            </a:r>
            <a:r>
              <a:rPr lang="en-US" dirty="0" err="1" smtClean="0"/>
              <a:t>bideirectional</a:t>
            </a:r>
            <a:r>
              <a:rPr lang="en-US" dirty="0" smtClean="0"/>
              <a:t> reflectance distribution function. It expresses the outgoing reflected radiance in a certain direction in response to unit irradiance from a certain</a:t>
            </a:r>
            <a:r>
              <a:rPr lang="en-US" baseline="0" dirty="0" smtClean="0"/>
              <a:t> incoming direction. The BRDF can of course also depend on the surface point: not only materials or colors may be different at different surface points, but also the surface may have different orientation, meaning that the same incoming and outgoing directions </a:t>
            </a:r>
            <a:r>
              <a:rPr lang="en-US" dirty="0" smtClean="0"/>
              <a:t> might be very different with respect to the surface.</a:t>
            </a:r>
          </a:p>
          <a:p>
            <a:endParaRPr lang="en-US" dirty="0" smtClean="0"/>
          </a:p>
          <a:p>
            <a:r>
              <a:rPr lang="en-US" dirty="0" smtClean="0"/>
              <a:t>The BRDF is a physical</a:t>
            </a:r>
            <a:r>
              <a:rPr lang="en-US" baseline="0" dirty="0" smtClean="0"/>
              <a:t> property of surfaces. It should obey certain laws of physics. Energy conservation is one such law: a surface should not reflect more light than incident on it. Another is </a:t>
            </a:r>
            <a:r>
              <a:rPr lang="en-US" baseline="0" dirty="0" err="1" smtClean="0"/>
              <a:t>Helmholz’s</a:t>
            </a:r>
            <a:r>
              <a:rPr lang="en-US" baseline="0" dirty="0" smtClean="0"/>
              <a:t> law: the BRDF is symmetrical, the incoming and outgoing directions interchanges should result in the same reflectance value.</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30</a:t>
            </a:fld>
            <a:endParaRPr lang="en-US" dirty="0"/>
          </a:p>
        </p:txBody>
      </p:sp>
    </p:spTree>
    <p:extLst>
      <p:ext uri="{BB962C8B-B14F-4D97-AF65-F5344CB8AC3E}">
        <p14:creationId xmlns:p14="http://schemas.microsoft.com/office/powerpoint/2010/main" val="2938379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an outline</a:t>
            </a:r>
            <a:r>
              <a:rPr lang="en-US" baseline="0" dirty="0" smtClean="0"/>
              <a:t> of an algorithm for shading a surface point (shading here means finding the eye-directional radiance, i.e. the color of the pixel in which the surface is visible.)</a:t>
            </a:r>
          </a:p>
          <a:p>
            <a:endParaRPr lang="en-US" baseline="0" dirty="0" smtClean="0"/>
          </a:p>
          <a:p>
            <a:r>
              <a:rPr lang="en-US" baseline="0" dirty="0" smtClean="0"/>
              <a:t>We need as inputs the surface point position, the surface normal there, the eye and light positions.</a:t>
            </a:r>
          </a:p>
          <a:p>
            <a:endParaRPr lang="en-US" baseline="0" dirty="0" smtClean="0"/>
          </a:p>
          <a:p>
            <a:r>
              <a:rPr lang="en-US" baseline="0" dirty="0" smtClean="0"/>
              <a:t>View and light directions can be computed by subtracting the surface point position from eye and light positions, and normalizing the vectors.</a:t>
            </a:r>
          </a:p>
          <a:p>
            <a:endParaRPr lang="en-US" baseline="0" dirty="0" smtClean="0"/>
          </a:p>
          <a:p>
            <a:r>
              <a:rPr lang="en-US" baseline="0" dirty="0" smtClean="0"/>
              <a:t>Then, we need to find the incoming power density (on a surface perpendicular to the light direction). This will depend on the lighting model we use,</a:t>
            </a:r>
          </a:p>
          <a:p>
            <a:endParaRPr lang="en-US" baseline="0" dirty="0" smtClean="0"/>
          </a:p>
          <a:p>
            <a:r>
              <a:rPr lang="en-US" baseline="0" dirty="0" smtClean="0"/>
              <a:t>Then, we compute the cosine of the light angle.. This is the dot product of the surface normal and the light direction.</a:t>
            </a:r>
          </a:p>
          <a:p>
            <a:endParaRPr lang="en-US" baseline="0" dirty="0" smtClean="0"/>
          </a:p>
          <a:p>
            <a:r>
              <a:rPr lang="en-US" baseline="0" dirty="0" smtClean="0"/>
              <a:t>The product of the power density and the cosine factor given the incoming irradiance.</a:t>
            </a:r>
          </a:p>
          <a:p>
            <a:endParaRPr lang="en-US" baseline="0" dirty="0" smtClean="0"/>
          </a:p>
          <a:p>
            <a:r>
              <a:rPr lang="en-US" baseline="0" dirty="0" smtClean="0"/>
              <a:t>The </a:t>
            </a:r>
            <a:r>
              <a:rPr lang="en-US" baseline="0" dirty="0" err="1" smtClean="0"/>
              <a:t>irradiace</a:t>
            </a:r>
            <a:r>
              <a:rPr lang="en-US" baseline="0" dirty="0" smtClean="0"/>
              <a:t> multiplied by the BRDF given the eye-directional radiance. The BRDF comes form the optical material model we use,</a:t>
            </a:r>
          </a:p>
          <a:p>
            <a:endParaRPr lang="en-US" baseline="0" dirty="0" smtClean="0"/>
          </a:p>
          <a:p>
            <a:r>
              <a:rPr lang="en-US" baseline="0" dirty="0" smtClean="0"/>
              <a:t>Thus, to make this outline a complete </a:t>
            </a:r>
            <a:r>
              <a:rPr lang="en-US" baseline="0" dirty="0" err="1" smtClean="0"/>
              <a:t>shaing</a:t>
            </a:r>
            <a:r>
              <a:rPr lang="en-US" baseline="0" dirty="0" smtClean="0"/>
              <a:t> algorithm, we are missing two components: the model of light sources and the model of optical material properties.</a:t>
            </a:r>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31</a:t>
            </a:fld>
            <a:endParaRPr lang="en-US" dirty="0"/>
          </a:p>
        </p:txBody>
      </p:sp>
    </p:spTree>
    <p:extLst>
      <p:ext uri="{BB962C8B-B14F-4D97-AF65-F5344CB8AC3E}">
        <p14:creationId xmlns:p14="http://schemas.microsoft.com/office/powerpoint/2010/main" val="2367266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 light sources are defined by their emission radiance, </a:t>
            </a:r>
            <a:r>
              <a:rPr lang="en-US" sz="1200" i="1" dirty="0" err="1" smtClean="0">
                <a:latin typeface="Times New Roman" pitchFamily="18" charset="0"/>
              </a:rPr>
              <a:t>L</a:t>
            </a:r>
            <a:r>
              <a:rPr lang="en-US" sz="1200" baseline="30000" dirty="0" err="1" smtClean="0">
                <a:latin typeface="Times New Roman" pitchFamily="18" charset="0"/>
              </a:rPr>
              <a:t>emitted</a:t>
            </a:r>
            <a:r>
              <a:rPr lang="en-US" dirty="0" smtClean="0"/>
              <a:t>. When the reflected radiance of a point is considered, the contribution of all those light source points should be added which are visible from the point of interest. This means integration. Thus, we often prefer abstract light source models, that can illuminate a surface just from a single direction, which saves integration. </a:t>
            </a:r>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32</a:t>
            </a:fld>
            <a:endParaRPr lang="en-US" dirty="0"/>
          </a:p>
        </p:txBody>
      </p:sp>
    </p:spTree>
    <p:extLst>
      <p:ext uri="{BB962C8B-B14F-4D97-AF65-F5344CB8AC3E}">
        <p14:creationId xmlns:p14="http://schemas.microsoft.com/office/powerpoint/2010/main" val="180113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normAutofit/>
          </a:bodyPr>
          <a:lstStyle/>
          <a:p>
            <a:r>
              <a:rPr lang="en-US" dirty="0" smtClean="0"/>
              <a:t>A well-known measure of light is wattage, or power. A light bulb</a:t>
            </a:r>
            <a:r>
              <a:rPr lang="en-US" baseline="0" dirty="0" smtClean="0"/>
              <a:t> is characterized by its electrical power uptake, given in watts. Admittedly, much of that wattage goes to heating the bulb, but some of it is converted to light.</a:t>
            </a:r>
          </a:p>
          <a:p>
            <a:endParaRPr lang="en-US" baseline="0" dirty="0" smtClean="0"/>
          </a:p>
          <a:p>
            <a:r>
              <a:rPr lang="en-US" baseline="0" dirty="0" smtClean="0"/>
              <a:t>We can imagine light as lots of identical photons travelling along straight lines --- wave properties of light need not be considered for 3D rendering, and the fact that real photons have different wavelengths we can address later, when we already have a system for uniform-wavelength photons, i.e. monochromatic light.</a:t>
            </a:r>
          </a:p>
          <a:p>
            <a:endParaRPr lang="en-US" baseline="0" dirty="0" smtClean="0"/>
          </a:p>
          <a:p>
            <a:r>
              <a:rPr lang="en-US" baseline="0" dirty="0" smtClean="0"/>
              <a:t>Every photon carries the same amount of energy. The </a:t>
            </a:r>
            <a:r>
              <a:rPr lang="hu-HU" baseline="0" dirty="0" smtClean="0"/>
              <a:t>power is therefore propertional to the number of photons leaving the bulb.</a:t>
            </a:r>
            <a:r>
              <a:rPr lang="en-US" baseline="0" dirty="0" smtClean="0"/>
              <a:t>, or,</a:t>
            </a:r>
            <a:r>
              <a:rPr lang="hu-HU" baseline="0" dirty="0" smtClean="0"/>
              <a:t> </a:t>
            </a:r>
            <a:r>
              <a:rPr lang="en-US" baseline="0" dirty="0" smtClean="0"/>
              <a:t>m</a:t>
            </a:r>
            <a:r>
              <a:rPr lang="hu-HU" baseline="0" dirty="0" smtClean="0"/>
              <a:t>ore accuratelty put, the number of photons crossing the surface of the bulb. In a similar manner, we can talk about the power of light arriving at a wall (or the surface of any object). We can talk about the power of light reflected from the same wall. We can talk about the </a:t>
            </a:r>
            <a:r>
              <a:rPr lang="hu-HU" baseline="0" dirty="0" err="1" smtClean="0"/>
              <a:t>power</a:t>
            </a:r>
            <a:r>
              <a:rPr lang="hu-HU" baseline="0" dirty="0" smtClean="0"/>
              <a:t> </a:t>
            </a:r>
            <a:r>
              <a:rPr lang="en-US" baseline="0" dirty="0" smtClean="0"/>
              <a:t>flowing </a:t>
            </a:r>
            <a:r>
              <a:rPr lang="hu-HU" baseline="0" dirty="0" err="1" smtClean="0"/>
              <a:t>through</a:t>
            </a:r>
            <a:r>
              <a:rPr lang="hu-HU" baseline="0" dirty="0" smtClean="0"/>
              <a:t> any </a:t>
            </a:r>
            <a:r>
              <a:rPr lang="hu-HU" baseline="0" dirty="0" err="1" smtClean="0"/>
              <a:t>surface</a:t>
            </a:r>
            <a:r>
              <a:rPr lang="hu-HU" baseline="0" dirty="0" smtClean="0"/>
              <a:t>.</a:t>
            </a:r>
            <a:r>
              <a:rPr lang="en-US" baseline="0" dirty="0" smtClean="0"/>
              <a:t> For that reason, radiant power is also called radiant flux.</a:t>
            </a:r>
            <a:endParaRPr lang="hu-HU" baseline="0" dirty="0" smtClean="0"/>
          </a:p>
          <a:p>
            <a:endParaRPr lang="hu-HU" baseline="0" dirty="0" smtClean="0"/>
          </a:p>
          <a:p>
            <a:r>
              <a:rPr lang="hu-HU" baseline="0" dirty="0" smtClean="0"/>
              <a:t>This, of course, does not directly tell us what a </a:t>
            </a:r>
            <a:r>
              <a:rPr lang="en-US" baseline="0" dirty="0" smtClean="0"/>
              <a:t>piece of surface</a:t>
            </a:r>
            <a:r>
              <a:rPr lang="hu-HU" baseline="0" dirty="0" smtClean="0"/>
              <a:t> appears like. Power can be distributed on the surface arbitrarily, and the same can be said for the directions: there might be more photons crossing at some directions than others.</a:t>
            </a:r>
            <a:endParaRPr lang="en-US" baseline="0" dirty="0" smtClean="0"/>
          </a:p>
          <a:p>
            <a:endParaRPr lang="en-US" baseline="0" dirty="0" smtClean="0"/>
          </a:p>
          <a:p>
            <a:endParaRPr lang="en-US" dirty="0"/>
          </a:p>
        </p:txBody>
      </p:sp>
      <p:sp>
        <p:nvSpPr>
          <p:cNvPr id="4" name="Dia számának helye 3"/>
          <p:cNvSpPr>
            <a:spLocks noGrp="1"/>
          </p:cNvSpPr>
          <p:nvPr>
            <p:ph type="sldNum" sz="quarter" idx="10"/>
          </p:nvPr>
        </p:nvSpPr>
        <p:spPr/>
        <p:txBody>
          <a:bodyPr/>
          <a:lstStyle/>
          <a:p>
            <a:fld id="{64F8FCFD-A81E-4F03-9EE9-AF679686BD11}" type="slidenum">
              <a:rPr lang="en-US" smtClean="0"/>
              <a:pPr/>
              <a:t>4</a:t>
            </a:fld>
            <a:endParaRPr lang="en-US" dirty="0"/>
          </a:p>
        </p:txBody>
      </p:sp>
    </p:spTree>
    <p:extLst>
      <p:ext uri="{BB962C8B-B14F-4D97-AF65-F5344CB8AC3E}">
        <p14:creationId xmlns:p14="http://schemas.microsoft.com/office/powerpoint/2010/main" val="3058971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of directional light sources, the radiance is constant everywhere, so is the illumination direction. In other words, the illumination rays are parallel. The Sun is an example for directional light source if we are on the Earth. </a:t>
            </a:r>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33</a:t>
            </a:fld>
            <a:endParaRPr lang="en-US" dirty="0"/>
          </a:p>
        </p:txBody>
      </p:sp>
    </p:spTree>
    <p:extLst>
      <p:ext uri="{BB962C8B-B14F-4D97-AF65-F5344CB8AC3E}">
        <p14:creationId xmlns:p14="http://schemas.microsoft.com/office/powerpoint/2010/main" val="37275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case of directional light sources, the radiance is constant everywhere, so is the illumination direction. Thus, the data required for</a:t>
            </a:r>
            <a:r>
              <a:rPr lang="en-US" baseline="0" dirty="0" smtClean="0"/>
              <a:t> shading is directly given, and there is no need for computation.</a:t>
            </a:r>
          </a:p>
          <a:p>
            <a:endParaRPr lang="en-US" baseline="0" dirty="0" smtClean="0"/>
          </a:p>
          <a:p>
            <a:r>
              <a:rPr lang="en-US" dirty="0" smtClean="0"/>
              <a:t>The Sun is an example for directional light source if we are on the Earth. </a:t>
            </a:r>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34</a:t>
            </a:fld>
            <a:endParaRPr lang="en-US" dirty="0"/>
          </a:p>
        </p:txBody>
      </p:sp>
    </p:spTree>
    <p:extLst>
      <p:ext uri="{BB962C8B-B14F-4D97-AF65-F5344CB8AC3E}">
        <p14:creationId xmlns:p14="http://schemas.microsoft.com/office/powerpoint/2010/main" val="3308436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point light sources, the illumination direction points from the location of the source to the illuminated point. The power density decreases with the square of the distance,</a:t>
            </a:r>
            <a:r>
              <a:rPr lang="en-US" baseline="0" dirty="0"/>
              <a:t> as with the photons travelling further, the same power is distributed over a spherical wave front of larger surface area.</a:t>
            </a:r>
            <a:endParaRPr lang="hu-HU" dirty="0"/>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39</a:t>
            </a:fld>
            <a:endParaRPr lang="en-US" dirty="0"/>
          </a:p>
        </p:txBody>
      </p:sp>
    </p:spTree>
    <p:extLst>
      <p:ext uri="{BB962C8B-B14F-4D97-AF65-F5344CB8AC3E}">
        <p14:creationId xmlns:p14="http://schemas.microsoft.com/office/powerpoint/2010/main" val="947887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point light sources, the illumination direction points from the location of the source to the illuminated point. The power density decreases with the square of the distance,</a:t>
            </a:r>
            <a:r>
              <a:rPr lang="en-US" baseline="0" dirty="0"/>
              <a:t> as with the photons travelling further, the same power is distributed over a spherical wave front of larger surface area.</a:t>
            </a:r>
            <a:endParaRPr lang="hu-HU" dirty="0"/>
          </a:p>
          <a:p>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40</a:t>
            </a:fld>
            <a:endParaRPr lang="en-US" dirty="0"/>
          </a:p>
        </p:txBody>
      </p:sp>
    </p:spTree>
    <p:extLst>
      <p:ext uri="{BB962C8B-B14F-4D97-AF65-F5344CB8AC3E}">
        <p14:creationId xmlns:p14="http://schemas.microsoft.com/office/powerpoint/2010/main" val="2304608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393700" y="692150"/>
            <a:ext cx="6070600" cy="3416300"/>
          </a:xfrm>
          <a:ln/>
        </p:spPr>
      </p:sp>
      <p:sp>
        <p:nvSpPr>
          <p:cNvPr id="39939" name="Rectangle 3"/>
          <p:cNvSpPr>
            <a:spLocks noGrp="1" noChangeArrowheads="1"/>
          </p:cNvSpPr>
          <p:nvPr>
            <p:ph type="body" idx="1"/>
          </p:nvPr>
        </p:nvSpPr>
        <p:spPr>
          <a:noFill/>
          <a:ln w="9525"/>
        </p:spPr>
        <p:txBody>
          <a:bodyPr/>
          <a:lstStyle/>
          <a:p>
            <a:r>
              <a:rPr lang="en-US" dirty="0" smtClean="0"/>
              <a:t>Our first model is for very rough surfaces where all photons get reflected multiple times. Such materials (snow, sand, wall, chalk, cloth </a:t>
            </a:r>
            <a:r>
              <a:rPr lang="en-US" dirty="0" err="1" smtClean="0"/>
              <a:t>etc</a:t>
            </a:r>
            <a:r>
              <a:rPr lang="en-US" dirty="0" smtClean="0"/>
              <a:t>) have a matte look, they look the same from all viewing directions. Thus, the radiance, which equals to the incident radiance times the BRDF times the geometry term, is independent of the viewing direction. Incident radiance and the geometry term are already independent of the viewing direction, thus the BRDF must also be independent of the viewing direction. According to Helmholtz reciprocity, if the BRDF is independent of the viewing direction, it must be independent of the illumination direction as well, so the BRDF is direction independent. </a:t>
            </a:r>
          </a:p>
          <a:p>
            <a:endParaRPr lang="en-US" dirty="0" smtClean="0"/>
          </a:p>
          <a:p>
            <a:r>
              <a:rPr lang="en-US" dirty="0" smtClean="0"/>
              <a:t>Diffuse surfaces correspond to very rough surfaces where a photon collides many times. The Fresnel depends on the wavelength, which is strong for metals and weak for non-metals. Even if a single reflection changes the spectrum just a little, multiple reflections amplify this effect, so the final reflected light will have a modified spectrum. Diffuse reflection is primarily responsible for the “own color” of the surface.</a:t>
            </a:r>
          </a:p>
        </p:txBody>
      </p:sp>
    </p:spTree>
    <p:extLst>
      <p:ext uri="{BB962C8B-B14F-4D97-AF65-F5344CB8AC3E}">
        <p14:creationId xmlns:p14="http://schemas.microsoft.com/office/powerpoint/2010/main" val="1766865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393700" y="692150"/>
            <a:ext cx="6070600" cy="3416300"/>
          </a:xfrm>
          <a:ln/>
        </p:spPr>
      </p:sp>
      <p:sp>
        <p:nvSpPr>
          <p:cNvPr id="40963" name="Rectangle 3"/>
          <p:cNvSpPr>
            <a:spLocks noGrp="1" noChangeArrowheads="1"/>
          </p:cNvSpPr>
          <p:nvPr>
            <p:ph type="body" idx="1"/>
          </p:nvPr>
        </p:nvSpPr>
        <p:spPr>
          <a:noFill/>
          <a:ln w="9525"/>
        </p:spPr>
        <p:txBody>
          <a:bodyPr/>
          <a:lstStyle/>
          <a:p>
            <a:r>
              <a:rPr lang="en-US" smtClean="0"/>
              <a:t>The reflected radiance is the incident radiance times the BRDF, which is constant now, and the geometry term. So for diffuse surfaces, the reflected radiance is proportional to the cosine of the orientation angle. This cosine can be computed as a dot product of the unit surface normal and the unit illumination direction.</a:t>
            </a:r>
          </a:p>
          <a:p>
            <a:endParaRPr lang="en-US" smtClean="0"/>
          </a:p>
          <a:p>
            <a:r>
              <a:rPr lang="en-US" smtClean="0"/>
              <a:t>If the cosine is negative, i.e. the angle between the surface normal and the illumination direction is greater than 90 degrees, then the illumination is blocked by the object whose surface is considered. In such cases, the negative value is replaced by zero.</a:t>
            </a:r>
          </a:p>
        </p:txBody>
      </p:sp>
    </p:spTree>
    <p:extLst>
      <p:ext uri="{BB962C8B-B14F-4D97-AF65-F5344CB8AC3E}">
        <p14:creationId xmlns:p14="http://schemas.microsoft.com/office/powerpoint/2010/main" val="1982301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now time to consider that light measures are not only scalar</a:t>
            </a:r>
            <a:r>
              <a:rPr lang="en-US" baseline="0" dirty="0" smtClean="0"/>
              <a:t> quantities when monochromatic light is measured, Otherwise, they are distributed on a continuous spectrum of wavelengths. There are of course spectral measures that consider the distribution of wattage not only over surface area of solid angles, but also over the spectrum. However, we do not need to consider them, as our light simulation will be performed on only three wave length: red, green, and blue. The human eye has three kinds of receptors, thus three wavelength can be used to reproduce most color sensations. Thus, we assume all light is composed of monochromatic red, green, and blue. Even though this a gross simplification of reality, it works for the most prevalent lighting scenarios perfectly.</a:t>
            </a:r>
          </a:p>
          <a:p>
            <a:endParaRPr lang="en-US" baseline="0" dirty="0" smtClean="0"/>
          </a:p>
          <a:p>
            <a:r>
              <a:rPr lang="en-US" baseline="0" dirty="0" smtClean="0"/>
              <a:t>Radiance L, power density from light M, and diffuse BRDF coefficient </a:t>
            </a:r>
            <a:r>
              <a:rPr lang="en-US" baseline="0" dirty="0" err="1" smtClean="0"/>
              <a:t>kd</a:t>
            </a:r>
            <a:r>
              <a:rPr lang="en-US" baseline="0" dirty="0" smtClean="0"/>
              <a:t> are, from now on, three-element vectors, with elements being the values on the RGB wavelength. There are not geometric vectors (even if we can image a color space in which they are). </a:t>
            </a:r>
            <a:r>
              <a:rPr lang="en-US" baseline="0" dirty="0" err="1" smtClean="0"/>
              <a:t>Teking</a:t>
            </a:r>
            <a:r>
              <a:rPr lang="en-US" baseline="0" dirty="0" smtClean="0"/>
              <a:t> the cross product of two RGB vectors makes little sense. However, as we need to multiply there quantities with each other on all wavelength, </a:t>
            </a:r>
            <a:r>
              <a:rPr lang="en-US" baseline="0" dirty="0" err="1" smtClean="0"/>
              <a:t>elementwise</a:t>
            </a:r>
            <a:r>
              <a:rPr lang="en-US" baseline="0" dirty="0" smtClean="0"/>
              <a:t> multiplication  must be used.</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47</a:t>
            </a:fld>
            <a:endParaRPr lang="en-US" dirty="0"/>
          </a:p>
        </p:txBody>
      </p:sp>
    </p:spTree>
    <p:extLst>
      <p:ext uri="{BB962C8B-B14F-4D97-AF65-F5344CB8AC3E}">
        <p14:creationId xmlns:p14="http://schemas.microsoft.com/office/powerpoint/2010/main" val="794146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393700" y="692150"/>
            <a:ext cx="6070600" cy="3416300"/>
          </a:xfrm>
          <a:ln/>
        </p:spPr>
      </p:sp>
      <p:sp>
        <p:nvSpPr>
          <p:cNvPr id="38915" name="Rectangle 3"/>
          <p:cNvSpPr>
            <a:spLocks noGrp="1" noChangeArrowheads="1"/>
          </p:cNvSpPr>
          <p:nvPr>
            <p:ph type="body" idx="1"/>
          </p:nvPr>
        </p:nvSpPr>
        <p:spPr>
          <a:noFill/>
          <a:ln w="9525"/>
        </p:spPr>
        <p:txBody>
          <a:bodyPr/>
          <a:lstStyle/>
          <a:p>
            <a:r>
              <a:rPr lang="en-US" dirty="0" smtClean="0"/>
              <a:t>Surfaces are usually not smooth, so they reflect light not just in the ideal reflection direction but practically in all possible directions. Physically, we can imagine these rough surfaces as a random collection of ideal mirror </a:t>
            </a:r>
            <a:r>
              <a:rPr lang="en-US" dirty="0" err="1" smtClean="0"/>
              <a:t>microfacets</a:t>
            </a:r>
            <a:r>
              <a:rPr lang="en-US" dirty="0" smtClean="0"/>
              <a:t> that reflect light according to their random orientation. </a:t>
            </a:r>
          </a:p>
          <a:p>
            <a:r>
              <a:rPr lang="en-US" dirty="0" smtClean="0"/>
              <a:t>As we see not a single </a:t>
            </a:r>
            <a:r>
              <a:rPr lang="en-US" dirty="0" err="1" smtClean="0"/>
              <a:t>microfacet</a:t>
            </a:r>
            <a:r>
              <a:rPr lang="en-US" dirty="0" smtClean="0"/>
              <a:t> in a pixel, but a large collection of them, we perceive the average radiance reflected by this collection.</a:t>
            </a:r>
          </a:p>
          <a:p>
            <a:r>
              <a:rPr lang="en-US" dirty="0" smtClean="0"/>
              <a:t>Photons may have a single scattering on these </a:t>
            </a:r>
            <a:r>
              <a:rPr lang="en-US" dirty="0" err="1" smtClean="0"/>
              <a:t>microfaces</a:t>
            </a:r>
            <a:r>
              <a:rPr lang="en-US" dirty="0" smtClean="0"/>
              <a:t> when the average is maximum around the ideal reflection direction of the mean surface. On the other hand, photons may get scattered multiple times, when they “forget” their original direction, so the reflection lobe will be roughly uniform.</a:t>
            </a:r>
          </a:p>
          <a:p>
            <a:endParaRPr lang="en-US" dirty="0" smtClean="0"/>
          </a:p>
          <a:p>
            <a:r>
              <a:rPr lang="en-US" dirty="0" smtClean="0"/>
              <a:t>Instead of following a probabilistic reasoning, we handle these rough surfaces as a black-box, i.e. empirical model. That is, we describe the behavior of the surface based on everyday experience without any structural analysis. By experience, we say that a rough surface reflects light into all directions, but more light is reflected into the neighborhood of the ideal reflection direction. </a:t>
            </a:r>
          </a:p>
        </p:txBody>
      </p:sp>
    </p:spTree>
    <p:extLst>
      <p:ext uri="{BB962C8B-B14F-4D97-AF65-F5344CB8AC3E}">
        <p14:creationId xmlns:p14="http://schemas.microsoft.com/office/powerpoint/2010/main" val="11610655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normAutofit/>
          </a:bodyPr>
          <a:lstStyle/>
          <a:p>
            <a:endParaRPr lang="en-US" baseline="0" dirty="0" smtClean="0"/>
          </a:p>
        </p:txBody>
      </p:sp>
      <p:sp>
        <p:nvSpPr>
          <p:cNvPr id="4" name="Dia számának helye 3"/>
          <p:cNvSpPr>
            <a:spLocks noGrp="1"/>
          </p:cNvSpPr>
          <p:nvPr>
            <p:ph type="sldNum" sz="quarter" idx="10"/>
          </p:nvPr>
        </p:nvSpPr>
        <p:spPr/>
        <p:txBody>
          <a:bodyPr/>
          <a:lstStyle/>
          <a:p>
            <a:fld id="{64F8FCFD-A81E-4F03-9EE9-AF679686BD11}" type="slidenum">
              <a:rPr lang="en-US" smtClean="0"/>
              <a:pPr/>
              <a:t>49</a:t>
            </a:fld>
            <a:endParaRPr lang="en-US" dirty="0"/>
          </a:p>
        </p:txBody>
      </p:sp>
    </p:spTree>
    <p:extLst>
      <p:ext uri="{BB962C8B-B14F-4D97-AF65-F5344CB8AC3E}">
        <p14:creationId xmlns:p14="http://schemas.microsoft.com/office/powerpoint/2010/main" val="3493346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93700" y="692150"/>
            <a:ext cx="6070600" cy="3416300"/>
          </a:xfrm>
          <a:ln/>
        </p:spPr>
      </p:sp>
      <p:sp>
        <p:nvSpPr>
          <p:cNvPr id="41987" name="Rectangle 3"/>
          <p:cNvSpPr>
            <a:spLocks noGrp="1" noChangeArrowheads="1"/>
          </p:cNvSpPr>
          <p:nvPr>
            <p:ph type="body" idx="1"/>
          </p:nvPr>
        </p:nvSpPr>
        <p:spPr>
          <a:noFill/>
          <a:ln w="9525"/>
        </p:spPr>
        <p:txBody>
          <a:bodyPr/>
          <a:lstStyle/>
          <a:p>
            <a:r>
              <a:rPr lang="en-US" dirty="0" smtClean="0"/>
              <a:t>Shiny, glossy or specular surfaces also reflect the light in all possible directions, but they look differently from different viewing directions. We can observe the blurred reflection of the light sources, thus they reflect more light close to the ideal reflection direction. </a:t>
            </a:r>
          </a:p>
          <a:p>
            <a:endParaRPr lang="en-US" dirty="0" smtClean="0"/>
          </a:p>
          <a:p>
            <a:r>
              <a:rPr lang="en-US" dirty="0" smtClean="0"/>
              <a:t>We model such surfaces as a combination of diffuse reflection where the radiance is constant and a specular reflection where the radiance is great around the ideal reflection direction. According to the </a:t>
            </a:r>
            <a:r>
              <a:rPr lang="en-US" dirty="0" err="1" smtClean="0"/>
              <a:t>microfacet</a:t>
            </a:r>
            <a:r>
              <a:rPr lang="en-US" dirty="0" smtClean="0"/>
              <a:t> model, diffuse reflection is caused by multiple light </a:t>
            </a:r>
            <a:r>
              <a:rPr lang="en-US" dirty="0" err="1" smtClean="0"/>
              <a:t>microfacet</a:t>
            </a:r>
            <a:r>
              <a:rPr lang="en-US" dirty="0" smtClean="0"/>
              <a:t> interaction while specular reflection is the result of a single light </a:t>
            </a:r>
            <a:r>
              <a:rPr lang="en-US" dirty="0" err="1" smtClean="0"/>
              <a:t>microfacet</a:t>
            </a:r>
            <a:r>
              <a:rPr lang="en-US" dirty="0" smtClean="0"/>
              <a:t> interaction.  In order to model the specular reflection lobe, we need a function that is maximum at the reflection direction and decreases in a controllable way if the viewing direction gets farther from the reflection direction. </a:t>
            </a:r>
            <a:r>
              <a:rPr lang="en-US" dirty="0" err="1" smtClean="0"/>
              <a:t>Phong</a:t>
            </a:r>
            <a:r>
              <a:rPr lang="en-US" dirty="0" smtClean="0"/>
              <a:t> proposed the </a:t>
            </a:r>
            <a:r>
              <a:rPr lang="en-US" dirty="0" err="1" smtClean="0"/>
              <a:t>cos^shininess</a:t>
            </a:r>
            <a:r>
              <a:rPr lang="en-US" dirty="0" smtClean="0"/>
              <a:t>(</a:t>
            </a:r>
            <a:r>
              <a:rPr lang="hu-HU" dirty="0" smtClean="0"/>
              <a:t>ps</a:t>
            </a:r>
            <a:r>
              <a:rPr lang="en-US" dirty="0" err="1" smtClean="0"/>
              <a:t>i</a:t>
            </a:r>
            <a:r>
              <a:rPr lang="en-US" dirty="0" smtClean="0"/>
              <a:t>) function where p</a:t>
            </a:r>
            <a:r>
              <a:rPr lang="hu-HU" dirty="0" smtClean="0"/>
              <a:t>s</a:t>
            </a:r>
            <a:r>
              <a:rPr lang="en-US" dirty="0" err="1" smtClean="0"/>
              <a:t>i</a:t>
            </a:r>
            <a:r>
              <a:rPr lang="en-US" dirty="0" smtClean="0"/>
              <a:t> is the angle between the ideal reflection direction and the viewing direction.  The shininess exponent defines how shiny the surface is.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intuition </a:t>
            </a:r>
            <a:r>
              <a:rPr lang="en-US" dirty="0" err="1" smtClean="0"/>
              <a:t>behin</a:t>
            </a:r>
            <a:r>
              <a:rPr lang="hu-HU" dirty="0" smtClean="0"/>
              <a:t>d</a:t>
            </a:r>
            <a:r>
              <a:rPr lang="en-US" dirty="0" smtClean="0"/>
              <a:t> this model is the following. If we had an ideal smooth surface, then it would reflect the illumination just into the reflection direction </a:t>
            </a:r>
            <a:r>
              <a:rPr lang="en-US" sz="1200" b="1" i="1" dirty="0" err="1" smtClean="0">
                <a:latin typeface="Times New Roman" pitchFamily="18" charset="0"/>
                <a:sym typeface="Symbol" pitchFamily="18" charset="2"/>
              </a:rPr>
              <a:t>l</a:t>
            </a:r>
            <a:r>
              <a:rPr lang="en-US" sz="1200" baseline="-25000" dirty="0" err="1" smtClean="0">
                <a:latin typeface="Times New Roman" pitchFamily="18" charset="0"/>
                <a:sym typeface="Symbol" pitchFamily="18" charset="2"/>
              </a:rPr>
              <a:t>r</a:t>
            </a:r>
            <a:r>
              <a:rPr lang="en-US" dirty="0" smtClean="0"/>
              <a:t>. To simulate glossy reflection, we still use the smooth surface model, but blur the light source with a </a:t>
            </a:r>
            <a:r>
              <a:rPr lang="en-US" dirty="0" err="1" smtClean="0"/>
              <a:t>cos^shininess</a:t>
            </a:r>
            <a:r>
              <a:rPr lang="en-US" dirty="0" smtClean="0"/>
              <a:t>(psi).</a:t>
            </a:r>
          </a:p>
        </p:txBody>
      </p:sp>
    </p:spTree>
    <p:extLst>
      <p:ext uri="{BB962C8B-B14F-4D97-AF65-F5344CB8AC3E}">
        <p14:creationId xmlns:p14="http://schemas.microsoft.com/office/powerpoint/2010/main" val="100775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straightforward improvement to measure the power emitted per unit area instead of the total</a:t>
            </a:r>
            <a:r>
              <a:rPr lang="en-US" baseline="0" dirty="0" smtClean="0"/>
              <a:t> power. This removes the total surface area of the emitter from the measure. We get a density-like measure, which is often called power density. As we are talking about photons leaving a surface, the term radiant </a:t>
            </a:r>
            <a:r>
              <a:rPr lang="en-US" baseline="0" dirty="0" err="1" smtClean="0"/>
              <a:t>exitance</a:t>
            </a:r>
            <a:r>
              <a:rPr lang="en-US" baseline="0" dirty="0" smtClean="0"/>
              <a:t> is the proper one. Of course, emission might be not homogenous over the surface, making this measure a </a:t>
            </a:r>
            <a:r>
              <a:rPr lang="en-US" dirty="0" smtClean="0"/>
              <a:t>function of position x. The symbol for radiant</a:t>
            </a:r>
            <a:r>
              <a:rPr lang="en-US" baseline="0" dirty="0" smtClean="0"/>
              <a:t> </a:t>
            </a:r>
            <a:r>
              <a:rPr lang="en-US" baseline="0" dirty="0" err="1" smtClean="0"/>
              <a:t>exitance</a:t>
            </a:r>
            <a:r>
              <a:rPr lang="en-US" baseline="0" dirty="0" smtClean="0"/>
              <a:t> is M, and the SI unit is Watts over square meters.</a:t>
            </a:r>
          </a:p>
          <a:p>
            <a:endParaRPr lang="en-US" baseline="0" dirty="0" smtClean="0"/>
          </a:p>
          <a:p>
            <a:r>
              <a:rPr lang="en-US" baseline="0" dirty="0" smtClean="0"/>
              <a:t>Is this measure telling us how bright some surface point appears to be? It tells us how densely photons are emitted from around the point, but not if they are emitted towards our eye.</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5</a:t>
            </a:fld>
            <a:endParaRPr lang="en-US" dirty="0"/>
          </a:p>
        </p:txBody>
      </p:sp>
    </p:spTree>
    <p:extLst>
      <p:ext uri="{BB962C8B-B14F-4D97-AF65-F5344CB8AC3E}">
        <p14:creationId xmlns:p14="http://schemas.microsoft.com/office/powerpoint/2010/main" val="1117537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393700" y="692150"/>
            <a:ext cx="6070600" cy="3416300"/>
          </a:xfrm>
          <a:ln/>
        </p:spPr>
      </p:sp>
      <p:sp>
        <p:nvSpPr>
          <p:cNvPr id="43011" name="Rectangle 3"/>
          <p:cNvSpPr>
            <a:spLocks noGrp="1" noChangeArrowheads="1"/>
          </p:cNvSpPr>
          <p:nvPr>
            <p:ph type="body" idx="1"/>
          </p:nvPr>
        </p:nvSpPr>
        <p:spPr>
          <a:noFill/>
          <a:ln w="9525"/>
        </p:spPr>
        <p:txBody>
          <a:bodyPr/>
          <a:lstStyle/>
          <a:p>
            <a:r>
              <a:rPr lang="en-US" smtClean="0"/>
              <a:t>Diffuse reflection simulates multiple light-surface interaction and is colored. Specular reflection is the model of the single light-surface interaction and it is proportional to the Fresnel function. For non metals, the wavelength dependence of the Fresnel is moderate, so for non metals the specular reflection is said to be </a:t>
            </a:r>
            <a:r>
              <a:rPr lang="hu-HU" smtClean="0"/>
              <a:t>”white”.</a:t>
            </a:r>
            <a:endParaRPr lang="en-US" smtClean="0"/>
          </a:p>
        </p:txBody>
      </p:sp>
    </p:spTree>
    <p:extLst>
      <p:ext uri="{BB962C8B-B14F-4D97-AF65-F5344CB8AC3E}">
        <p14:creationId xmlns:p14="http://schemas.microsoft.com/office/powerpoint/2010/main" val="21949856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393700" y="692150"/>
            <a:ext cx="6070600" cy="3416300"/>
          </a:xfrm>
          <a:ln/>
        </p:spPr>
      </p:sp>
      <p:sp>
        <p:nvSpPr>
          <p:cNvPr id="44035" name="Rectangle 3"/>
          <p:cNvSpPr>
            <a:spLocks noGrp="1" noChangeArrowheads="1"/>
          </p:cNvSpPr>
          <p:nvPr>
            <p:ph type="body" idx="1"/>
          </p:nvPr>
        </p:nvSpPr>
        <p:spPr>
          <a:noFill/>
          <a:ln w="9525"/>
        </p:spPr>
        <p:txBody>
          <a:bodyPr/>
          <a:lstStyle/>
          <a:p>
            <a:r>
              <a:rPr lang="en-US" dirty="0" smtClean="0"/>
              <a:t>Recall that the </a:t>
            </a:r>
            <a:r>
              <a:rPr lang="en-US" dirty="0" err="1" smtClean="0"/>
              <a:t>Phong</a:t>
            </a:r>
            <a:r>
              <a:rPr lang="en-US" dirty="0" smtClean="0"/>
              <a:t> model blurs the light source and computes the ideal reflection of the blurred light source. A physically more plausible model considers the blurring caused by the </a:t>
            </a:r>
            <a:r>
              <a:rPr lang="en-US" dirty="0" err="1" smtClean="0"/>
              <a:t>microfaces</a:t>
            </a:r>
            <a:r>
              <a:rPr lang="en-US" dirty="0" smtClean="0"/>
              <a:t>. Suppose that the probability density of angle delta between the mean surface normal and the surface normal of the </a:t>
            </a:r>
            <a:r>
              <a:rPr lang="en-US" dirty="0" err="1" smtClean="0"/>
              <a:t>microfacet</a:t>
            </a:r>
            <a:r>
              <a:rPr lang="en-US" dirty="0" smtClean="0"/>
              <a:t> is proportional to a </a:t>
            </a:r>
            <a:r>
              <a:rPr lang="en-US" dirty="0" err="1" smtClean="0"/>
              <a:t>cos^shininess</a:t>
            </a:r>
            <a:r>
              <a:rPr lang="en-US" dirty="0" smtClean="0"/>
              <a:t>(delta) function. A smooth </a:t>
            </a:r>
            <a:r>
              <a:rPr lang="en-US" dirty="0" err="1" smtClean="0"/>
              <a:t>microfacet</a:t>
            </a:r>
            <a:r>
              <a:rPr lang="en-US" dirty="0" smtClean="0"/>
              <a:t> may reflect from the illumination direction to the viewing direction if its normal is the halfway vector between the illumination and the viewing directions. The probability that the photon finds such a surface is </a:t>
            </a:r>
            <a:r>
              <a:rPr lang="en-US" dirty="0" err="1" smtClean="0"/>
              <a:t>cos^shininess</a:t>
            </a:r>
            <a:r>
              <a:rPr lang="en-US" dirty="0" smtClean="0"/>
              <a:t>(delta). Thus, the reflected radiance can also be expressed with this term.</a:t>
            </a:r>
          </a:p>
        </p:txBody>
      </p:sp>
    </p:spTree>
    <p:extLst>
      <p:ext uri="{BB962C8B-B14F-4D97-AF65-F5344CB8AC3E}">
        <p14:creationId xmlns:p14="http://schemas.microsoft.com/office/powerpoint/2010/main" val="3824845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are</a:t>
            </a:r>
            <a:r>
              <a:rPr lang="en-US" baseline="0" dirty="0" smtClean="0"/>
              <a:t> referring to the density of photons incident on a surface, then we call the same measure irradiance. The symbol is E, and the unit is of course the same. Giving these different names and symbols is quite useful for clarity, as the power density arriving at a surface is of course typically not the same as the power density leaving a surface.</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6</a:t>
            </a:fld>
            <a:endParaRPr lang="en-US" dirty="0"/>
          </a:p>
        </p:txBody>
      </p:sp>
    </p:spTree>
    <p:extLst>
      <p:ext uri="{BB962C8B-B14F-4D97-AF65-F5344CB8AC3E}">
        <p14:creationId xmlns:p14="http://schemas.microsoft.com/office/powerpoint/2010/main" val="220910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 measure</a:t>
            </a:r>
            <a:r>
              <a:rPr lang="en-US" baseline="0" dirty="0" smtClean="0"/>
              <a:t> the irradiance of Captain Solo’s laser beam as its pierces through the table board and as it hits </a:t>
            </a:r>
            <a:r>
              <a:rPr lang="en-US" baseline="0" dirty="0" err="1" smtClean="0"/>
              <a:t>Greedo’s</a:t>
            </a:r>
            <a:r>
              <a:rPr lang="en-US" baseline="0" dirty="0" smtClean="0"/>
              <a:t> vest. We are going to assume piercing that hollow barrel of a table did little enough to the power of the ray so that can be neglected.</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7</a:t>
            </a:fld>
            <a:endParaRPr lang="en-US" dirty="0"/>
          </a:p>
        </p:txBody>
      </p:sp>
    </p:spTree>
    <p:extLst>
      <p:ext uri="{BB962C8B-B14F-4D97-AF65-F5344CB8AC3E}">
        <p14:creationId xmlns:p14="http://schemas.microsoft.com/office/powerpoint/2010/main" val="60512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model the blaster beam as a coherent,</a:t>
            </a:r>
            <a:r>
              <a:rPr lang="en-US" baseline="0" dirty="0" smtClean="0"/>
              <a:t> unidirectional beam of photons. Let us count the number of photons crossing a unit area of both the table surface and </a:t>
            </a:r>
            <a:r>
              <a:rPr lang="en-US" baseline="0" dirty="0" err="1" smtClean="0"/>
              <a:t>Greedo’s</a:t>
            </a:r>
            <a:r>
              <a:rPr lang="en-US" baseline="0" dirty="0" smtClean="0"/>
              <a:t> surface, for the same duration of time. The blaster pierces the table at an angle, so its power is distributed on a larger area (5 units here), whereas it hits </a:t>
            </a:r>
            <a:r>
              <a:rPr lang="en-US" baseline="0" dirty="0" err="1" smtClean="0"/>
              <a:t>Greedo</a:t>
            </a:r>
            <a:r>
              <a:rPr lang="en-US" baseline="0" dirty="0" smtClean="0"/>
              <a:t> quite directly, over 3 units of area.</a:t>
            </a:r>
          </a:p>
          <a:p>
            <a:endParaRPr lang="en-US" baseline="0" dirty="0" smtClean="0"/>
          </a:p>
          <a:p>
            <a:r>
              <a:rPr lang="en-US" baseline="0" dirty="0" smtClean="0"/>
              <a:t>Counting the photons we see that the irradiance on the two surfaces is not the same at all, even though it is the same beam of photons and the “density of light” has of course not changed. This is because irradiance is defined over unit surface, and the surfaces are not the same. Their orientation matters. Thus, we cannot talk about irradiance at a point in space without specifying a surface orientation there. When a well-defined direction is known – as is the case with a coherent blaster beam or when the source of light is very distant – it is natural to take a perpendicular surface to express power density, but this does not just go without saying.</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8</a:t>
            </a:fld>
            <a:endParaRPr lang="en-US" dirty="0"/>
          </a:p>
        </p:txBody>
      </p:sp>
    </p:spTree>
    <p:extLst>
      <p:ext uri="{BB962C8B-B14F-4D97-AF65-F5344CB8AC3E}">
        <p14:creationId xmlns:p14="http://schemas.microsoft.com/office/powerpoint/2010/main" val="326542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it is tempting</a:t>
            </a:r>
            <a:r>
              <a:rPr lang="en-US" baseline="0" dirty="0" smtClean="0"/>
              <a:t> to use the word ‘intensity’ as synonymous to any measure of light, the term is actually taken and has well-defined meaning. It is somewhat less prevalent in computer graphics, but it is a very basic measure in radiofrequency technology. </a:t>
            </a:r>
          </a:p>
          <a:p>
            <a:endParaRPr lang="en-US" baseline="0" dirty="0" smtClean="0"/>
          </a:p>
          <a:p>
            <a:r>
              <a:rPr lang="en-US" baseline="0" dirty="0" smtClean="0"/>
              <a:t>An important property of a radio transmitter antenna is in which directions it emits more radiation. Imagine a GPS transmitter on the roof of your home: you might be comforted to know that the downward radiation is practically zero.</a:t>
            </a:r>
          </a:p>
          <a:p>
            <a:endParaRPr lang="en-US" baseline="0" dirty="0" smtClean="0"/>
          </a:p>
          <a:p>
            <a:r>
              <a:rPr lang="en-US" baseline="0" dirty="0" smtClean="0"/>
              <a:t>Measuring the power density at some point is meaningful of course, but it does not characterize the transmitter itself. The further you measure, the less the power density is going to be, as power is distributed over a larger area. At double the distance, the area grows double in both dimensions, diminishing power density by a factor of four – this is the inverse square law.</a:t>
            </a:r>
          </a:p>
          <a:p>
            <a:endParaRPr lang="en-US" baseline="0" dirty="0" smtClean="0"/>
          </a:p>
          <a:p>
            <a:r>
              <a:rPr lang="en-US" baseline="0" dirty="0" smtClean="0"/>
              <a:t>Thus, what RF engineers are interested in when characterizing the antenna is not the distribution of power over surface, but distribution of power over directions. The measure called radiant intensity is thus going to be a  </a:t>
            </a:r>
            <a:r>
              <a:rPr lang="en-US" dirty="0" smtClean="0"/>
              <a:t>function of direction</a:t>
            </a:r>
            <a:r>
              <a:rPr lang="en-US" baseline="0" dirty="0" smtClean="0"/>
              <a:t> </a:t>
            </a:r>
            <a:r>
              <a:rPr lang="el-GR" b="0" dirty="0" smtClean="0">
                <a:latin typeface="Times New Roman" panose="02020603050405020304" pitchFamily="18" charset="0"/>
                <a:cs typeface="Times New Roman" pitchFamily="18" charset="0"/>
              </a:rPr>
              <a:t>ω</a:t>
            </a:r>
            <a:r>
              <a:rPr lang="en-US" baseline="0" dirty="0" smtClean="0"/>
              <a:t>. But how do we express directions in 3D, and what is the analogue to what was the area of a surface, and what units is it measured in?</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9</a:t>
            </a:fld>
            <a:endParaRPr lang="en-US" dirty="0"/>
          </a:p>
        </p:txBody>
      </p:sp>
    </p:spTree>
    <p:extLst>
      <p:ext uri="{BB962C8B-B14F-4D97-AF65-F5344CB8AC3E}">
        <p14:creationId xmlns:p14="http://schemas.microsoft.com/office/powerpoint/2010/main" val="897863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is familiar with directions and the measure of direction sets in 2D. Directions correspond to points on the unit circle. A direction can always be given as an</a:t>
            </a:r>
            <a:r>
              <a:rPr lang="en-US" baseline="0" dirty="0" smtClean="0"/>
              <a:t> angle from the reference direction. In 3D, we need three reference directions, and both the polar and azimuthal angles. Directions correspond to points on the unit sphere. Of course, directions can be represented by the position vectors of the points, i.e. unit-length vectors.</a:t>
            </a:r>
          </a:p>
          <a:p>
            <a:endParaRPr lang="en-US" baseline="0" dirty="0" smtClean="0"/>
          </a:p>
          <a:p>
            <a:r>
              <a:rPr lang="en-US" baseline="0" dirty="0" smtClean="0"/>
              <a:t>A direction could either be represented by a vector or the two angles, but it is a geometrical entity on its own right, and of course it admits itself to different operations than a vector. Thus, we usually just use the symbol </a:t>
            </a:r>
            <a:r>
              <a:rPr lang="el-GR" sz="1200" dirty="0" smtClean="0">
                <a:solidFill>
                  <a:srgbClr val="0070C0"/>
                </a:solidFill>
                <a:latin typeface="Times New Roman" panose="02020603050405020304" pitchFamily="18" charset="0"/>
                <a:cs typeface="Times New Roman" pitchFamily="18" charset="0"/>
              </a:rPr>
              <a:t>ω</a:t>
            </a:r>
            <a:r>
              <a:rPr lang="en-US" sz="1200" dirty="0" smtClean="0">
                <a:solidFill>
                  <a:srgbClr val="0070C0"/>
                </a:solidFill>
                <a:latin typeface="Times New Roman" panose="02020603050405020304" pitchFamily="18" charset="0"/>
                <a:cs typeface="Times New Roman" pitchFamily="18" charset="0"/>
              </a:rPr>
              <a:t> for a direction</a:t>
            </a:r>
            <a:r>
              <a:rPr lang="en-US" sz="1200" baseline="0" dirty="0" smtClean="0">
                <a:solidFill>
                  <a:srgbClr val="0070C0"/>
                </a:solidFill>
                <a:latin typeface="Times New Roman" panose="02020603050405020304" pitchFamily="18" charset="0"/>
                <a:cs typeface="Times New Roman" pitchFamily="18" charset="0"/>
              </a:rPr>
              <a:t> – and only write a direction as a vector when sets of directions are no longer involved. The symbol </a:t>
            </a:r>
            <a:r>
              <a:rPr lang="hu-HU" sz="1200" dirty="0" smtClean="0">
                <a:sym typeface="Symbol" pitchFamily="18" charset="2"/>
              </a:rPr>
              <a:t></a:t>
            </a:r>
            <a:r>
              <a:rPr lang="en-US" sz="1200" dirty="0" smtClean="0">
                <a:sym typeface="Symbol" pitchFamily="18" charset="2"/>
              </a:rPr>
              <a:t> is used for the complete set of directions.</a:t>
            </a:r>
            <a:endParaRPr lang="en-US" dirty="0"/>
          </a:p>
        </p:txBody>
      </p:sp>
      <p:sp>
        <p:nvSpPr>
          <p:cNvPr id="4" name="Slide Number Placeholder 3"/>
          <p:cNvSpPr>
            <a:spLocks noGrp="1"/>
          </p:cNvSpPr>
          <p:nvPr>
            <p:ph type="sldNum" sz="quarter" idx="10"/>
          </p:nvPr>
        </p:nvSpPr>
        <p:spPr/>
        <p:txBody>
          <a:bodyPr/>
          <a:lstStyle/>
          <a:p>
            <a:fld id="{64F8FCFD-A81E-4F03-9EE9-AF679686BD11}" type="slidenum">
              <a:rPr lang="en-US" smtClean="0"/>
              <a:pPr/>
              <a:t>10</a:t>
            </a:fld>
            <a:endParaRPr lang="en-US" dirty="0"/>
          </a:p>
        </p:txBody>
      </p:sp>
    </p:spTree>
    <p:extLst>
      <p:ext uri="{BB962C8B-B14F-4D97-AF65-F5344CB8AC3E}">
        <p14:creationId xmlns:p14="http://schemas.microsoft.com/office/powerpoint/2010/main" val="3572528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Component" panose="02000000000000000000" pitchFamily="2"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8A3FAA-9C6C-4F9E-8590-40D8D97A52B8}" type="datetimeFigureOut">
              <a:rPr lang="en-US" smtClean="0"/>
              <a:pPr/>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684519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A3FAA-9C6C-4F9E-8590-40D8D97A52B8}" type="datetimeFigureOut">
              <a:rPr lang="en-US" smtClean="0"/>
              <a:pPr/>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62098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A3FAA-9C6C-4F9E-8590-40D8D97A52B8}" type="datetimeFigureOut">
              <a:rPr lang="en-US" smtClean="0"/>
              <a:pPr/>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229560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A3FAA-9C6C-4F9E-8590-40D8D97A52B8}" type="datetimeFigureOut">
              <a:rPr lang="en-US" smtClean="0"/>
              <a:pPr/>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251423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8A3FAA-9C6C-4F9E-8590-40D8D97A52B8}" type="datetimeFigureOut">
              <a:rPr lang="en-US" smtClean="0"/>
              <a:pPr/>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84132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8A3FAA-9C6C-4F9E-8590-40D8D97A52B8}" type="datetimeFigureOut">
              <a:rPr lang="en-US" smtClean="0"/>
              <a:pPr/>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284574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8A3FAA-9C6C-4F9E-8590-40D8D97A52B8}" type="datetimeFigureOut">
              <a:rPr lang="en-US" smtClean="0"/>
              <a:pPr/>
              <a:t>3/13/2023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3150440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8A3FAA-9C6C-4F9E-8590-40D8D97A52B8}" type="datetimeFigureOut">
              <a:rPr lang="en-US" smtClean="0"/>
              <a:pPr/>
              <a:t>3/13/2023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272949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A3FAA-9C6C-4F9E-8590-40D8D97A52B8}" type="datetimeFigureOut">
              <a:rPr lang="en-US" smtClean="0"/>
              <a:pPr/>
              <a:t>3/13/2023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319611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8A3FAA-9C6C-4F9E-8590-40D8D97A52B8}" type="datetimeFigureOut">
              <a:rPr lang="en-US" smtClean="0"/>
              <a:pPr/>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62185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8A3FAA-9C6C-4F9E-8590-40D8D97A52B8}" type="datetimeFigureOut">
              <a:rPr lang="en-US" smtClean="0"/>
              <a:pPr/>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044BC-9736-40F5-8466-EB5F93A9C1F3}" type="slidenum">
              <a:rPr lang="en-US" smtClean="0"/>
              <a:pPr/>
              <a:t>‹#›</a:t>
            </a:fld>
            <a:endParaRPr lang="en-US"/>
          </a:p>
        </p:txBody>
      </p:sp>
    </p:spTree>
    <p:extLst>
      <p:ext uri="{BB962C8B-B14F-4D97-AF65-F5344CB8AC3E}">
        <p14:creationId xmlns:p14="http://schemas.microsoft.com/office/powerpoint/2010/main" val="1574379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A3FAA-9C6C-4F9E-8590-40D8D97A52B8}" type="datetimeFigureOut">
              <a:rPr lang="en-US" smtClean="0"/>
              <a:pPr/>
              <a:t>3/13/2023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044BC-9736-40F5-8466-EB5F93A9C1F3}" type="slidenum">
              <a:rPr lang="en-US" smtClean="0"/>
              <a:pPr/>
              <a:t>‹#›</a:t>
            </a:fld>
            <a:endParaRPr lang="en-US"/>
          </a:p>
        </p:txBody>
      </p:sp>
    </p:spTree>
    <p:extLst>
      <p:ext uri="{BB962C8B-B14F-4D97-AF65-F5344CB8AC3E}">
        <p14:creationId xmlns:p14="http://schemas.microsoft.com/office/powerpoint/2010/main" val="403912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00B050"/>
          </a:solidFill>
          <a:latin typeface="Whipsmart" panose="020B0502030203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Whipsmart" panose="020B050203020305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Whipsmart" panose="020B050203020305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Whipsmart" panose="020B050203020305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hipsmart" panose="020B050203020305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Whipsmart" panose="020B050203020305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0.xml"/><Relationship Id="rId7" Type="http://schemas.openxmlformats.org/officeDocument/2006/relationships/image" Target="../media/image1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tags" Target="../tags/tag13.xml"/><Relationship Id="rId21" Type="http://schemas.openxmlformats.org/officeDocument/2006/relationships/image" Target="../media/image22.png"/><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notesSlide" Target="../notesSlides/notesSlide13.xml"/><Relationship Id="rId25" Type="http://schemas.openxmlformats.org/officeDocument/2006/relationships/image" Target="../media/image26.png"/><Relationship Id="rId2" Type="http://schemas.openxmlformats.org/officeDocument/2006/relationships/tags" Target="../tags/tag12.xml"/><Relationship Id="rId16" Type="http://schemas.openxmlformats.org/officeDocument/2006/relationships/slideLayout" Target="../slideLayouts/slideLayout2.xml"/><Relationship Id="rId20" Type="http://schemas.openxmlformats.org/officeDocument/2006/relationships/image" Target="../media/image21.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image" Target="../media/image25.png"/><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image" Target="../media/image24.png"/><Relationship Id="rId28" Type="http://schemas.openxmlformats.org/officeDocument/2006/relationships/image" Target="../media/image18.png"/><Relationship Id="rId10" Type="http://schemas.openxmlformats.org/officeDocument/2006/relationships/tags" Target="../tags/tag20.xml"/><Relationship Id="rId19" Type="http://schemas.openxmlformats.org/officeDocument/2006/relationships/image" Target="../media/image20.png"/><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image" Target="../media/image23.png"/><Relationship Id="rId27"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6.xml"/><Relationship Id="rId7" Type="http://schemas.openxmlformats.org/officeDocument/2006/relationships/image" Target="../media/image1.emf"/><Relationship Id="rId2" Type="http://schemas.openxmlformats.org/officeDocument/2006/relationships/tags" Target="../tags/tag2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9.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slideLayout" Target="../slideLayouts/slideLayout2.xml"/><Relationship Id="rId18" Type="http://schemas.openxmlformats.org/officeDocument/2006/relationships/image" Target="../media/image34.png"/><Relationship Id="rId26" Type="http://schemas.openxmlformats.org/officeDocument/2006/relationships/image" Target="../media/image41.png"/><Relationship Id="rId3" Type="http://schemas.openxmlformats.org/officeDocument/2006/relationships/tags" Target="../tags/tag29.xml"/><Relationship Id="rId21" Type="http://schemas.openxmlformats.org/officeDocument/2006/relationships/image" Target="../media/image36.png"/><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image" Target="../media/image33.png"/><Relationship Id="rId25" Type="http://schemas.openxmlformats.org/officeDocument/2006/relationships/image" Target="../media/image40.png"/><Relationship Id="rId2" Type="http://schemas.openxmlformats.org/officeDocument/2006/relationships/tags" Target="../tags/tag28.xml"/><Relationship Id="rId16" Type="http://schemas.openxmlformats.org/officeDocument/2006/relationships/image" Target="../media/image32.png"/><Relationship Id="rId20" Type="http://schemas.openxmlformats.org/officeDocument/2006/relationships/image" Target="../media/image35.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image" Target="../media/image39.png"/><Relationship Id="rId5" Type="http://schemas.openxmlformats.org/officeDocument/2006/relationships/tags" Target="../tags/tag31.xml"/><Relationship Id="rId15" Type="http://schemas.openxmlformats.org/officeDocument/2006/relationships/image" Target="../media/image31.png"/><Relationship Id="rId23" Type="http://schemas.openxmlformats.org/officeDocument/2006/relationships/image" Target="../media/image38.png"/><Relationship Id="rId10" Type="http://schemas.openxmlformats.org/officeDocument/2006/relationships/tags" Target="../tags/tag36.xml"/><Relationship Id="rId19" Type="http://schemas.openxmlformats.org/officeDocument/2006/relationships/image" Target="../media/image26.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notesSlide" Target="../notesSlides/notesSlide17.xml"/><Relationship Id="rId22"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xml"/><Relationship Id="rId7" Type="http://schemas.openxmlformats.org/officeDocument/2006/relationships/image" Target="../media/image1.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43.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2.png"/><Relationship Id="rId5" Type="http://schemas.openxmlformats.org/officeDocument/2006/relationships/image" Target="../media/image36.png"/><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notesSlide" Target="../notesSlides/notesSlide18.xml"/><Relationship Id="rId18" Type="http://schemas.openxmlformats.org/officeDocument/2006/relationships/image" Target="../media/image48.png"/><Relationship Id="rId3" Type="http://schemas.openxmlformats.org/officeDocument/2006/relationships/tags" Target="../tags/tag44.xml"/><Relationship Id="rId21" Type="http://schemas.openxmlformats.org/officeDocument/2006/relationships/image" Target="../media/image51.png"/><Relationship Id="rId7" Type="http://schemas.openxmlformats.org/officeDocument/2006/relationships/tags" Target="../tags/tag48.xml"/><Relationship Id="rId12" Type="http://schemas.openxmlformats.org/officeDocument/2006/relationships/slideLayout" Target="../slideLayouts/slideLayout6.xml"/><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tags" Target="../tags/tag43.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54.png"/><Relationship Id="rId5" Type="http://schemas.openxmlformats.org/officeDocument/2006/relationships/tags" Target="../tags/tag46.xml"/><Relationship Id="rId15" Type="http://schemas.openxmlformats.org/officeDocument/2006/relationships/image" Target="../media/image45.jpeg"/><Relationship Id="rId23" Type="http://schemas.openxmlformats.org/officeDocument/2006/relationships/image" Target="../media/image53.png"/><Relationship Id="rId10" Type="http://schemas.openxmlformats.org/officeDocument/2006/relationships/tags" Target="../tags/tag51.xml"/><Relationship Id="rId19" Type="http://schemas.openxmlformats.org/officeDocument/2006/relationships/image" Target="../media/image49.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image" Target="../media/image44.wmf"/><Relationship Id="rId22"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60.png"/><Relationship Id="rId3" Type="http://schemas.openxmlformats.org/officeDocument/2006/relationships/tags" Target="../tags/tag55.xml"/><Relationship Id="rId7" Type="http://schemas.openxmlformats.org/officeDocument/2006/relationships/slideLayout" Target="../slideLayouts/slideLayout6.xml"/><Relationship Id="rId12" Type="http://schemas.openxmlformats.org/officeDocument/2006/relationships/image" Target="../media/image59.jpe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58.jpeg"/><Relationship Id="rId5" Type="http://schemas.openxmlformats.org/officeDocument/2006/relationships/tags" Target="../tags/tag57.xml"/><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tags" Target="../tags/tag56.xml"/><Relationship Id="rId9" Type="http://schemas.openxmlformats.org/officeDocument/2006/relationships/image" Target="../media/image56.png"/><Relationship Id="rId1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tags" Target="../tags/tag61.xml"/><Relationship Id="rId7" Type="http://schemas.openxmlformats.org/officeDocument/2006/relationships/tags" Target="../tags/tag65.xml"/><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tags" Target="../tags/tag60.xml"/><Relationship Id="rId16" Type="http://schemas.openxmlformats.org/officeDocument/2006/relationships/image" Target="../media/image67.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notesSlide" Target="../notesSlides/notesSlide20.xml"/><Relationship Id="rId5" Type="http://schemas.openxmlformats.org/officeDocument/2006/relationships/tags" Target="../tags/tag63.xml"/><Relationship Id="rId15" Type="http://schemas.openxmlformats.org/officeDocument/2006/relationships/image" Target="../media/image66.png"/><Relationship Id="rId10" Type="http://schemas.openxmlformats.org/officeDocument/2006/relationships/slideLayout" Target="../slideLayouts/slideLayout6.xml"/><Relationship Id="rId19" Type="http://schemas.openxmlformats.org/officeDocument/2006/relationships/image" Target="../media/image70.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notesSlide" Target="../notesSlides/notesSlide21.xml"/><Relationship Id="rId18" Type="http://schemas.openxmlformats.org/officeDocument/2006/relationships/image" Target="../media/image64.png"/><Relationship Id="rId3" Type="http://schemas.openxmlformats.org/officeDocument/2006/relationships/tags" Target="../tags/tag70.xml"/><Relationship Id="rId21" Type="http://schemas.openxmlformats.org/officeDocument/2006/relationships/image" Target="../media/image68.png"/><Relationship Id="rId7" Type="http://schemas.openxmlformats.org/officeDocument/2006/relationships/tags" Target="../tags/tag74.xml"/><Relationship Id="rId12" Type="http://schemas.openxmlformats.org/officeDocument/2006/relationships/slideLayout" Target="../slideLayouts/slideLayout6.xml"/><Relationship Id="rId17" Type="http://schemas.openxmlformats.org/officeDocument/2006/relationships/image" Target="../media/image74.png"/><Relationship Id="rId2" Type="http://schemas.openxmlformats.org/officeDocument/2006/relationships/tags" Target="../tags/tag69.xml"/><Relationship Id="rId16" Type="http://schemas.openxmlformats.org/officeDocument/2006/relationships/image" Target="../media/image73.png"/><Relationship Id="rId20" Type="http://schemas.openxmlformats.org/officeDocument/2006/relationships/image" Target="../media/image67.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75.png"/><Relationship Id="rId5" Type="http://schemas.openxmlformats.org/officeDocument/2006/relationships/tags" Target="../tags/tag72.xml"/><Relationship Id="rId15" Type="http://schemas.openxmlformats.org/officeDocument/2006/relationships/image" Target="../media/image72.png"/><Relationship Id="rId23" Type="http://schemas.openxmlformats.org/officeDocument/2006/relationships/image" Target="../media/image70.png"/><Relationship Id="rId10" Type="http://schemas.openxmlformats.org/officeDocument/2006/relationships/tags" Target="../tags/tag77.xml"/><Relationship Id="rId19" Type="http://schemas.openxmlformats.org/officeDocument/2006/relationships/image" Target="../media/image65.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image" Target="../media/image71.png"/><Relationship Id="rId22"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notesSlide" Target="../notesSlides/notesSlide22.xml"/><Relationship Id="rId18" Type="http://schemas.openxmlformats.org/officeDocument/2006/relationships/image" Target="../media/image69.png"/><Relationship Id="rId3" Type="http://schemas.openxmlformats.org/officeDocument/2006/relationships/tags" Target="../tags/tag81.xml"/><Relationship Id="rId21" Type="http://schemas.openxmlformats.org/officeDocument/2006/relationships/image" Target="../media/image78.png"/><Relationship Id="rId7" Type="http://schemas.openxmlformats.org/officeDocument/2006/relationships/tags" Target="../tags/tag85.xml"/><Relationship Id="rId12" Type="http://schemas.openxmlformats.org/officeDocument/2006/relationships/slideLayout" Target="../slideLayouts/slideLayout6.xml"/><Relationship Id="rId17" Type="http://schemas.openxmlformats.org/officeDocument/2006/relationships/image" Target="../media/image64.png"/><Relationship Id="rId2" Type="http://schemas.openxmlformats.org/officeDocument/2006/relationships/tags" Target="../tags/tag80.xml"/><Relationship Id="rId16" Type="http://schemas.openxmlformats.org/officeDocument/2006/relationships/image" Target="../media/image67.png"/><Relationship Id="rId20" Type="http://schemas.openxmlformats.org/officeDocument/2006/relationships/image" Target="../media/image77.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image" Target="../media/image66.png"/><Relationship Id="rId10" Type="http://schemas.openxmlformats.org/officeDocument/2006/relationships/tags" Target="../tags/tag88.xml"/><Relationship Id="rId19" Type="http://schemas.openxmlformats.org/officeDocument/2006/relationships/image" Target="../media/image76.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image" Target="../media/image65.png"/><Relationship Id="rId22"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slideLayout" Target="../slideLayouts/slideLayout2.xml"/><Relationship Id="rId18" Type="http://schemas.openxmlformats.org/officeDocument/2006/relationships/image" Target="../media/image65.png"/><Relationship Id="rId26" Type="http://schemas.openxmlformats.org/officeDocument/2006/relationships/image" Target="../media/image88.png"/><Relationship Id="rId3" Type="http://schemas.openxmlformats.org/officeDocument/2006/relationships/tags" Target="../tags/tag92.xml"/><Relationship Id="rId21" Type="http://schemas.openxmlformats.org/officeDocument/2006/relationships/image" Target="../media/image83.png"/><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image" Target="../media/image80.png"/><Relationship Id="rId25" Type="http://schemas.openxmlformats.org/officeDocument/2006/relationships/image" Target="../media/image87.png"/><Relationship Id="rId2" Type="http://schemas.openxmlformats.org/officeDocument/2006/relationships/tags" Target="../tags/tag91.xml"/><Relationship Id="rId16" Type="http://schemas.openxmlformats.org/officeDocument/2006/relationships/image" Target="../media/image66.png"/><Relationship Id="rId20" Type="http://schemas.openxmlformats.org/officeDocument/2006/relationships/image" Target="../media/image82.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image" Target="../media/image86.png"/><Relationship Id="rId5" Type="http://schemas.openxmlformats.org/officeDocument/2006/relationships/tags" Target="../tags/tag94.xml"/><Relationship Id="rId15" Type="http://schemas.openxmlformats.org/officeDocument/2006/relationships/image" Target="../media/image76.png"/><Relationship Id="rId23" Type="http://schemas.openxmlformats.org/officeDocument/2006/relationships/image" Target="../media/image85.png"/><Relationship Id="rId10" Type="http://schemas.openxmlformats.org/officeDocument/2006/relationships/tags" Target="../tags/tag99.xml"/><Relationship Id="rId19" Type="http://schemas.openxmlformats.org/officeDocument/2006/relationships/image" Target="../media/image81.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notesSlide" Target="../notesSlides/notesSlide23.xml"/><Relationship Id="rId22"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91.png"/><Relationship Id="rId4" Type="http://schemas.openxmlformats.org/officeDocument/2006/relationships/image" Target="../media/image90.jpe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94.png"/><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image" Target="../media/image93.png"/><Relationship Id="rId2" Type="http://schemas.openxmlformats.org/officeDocument/2006/relationships/tags" Target="../tags/tag103.xml"/><Relationship Id="rId16" Type="http://schemas.openxmlformats.org/officeDocument/2006/relationships/image" Target="../media/image97.png"/><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image" Target="../media/image92.png"/><Relationship Id="rId5" Type="http://schemas.openxmlformats.org/officeDocument/2006/relationships/tags" Target="../tags/tag106.xml"/><Relationship Id="rId15" Type="http://schemas.openxmlformats.org/officeDocument/2006/relationships/image" Target="../media/image96.png"/><Relationship Id="rId10" Type="http://schemas.openxmlformats.org/officeDocument/2006/relationships/image" Target="../media/image36.png"/><Relationship Id="rId4" Type="http://schemas.openxmlformats.org/officeDocument/2006/relationships/tags" Target="../tags/tag105.xml"/><Relationship Id="rId9" Type="http://schemas.openxmlformats.org/officeDocument/2006/relationships/notesSlide" Target="../notesSlides/notesSlide25.xml"/><Relationship Id="rId14"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00.png"/><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110.xml"/><Relationship Id="rId16" Type="http://schemas.openxmlformats.org/officeDocument/2006/relationships/image" Target="../media/image103.png"/><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image" Target="../media/image98.png"/><Relationship Id="rId5" Type="http://schemas.openxmlformats.org/officeDocument/2006/relationships/tags" Target="../tags/tag113.xml"/><Relationship Id="rId15" Type="http://schemas.openxmlformats.org/officeDocument/2006/relationships/image" Target="../media/image102.png"/><Relationship Id="rId10" Type="http://schemas.openxmlformats.org/officeDocument/2006/relationships/image" Target="../media/image71.png"/><Relationship Id="rId4" Type="http://schemas.openxmlformats.org/officeDocument/2006/relationships/tags" Target="../tags/tag112.xml"/><Relationship Id="rId9" Type="http://schemas.openxmlformats.org/officeDocument/2006/relationships/notesSlide" Target="../notesSlides/notesSlide26.xml"/><Relationship Id="rId14" Type="http://schemas.openxmlformats.org/officeDocument/2006/relationships/image" Target="../media/image10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118.xml"/><Relationship Id="rId7" Type="http://schemas.openxmlformats.org/officeDocument/2006/relationships/notesSlide" Target="../notesSlides/notesSlide27.xml"/><Relationship Id="rId12" Type="http://schemas.openxmlformats.org/officeDocument/2006/relationships/image" Target="../media/image109.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2.xml"/><Relationship Id="rId11" Type="http://schemas.openxmlformats.org/officeDocument/2006/relationships/image" Target="../media/image108.png"/><Relationship Id="rId5" Type="http://schemas.openxmlformats.org/officeDocument/2006/relationships/tags" Target="../tags/tag120.xml"/><Relationship Id="rId10" Type="http://schemas.openxmlformats.org/officeDocument/2006/relationships/image" Target="../media/image107.png"/><Relationship Id="rId4" Type="http://schemas.openxmlformats.org/officeDocument/2006/relationships/tags" Target="../tags/tag119.xml"/><Relationship Id="rId9" Type="http://schemas.openxmlformats.org/officeDocument/2006/relationships/image" Target="../media/image106.png"/></Relationships>
</file>

<file path=ppt/slides/_rels/slide31.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image" Target="../media/image71.png"/><Relationship Id="rId26" Type="http://schemas.openxmlformats.org/officeDocument/2006/relationships/image" Target="../media/image104.png"/><Relationship Id="rId3" Type="http://schemas.openxmlformats.org/officeDocument/2006/relationships/tags" Target="../tags/tag123.xml"/><Relationship Id="rId21" Type="http://schemas.openxmlformats.org/officeDocument/2006/relationships/image" Target="../media/image101.png"/><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image" Target="../media/image103.png"/><Relationship Id="rId25" Type="http://schemas.openxmlformats.org/officeDocument/2006/relationships/image" Target="../media/image37.png"/><Relationship Id="rId2" Type="http://schemas.openxmlformats.org/officeDocument/2006/relationships/tags" Target="../tags/tag122.xml"/><Relationship Id="rId16" Type="http://schemas.openxmlformats.org/officeDocument/2006/relationships/notesSlide" Target="../notesSlides/notesSlide28.xml"/><Relationship Id="rId20" Type="http://schemas.openxmlformats.org/officeDocument/2006/relationships/image" Target="../media/image100.png"/><Relationship Id="rId29" Type="http://schemas.openxmlformats.org/officeDocument/2006/relationships/image" Target="../media/image114.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image" Target="../media/image111.png"/><Relationship Id="rId5" Type="http://schemas.openxmlformats.org/officeDocument/2006/relationships/tags" Target="../tags/tag125.xml"/><Relationship Id="rId15" Type="http://schemas.openxmlformats.org/officeDocument/2006/relationships/slideLayout" Target="../slideLayouts/slideLayout2.xml"/><Relationship Id="rId23" Type="http://schemas.openxmlformats.org/officeDocument/2006/relationships/image" Target="../media/image102.png"/><Relationship Id="rId28" Type="http://schemas.openxmlformats.org/officeDocument/2006/relationships/image" Target="../media/image113.png"/><Relationship Id="rId10" Type="http://schemas.openxmlformats.org/officeDocument/2006/relationships/tags" Target="../tags/tag130.xml"/><Relationship Id="rId19" Type="http://schemas.openxmlformats.org/officeDocument/2006/relationships/image" Target="../media/image99.png"/><Relationship Id="rId31" Type="http://schemas.openxmlformats.org/officeDocument/2006/relationships/image" Target="../media/image116.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image" Target="../media/image110.png"/><Relationship Id="rId27" Type="http://schemas.openxmlformats.org/officeDocument/2006/relationships/image" Target="../media/image112.png"/><Relationship Id="rId30" Type="http://schemas.openxmlformats.org/officeDocument/2006/relationships/image" Target="../media/image115.png"/></Relationships>
</file>

<file path=ppt/slides/_rels/slide3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137.xml"/><Relationship Id="rId7" Type="http://schemas.openxmlformats.org/officeDocument/2006/relationships/image" Target="../media/image117.jpe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71.png"/><Relationship Id="rId5" Type="http://schemas.openxmlformats.org/officeDocument/2006/relationships/notesSlide" Target="../notesSlides/notesSlide29.xml"/><Relationship Id="rId10" Type="http://schemas.openxmlformats.org/officeDocument/2006/relationships/image" Target="../media/image120.png"/><Relationship Id="rId4" Type="http://schemas.openxmlformats.org/officeDocument/2006/relationships/slideLayout" Target="../slideLayouts/slideLayout2.xml"/><Relationship Id="rId9" Type="http://schemas.openxmlformats.org/officeDocument/2006/relationships/image" Target="../media/image119.png"/></Relationships>
</file>

<file path=ppt/slides/_rels/slide3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tags" Target="../tags/tag140.xml"/><Relationship Id="rId7" Type="http://schemas.openxmlformats.org/officeDocument/2006/relationships/image" Target="../media/image121.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notesSlide" Target="../notesSlides/notesSlide30.xml"/><Relationship Id="rId5" Type="http://schemas.openxmlformats.org/officeDocument/2006/relationships/slideLayout" Target="../slideLayouts/slideLayout2.xml"/><Relationship Id="rId10" Type="http://schemas.openxmlformats.org/officeDocument/2006/relationships/image" Target="../media/image124.png"/><Relationship Id="rId4" Type="http://schemas.openxmlformats.org/officeDocument/2006/relationships/tags" Target="../tags/tag141.xml"/><Relationship Id="rId9" Type="http://schemas.openxmlformats.org/officeDocument/2006/relationships/image" Target="../media/image1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127.png"/><Relationship Id="rId18" Type="http://schemas.openxmlformats.org/officeDocument/2006/relationships/image" Target="../media/image60.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26.png"/><Relationship Id="rId17" Type="http://schemas.openxmlformats.org/officeDocument/2006/relationships/image" Target="../media/image106.png"/><Relationship Id="rId2" Type="http://schemas.openxmlformats.org/officeDocument/2006/relationships/tags" Target="../tags/tag143.xml"/><Relationship Id="rId16" Type="http://schemas.openxmlformats.org/officeDocument/2006/relationships/image" Target="../media/image108.png"/><Relationship Id="rId20" Type="http://schemas.openxmlformats.org/officeDocument/2006/relationships/image" Target="../media/image130.jpeg"/><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71.png"/><Relationship Id="rId5" Type="http://schemas.openxmlformats.org/officeDocument/2006/relationships/tags" Target="../tags/tag146.xml"/><Relationship Id="rId15" Type="http://schemas.openxmlformats.org/officeDocument/2006/relationships/image" Target="../media/image128.png"/><Relationship Id="rId10" Type="http://schemas.openxmlformats.org/officeDocument/2006/relationships/notesSlide" Target="../notesSlides/notesSlide34.xml"/><Relationship Id="rId19" Type="http://schemas.openxmlformats.org/officeDocument/2006/relationships/image" Target="../media/image129.png"/><Relationship Id="rId4" Type="http://schemas.openxmlformats.org/officeDocument/2006/relationships/tags" Target="../tags/tag145.xml"/><Relationship Id="rId9" Type="http://schemas.openxmlformats.org/officeDocument/2006/relationships/slideLayout" Target="../slideLayouts/slideLayout2.xml"/><Relationship Id="rId14" Type="http://schemas.openxmlformats.org/officeDocument/2006/relationships/image" Target="../media/image107.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35.xml"/><Relationship Id="rId13" Type="http://schemas.openxmlformats.org/officeDocument/2006/relationships/image" Target="../media/image107.png"/><Relationship Id="rId3" Type="http://schemas.openxmlformats.org/officeDocument/2006/relationships/tags" Target="../tags/tag152.xml"/><Relationship Id="rId7" Type="http://schemas.openxmlformats.org/officeDocument/2006/relationships/slideLayout" Target="../slideLayouts/slideLayout2.xml"/><Relationship Id="rId12" Type="http://schemas.openxmlformats.org/officeDocument/2006/relationships/image" Target="../media/image71.png"/><Relationship Id="rId17" Type="http://schemas.openxmlformats.org/officeDocument/2006/relationships/image" Target="../media/image60.png"/><Relationship Id="rId2" Type="http://schemas.openxmlformats.org/officeDocument/2006/relationships/tags" Target="../tags/tag151.xml"/><Relationship Id="rId16" Type="http://schemas.openxmlformats.org/officeDocument/2006/relationships/image" Target="../media/image106.png"/><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image" Target="../media/image133.png"/><Relationship Id="rId5" Type="http://schemas.openxmlformats.org/officeDocument/2006/relationships/tags" Target="../tags/tag154.xml"/><Relationship Id="rId15" Type="http://schemas.openxmlformats.org/officeDocument/2006/relationships/image" Target="../media/image108.png"/><Relationship Id="rId10" Type="http://schemas.openxmlformats.org/officeDocument/2006/relationships/image" Target="../media/image132.png"/><Relationship Id="rId4" Type="http://schemas.openxmlformats.org/officeDocument/2006/relationships/tags" Target="../tags/tag153.xml"/><Relationship Id="rId9" Type="http://schemas.openxmlformats.org/officeDocument/2006/relationships/image" Target="../media/image131.png"/><Relationship Id="rId14" Type="http://schemas.openxmlformats.org/officeDocument/2006/relationships/image" Target="../media/image12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37.xml"/><Relationship Id="rId7" Type="http://schemas.openxmlformats.org/officeDocument/2006/relationships/image" Target="../media/image132.png"/><Relationship Id="rId2" Type="http://schemas.openxmlformats.org/officeDocument/2006/relationships/slideLayout" Target="../slideLayouts/slideLayout6.xml"/><Relationship Id="rId1" Type="http://schemas.openxmlformats.org/officeDocument/2006/relationships/tags" Target="../tags/tag15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jpeg"/><Relationship Id="rId9" Type="http://schemas.openxmlformats.org/officeDocument/2006/relationships/image" Target="../media/image139.png"/></Relationships>
</file>

<file path=ppt/slides/_rels/slide49.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71.png"/><Relationship Id="rId17" Type="http://schemas.openxmlformats.org/officeDocument/2006/relationships/image" Target="../media/image144.png"/><Relationship Id="rId2" Type="http://schemas.openxmlformats.org/officeDocument/2006/relationships/tags" Target="../tags/tag160.xml"/><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notesSlide" Target="../notesSlides/notesSlide38.xml"/><Relationship Id="rId5" Type="http://schemas.openxmlformats.org/officeDocument/2006/relationships/tags" Target="../tags/tag163.xml"/><Relationship Id="rId15" Type="http://schemas.openxmlformats.org/officeDocument/2006/relationships/image" Target="../media/image142.png"/><Relationship Id="rId10" Type="http://schemas.openxmlformats.org/officeDocument/2006/relationships/slideLayout" Target="../slideLayouts/slideLayout6.xml"/><Relationship Id="rId19" Type="http://schemas.openxmlformats.org/officeDocument/2006/relationships/image" Target="../media/image146.png"/><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image" Target="../media/image14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18" Type="http://schemas.openxmlformats.org/officeDocument/2006/relationships/image" Target="../media/image71.png"/><Relationship Id="rId26" Type="http://schemas.openxmlformats.org/officeDocument/2006/relationships/image" Target="../media/image151.png"/><Relationship Id="rId3" Type="http://schemas.openxmlformats.org/officeDocument/2006/relationships/tags" Target="../tags/tag170.xml"/><Relationship Id="rId21" Type="http://schemas.openxmlformats.org/officeDocument/2006/relationships/image" Target="../media/image143.png"/><Relationship Id="rId7" Type="http://schemas.openxmlformats.org/officeDocument/2006/relationships/tags" Target="../tags/tag174.xml"/><Relationship Id="rId12" Type="http://schemas.openxmlformats.org/officeDocument/2006/relationships/tags" Target="../tags/tag179.xml"/><Relationship Id="rId17" Type="http://schemas.openxmlformats.org/officeDocument/2006/relationships/notesSlide" Target="../notesSlides/notesSlide39.xml"/><Relationship Id="rId25" Type="http://schemas.openxmlformats.org/officeDocument/2006/relationships/image" Target="../media/image150.png"/><Relationship Id="rId2" Type="http://schemas.openxmlformats.org/officeDocument/2006/relationships/tags" Target="../tags/tag169.xml"/><Relationship Id="rId16" Type="http://schemas.openxmlformats.org/officeDocument/2006/relationships/slideLayout" Target="../slideLayouts/slideLayout6.xml"/><Relationship Id="rId20" Type="http://schemas.openxmlformats.org/officeDocument/2006/relationships/image" Target="../media/image142.png"/><Relationship Id="rId29" Type="http://schemas.openxmlformats.org/officeDocument/2006/relationships/image" Target="../media/image154.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24" Type="http://schemas.openxmlformats.org/officeDocument/2006/relationships/image" Target="../media/image149.png"/><Relationship Id="rId5" Type="http://schemas.openxmlformats.org/officeDocument/2006/relationships/tags" Target="../tags/tag172.xml"/><Relationship Id="rId15" Type="http://schemas.openxmlformats.org/officeDocument/2006/relationships/tags" Target="../tags/tag182.xml"/><Relationship Id="rId23" Type="http://schemas.openxmlformats.org/officeDocument/2006/relationships/image" Target="../media/image145.png"/><Relationship Id="rId28" Type="http://schemas.openxmlformats.org/officeDocument/2006/relationships/image" Target="../media/image153.png"/><Relationship Id="rId10" Type="http://schemas.openxmlformats.org/officeDocument/2006/relationships/tags" Target="../tags/tag177.xml"/><Relationship Id="rId19" Type="http://schemas.openxmlformats.org/officeDocument/2006/relationships/image" Target="../media/image148.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tags" Target="../tags/tag181.xml"/><Relationship Id="rId22" Type="http://schemas.openxmlformats.org/officeDocument/2006/relationships/image" Target="../media/image139.png"/><Relationship Id="rId27" Type="http://schemas.openxmlformats.org/officeDocument/2006/relationships/image" Target="../media/image152.png"/></Relationships>
</file>

<file path=ppt/slides/_rels/slide5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slideLayout" Target="../slideLayouts/slideLayout6.xml"/><Relationship Id="rId1" Type="http://schemas.openxmlformats.org/officeDocument/2006/relationships/tags" Target="../tags/tag183.xml"/></Relationships>
</file>

<file path=ppt/slides/_rels/slide52.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tags" Target="../tags/tag191.xml"/><Relationship Id="rId13" Type="http://schemas.openxmlformats.org/officeDocument/2006/relationships/image" Target="../media/image71.png"/><Relationship Id="rId18" Type="http://schemas.openxmlformats.org/officeDocument/2006/relationships/image" Target="../media/image160.png"/><Relationship Id="rId3" Type="http://schemas.openxmlformats.org/officeDocument/2006/relationships/tags" Target="../tags/tag186.xml"/><Relationship Id="rId21" Type="http://schemas.openxmlformats.org/officeDocument/2006/relationships/image" Target="../media/image163.png"/><Relationship Id="rId7" Type="http://schemas.openxmlformats.org/officeDocument/2006/relationships/tags" Target="../tags/tag190.xml"/><Relationship Id="rId12" Type="http://schemas.openxmlformats.org/officeDocument/2006/relationships/notesSlide" Target="../notesSlides/notesSlide41.xml"/><Relationship Id="rId17" Type="http://schemas.openxmlformats.org/officeDocument/2006/relationships/image" Target="../media/image159.png"/><Relationship Id="rId2" Type="http://schemas.openxmlformats.org/officeDocument/2006/relationships/tags" Target="../tags/tag185.xml"/><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tags" Target="../tags/tag184.xml"/><Relationship Id="rId6" Type="http://schemas.openxmlformats.org/officeDocument/2006/relationships/tags" Target="../tags/tag189.xml"/><Relationship Id="rId11" Type="http://schemas.openxmlformats.org/officeDocument/2006/relationships/slideLayout" Target="../slideLayouts/slideLayout6.xml"/><Relationship Id="rId5" Type="http://schemas.openxmlformats.org/officeDocument/2006/relationships/tags" Target="../tags/tag188.xml"/><Relationship Id="rId15" Type="http://schemas.openxmlformats.org/officeDocument/2006/relationships/image" Target="../media/image157.png"/><Relationship Id="rId23" Type="http://schemas.openxmlformats.org/officeDocument/2006/relationships/image" Target="../media/image165.png"/><Relationship Id="rId10" Type="http://schemas.openxmlformats.org/officeDocument/2006/relationships/tags" Target="../tags/tag193.xml"/><Relationship Id="rId19" Type="http://schemas.openxmlformats.org/officeDocument/2006/relationships/image" Target="../media/image161.png"/><Relationship Id="rId4" Type="http://schemas.openxmlformats.org/officeDocument/2006/relationships/tags" Target="../tags/tag187.xml"/><Relationship Id="rId9" Type="http://schemas.openxmlformats.org/officeDocument/2006/relationships/tags" Target="../tags/tag192.xml"/><Relationship Id="rId14" Type="http://schemas.openxmlformats.org/officeDocument/2006/relationships/image" Target="../media/image143.png"/><Relationship Id="rId22" Type="http://schemas.openxmlformats.org/officeDocument/2006/relationships/image" Target="../media/image164.png"/></Relationships>
</file>

<file path=ppt/slides/_rels/slide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6.xml"/><Relationship Id="rId1" Type="http://schemas.openxmlformats.org/officeDocument/2006/relationships/tags" Target="../tags/tag19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tags" Target="../tags/tag197.xml"/><Relationship Id="rId7" Type="http://schemas.openxmlformats.org/officeDocument/2006/relationships/image" Target="../media/image168.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167.png"/><Relationship Id="rId5" Type="http://schemas.openxmlformats.org/officeDocument/2006/relationships/image" Target="../media/image71.png"/><Relationship Id="rId4"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tags" Target="../tags/tag200.xml"/><Relationship Id="rId7" Type="http://schemas.openxmlformats.org/officeDocument/2006/relationships/image" Target="../media/image168.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67.png"/><Relationship Id="rId5" Type="http://schemas.openxmlformats.org/officeDocument/2006/relationships/image" Target="../media/image71.png"/><Relationship Id="rId4"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173.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tags" Target="../tags/tag206.xml"/><Relationship Id="rId7" Type="http://schemas.openxmlformats.org/officeDocument/2006/relationships/image" Target="../media/image175.png"/><Relationship Id="rId2" Type="http://schemas.openxmlformats.org/officeDocument/2006/relationships/tags" Target="../tags/tag205.xml"/><Relationship Id="rId1" Type="http://schemas.openxmlformats.org/officeDocument/2006/relationships/tags" Target="../tags/tag204.xml"/><Relationship Id="rId6" Type="http://schemas.openxmlformats.org/officeDocument/2006/relationships/image" Target="../media/image174.png"/><Relationship Id="rId5" Type="http://schemas.openxmlformats.org/officeDocument/2006/relationships/slideLayout" Target="../slideLayouts/slideLayout2.xml"/><Relationship Id="rId4" Type="http://schemas.openxmlformats.org/officeDocument/2006/relationships/tags" Target="../tags/tag207.xml"/><Relationship Id="rId9" Type="http://schemas.openxmlformats.org/officeDocument/2006/relationships/image" Target="../media/image17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mtClean="0"/>
              <a:t>K</a:t>
            </a:r>
            <a:r>
              <a:rPr lang="hu-HU" smtClean="0"/>
              <a:t>épszintézis</a:t>
            </a:r>
            <a:endParaRPr lang="en-US" dirty="0"/>
          </a:p>
        </p:txBody>
      </p:sp>
      <p:sp>
        <p:nvSpPr>
          <p:cNvPr id="3" name="Subtitle 2"/>
          <p:cNvSpPr>
            <a:spLocks noGrp="1"/>
          </p:cNvSpPr>
          <p:nvPr>
            <p:ph type="subTitle" idx="1"/>
          </p:nvPr>
        </p:nvSpPr>
        <p:spPr/>
        <p:txBody>
          <a:bodyPr/>
          <a:lstStyle/>
          <a:p>
            <a:r>
              <a:rPr lang="hu-HU" dirty="0" smtClean="0"/>
              <a:t>Optikai és radiometriai alapok</a:t>
            </a:r>
            <a:endParaRPr lang="hu-HU" dirty="0"/>
          </a:p>
          <a:p>
            <a:endParaRPr lang="hu-HU" dirty="0" smtClean="0"/>
          </a:p>
          <a:p>
            <a:r>
              <a:rPr lang="hu-HU" dirty="0" smtClean="0"/>
              <a:t>Szécsi László</a:t>
            </a:r>
            <a:endParaRPr lang="en-US" dirty="0"/>
          </a:p>
        </p:txBody>
      </p:sp>
    </p:spTree>
    <p:extLst>
      <p:ext uri="{BB962C8B-B14F-4D97-AF65-F5344CB8AC3E}">
        <p14:creationId xmlns:p14="http://schemas.microsoft.com/office/powerpoint/2010/main" val="3004147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Az iránytartomány</a:t>
            </a:r>
            <a:endParaRPr lang="en-US" dirty="0"/>
          </a:p>
        </p:txBody>
      </p:sp>
      <p:sp>
        <p:nvSpPr>
          <p:cNvPr id="4" name="TextBox 3"/>
          <p:cNvSpPr txBox="1"/>
          <p:nvPr/>
        </p:nvSpPr>
        <p:spPr>
          <a:xfrm>
            <a:off x="3034597" y="1499036"/>
            <a:ext cx="779381" cy="707886"/>
          </a:xfrm>
          <a:prstGeom prst="rect">
            <a:avLst/>
          </a:prstGeom>
          <a:noFill/>
        </p:spPr>
        <p:txBody>
          <a:bodyPr wrap="none" rtlCol="0">
            <a:spAutoFit/>
          </a:bodyPr>
          <a:lstStyle/>
          <a:p>
            <a:r>
              <a:rPr lang="hu-HU" sz="4000" dirty="0">
                <a:latin typeface="Whipsmart" panose="020B0502030203050204" pitchFamily="34" charset="0"/>
              </a:rPr>
              <a:t>2D</a:t>
            </a:r>
            <a:endParaRPr lang="en-US" sz="4000" dirty="0">
              <a:latin typeface="Whipsmart" panose="020B0502030203050204" pitchFamily="34" charset="0"/>
            </a:endParaRPr>
          </a:p>
        </p:txBody>
      </p:sp>
      <p:sp>
        <p:nvSpPr>
          <p:cNvPr id="5" name="TextBox 4"/>
          <p:cNvSpPr txBox="1"/>
          <p:nvPr/>
        </p:nvSpPr>
        <p:spPr>
          <a:xfrm>
            <a:off x="8062136" y="1452277"/>
            <a:ext cx="779381" cy="707886"/>
          </a:xfrm>
          <a:prstGeom prst="rect">
            <a:avLst/>
          </a:prstGeom>
          <a:noFill/>
        </p:spPr>
        <p:txBody>
          <a:bodyPr wrap="none" rtlCol="0">
            <a:spAutoFit/>
          </a:bodyPr>
          <a:lstStyle/>
          <a:p>
            <a:r>
              <a:rPr lang="hu-HU" sz="4000" dirty="0">
                <a:latin typeface="Whipsmart" panose="020B0502030203050204" pitchFamily="34" charset="0"/>
              </a:rPr>
              <a:t>3D</a:t>
            </a:r>
            <a:endParaRPr lang="en-US" sz="4000" dirty="0">
              <a:latin typeface="Whipsmart" panose="020B0502030203050204" pitchFamily="34" charset="0"/>
            </a:endParaRPr>
          </a:p>
        </p:txBody>
      </p:sp>
      <p:sp>
        <p:nvSpPr>
          <p:cNvPr id="6" name="Oval 5"/>
          <p:cNvSpPr>
            <a:spLocks noChangeArrowheads="1"/>
          </p:cNvSpPr>
          <p:nvPr/>
        </p:nvSpPr>
        <p:spPr bwMode="auto">
          <a:xfrm>
            <a:off x="2420949" y="2435522"/>
            <a:ext cx="1905000" cy="1905000"/>
          </a:xfrm>
          <a:prstGeom prst="ellipse">
            <a:avLst/>
          </a:prstGeom>
          <a:noFill/>
          <a:ln w="12700">
            <a:solidFill>
              <a:schemeClr val="tx1"/>
            </a:solidFill>
            <a:round/>
            <a:headEnd/>
            <a:tailEnd/>
          </a:ln>
          <a:effectLst/>
        </p:spPr>
        <p:txBody>
          <a:bodyPr wrap="none" anchor="ctr"/>
          <a:lstStyle/>
          <a:p>
            <a:endParaRPr lang="en-US"/>
          </a:p>
        </p:txBody>
      </p:sp>
      <p:sp>
        <p:nvSpPr>
          <p:cNvPr id="7" name="Line 4"/>
          <p:cNvSpPr>
            <a:spLocks noChangeShapeType="1"/>
          </p:cNvSpPr>
          <p:nvPr/>
        </p:nvSpPr>
        <p:spPr bwMode="auto">
          <a:xfrm>
            <a:off x="3335349" y="3426122"/>
            <a:ext cx="1371600" cy="0"/>
          </a:xfrm>
          <a:prstGeom prst="line">
            <a:avLst/>
          </a:prstGeom>
          <a:noFill/>
          <a:ln w="38100">
            <a:solidFill>
              <a:schemeClr val="tx1"/>
            </a:solidFill>
            <a:round/>
            <a:headEnd/>
            <a:tailEnd/>
          </a:ln>
          <a:effectLst/>
        </p:spPr>
        <p:txBody>
          <a:bodyPr wrap="none" anchor="ctr"/>
          <a:lstStyle/>
          <a:p>
            <a:endParaRPr lang="en-US"/>
          </a:p>
        </p:txBody>
      </p:sp>
      <p:sp>
        <p:nvSpPr>
          <p:cNvPr id="9" name="Line 6"/>
          <p:cNvSpPr>
            <a:spLocks noChangeShapeType="1"/>
          </p:cNvSpPr>
          <p:nvPr/>
        </p:nvSpPr>
        <p:spPr bwMode="auto">
          <a:xfrm flipV="1">
            <a:off x="3335349" y="2350308"/>
            <a:ext cx="1618408" cy="1075815"/>
          </a:xfrm>
          <a:prstGeom prst="line">
            <a:avLst/>
          </a:prstGeom>
          <a:noFill/>
          <a:ln w="57150">
            <a:solidFill>
              <a:schemeClr val="hlink"/>
            </a:solidFill>
            <a:round/>
            <a:headEnd/>
            <a:tailEnd type="triangle" w="med" len="med"/>
          </a:ln>
          <a:effectLst/>
        </p:spPr>
        <p:txBody>
          <a:bodyPr wrap="none" anchor="ctr"/>
          <a:lstStyle/>
          <a:p>
            <a:endParaRPr lang="en-US"/>
          </a:p>
        </p:txBody>
      </p:sp>
      <p:sp>
        <p:nvSpPr>
          <p:cNvPr id="12" name="Oval 3"/>
          <p:cNvSpPr>
            <a:spLocks noChangeArrowheads="1"/>
          </p:cNvSpPr>
          <p:nvPr/>
        </p:nvSpPr>
        <p:spPr bwMode="auto">
          <a:xfrm>
            <a:off x="7373103" y="3158895"/>
            <a:ext cx="1905000" cy="1254125"/>
          </a:xfrm>
          <a:prstGeom prst="ellipse">
            <a:avLst/>
          </a:prstGeom>
          <a:noFill/>
          <a:ln w="12700">
            <a:solidFill>
              <a:schemeClr val="tx1"/>
            </a:solidFill>
            <a:round/>
            <a:headEnd/>
            <a:tailEnd/>
          </a:ln>
          <a:effectLst/>
        </p:spPr>
        <p:txBody>
          <a:bodyPr wrap="none" anchor="ctr"/>
          <a:lstStyle/>
          <a:p>
            <a:endParaRPr lang="en-US"/>
          </a:p>
        </p:txBody>
      </p:sp>
      <p:sp>
        <p:nvSpPr>
          <p:cNvPr id="14" name="Line 6"/>
          <p:cNvSpPr>
            <a:spLocks noChangeShapeType="1"/>
          </p:cNvSpPr>
          <p:nvPr/>
        </p:nvSpPr>
        <p:spPr bwMode="auto">
          <a:xfrm flipV="1">
            <a:off x="8363703" y="2168294"/>
            <a:ext cx="0" cy="1600200"/>
          </a:xfrm>
          <a:prstGeom prst="line">
            <a:avLst/>
          </a:prstGeom>
          <a:noFill/>
          <a:ln w="38100">
            <a:solidFill>
              <a:schemeClr val="tx1"/>
            </a:solidFill>
            <a:round/>
            <a:headEnd/>
            <a:tailEnd type="triangle" w="med" len="med"/>
          </a:ln>
          <a:effectLst/>
        </p:spPr>
        <p:txBody>
          <a:bodyPr wrap="none" anchor="ctr"/>
          <a:lstStyle/>
          <a:p>
            <a:endParaRPr lang="en-US"/>
          </a:p>
        </p:txBody>
      </p:sp>
      <p:sp>
        <p:nvSpPr>
          <p:cNvPr id="15" name="Line 12"/>
          <p:cNvSpPr>
            <a:spLocks noChangeShapeType="1"/>
          </p:cNvSpPr>
          <p:nvPr/>
        </p:nvSpPr>
        <p:spPr bwMode="auto">
          <a:xfrm flipH="1">
            <a:off x="7601703" y="3768494"/>
            <a:ext cx="762000" cy="762000"/>
          </a:xfrm>
          <a:prstGeom prst="line">
            <a:avLst/>
          </a:prstGeom>
          <a:noFill/>
          <a:ln w="38100">
            <a:solidFill>
              <a:schemeClr val="tx1"/>
            </a:solidFill>
            <a:round/>
            <a:headEnd/>
            <a:tailEnd type="triangle" w="med" len="med"/>
          </a:ln>
          <a:effectLst/>
        </p:spPr>
        <p:txBody>
          <a:bodyPr wrap="none" anchor="ctr"/>
          <a:lstStyle/>
          <a:p>
            <a:endParaRPr lang="en-US"/>
          </a:p>
        </p:txBody>
      </p:sp>
      <p:sp>
        <p:nvSpPr>
          <p:cNvPr id="16" name="Line 13"/>
          <p:cNvSpPr>
            <a:spLocks noChangeShapeType="1"/>
          </p:cNvSpPr>
          <p:nvPr/>
        </p:nvSpPr>
        <p:spPr bwMode="auto">
          <a:xfrm flipV="1">
            <a:off x="8363703" y="3768494"/>
            <a:ext cx="12192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 name="Rectangle 14"/>
          <p:cNvSpPr>
            <a:spLocks noChangeArrowheads="1"/>
          </p:cNvSpPr>
          <p:nvPr/>
        </p:nvSpPr>
        <p:spPr bwMode="auto">
          <a:xfrm>
            <a:off x="8511524" y="2350590"/>
            <a:ext cx="395288" cy="579438"/>
          </a:xfrm>
          <a:prstGeom prst="rect">
            <a:avLst/>
          </a:prstGeom>
          <a:noFill/>
          <a:ln w="12700">
            <a:noFill/>
            <a:miter lim="800000"/>
            <a:headEnd/>
            <a:tailEnd/>
          </a:ln>
          <a:effectLst/>
        </p:spPr>
        <p:txBody>
          <a:bodyPr wrap="none">
            <a:spAutoFit/>
          </a:bodyPr>
          <a:lstStyle/>
          <a:p>
            <a:pPr eaLnBrk="0" hangingPunct="0"/>
            <a:r>
              <a:rPr lang="hu-HU" sz="3200" dirty="0">
                <a:sym typeface="Symbol" pitchFamily="18" charset="2"/>
              </a:rPr>
              <a:t></a:t>
            </a:r>
          </a:p>
        </p:txBody>
      </p:sp>
      <p:sp>
        <p:nvSpPr>
          <p:cNvPr id="18" name="Line 15"/>
          <p:cNvSpPr>
            <a:spLocks noChangeShapeType="1"/>
          </p:cNvSpPr>
          <p:nvPr/>
        </p:nvSpPr>
        <p:spPr bwMode="auto">
          <a:xfrm>
            <a:off x="9201903" y="2625494"/>
            <a:ext cx="0" cy="1828800"/>
          </a:xfrm>
          <a:prstGeom prst="line">
            <a:avLst/>
          </a:prstGeom>
          <a:noFill/>
          <a:ln w="12700">
            <a:solidFill>
              <a:schemeClr val="tx1"/>
            </a:solidFill>
            <a:prstDash val="sysDot"/>
            <a:round/>
            <a:headEnd/>
            <a:tailEnd/>
          </a:ln>
          <a:effectLst/>
        </p:spPr>
        <p:txBody>
          <a:bodyPr wrap="none" anchor="ctr"/>
          <a:lstStyle/>
          <a:p>
            <a:endParaRPr lang="en-US"/>
          </a:p>
        </p:txBody>
      </p:sp>
      <p:sp>
        <p:nvSpPr>
          <p:cNvPr id="19" name="Line 16"/>
          <p:cNvSpPr>
            <a:spLocks noChangeShapeType="1"/>
          </p:cNvSpPr>
          <p:nvPr/>
        </p:nvSpPr>
        <p:spPr bwMode="auto">
          <a:xfrm>
            <a:off x="8439903" y="3819294"/>
            <a:ext cx="762000" cy="6858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0" name="Rectangle 17"/>
          <p:cNvSpPr>
            <a:spLocks noChangeArrowheads="1"/>
          </p:cNvSpPr>
          <p:nvPr/>
        </p:nvSpPr>
        <p:spPr bwMode="auto">
          <a:xfrm>
            <a:off x="8211304" y="3692294"/>
            <a:ext cx="428625" cy="579438"/>
          </a:xfrm>
          <a:prstGeom prst="rect">
            <a:avLst/>
          </a:prstGeom>
          <a:noFill/>
          <a:ln w="12700">
            <a:noFill/>
            <a:miter lim="800000"/>
            <a:headEnd/>
            <a:tailEnd/>
          </a:ln>
          <a:effectLst/>
        </p:spPr>
        <p:txBody>
          <a:bodyPr wrap="none">
            <a:spAutoFit/>
          </a:bodyPr>
          <a:lstStyle/>
          <a:p>
            <a:pPr eaLnBrk="0" hangingPunct="0"/>
            <a:r>
              <a:rPr lang="hu-HU" sz="3200" dirty="0">
                <a:sym typeface="Symbol" pitchFamily="18" charset="2"/>
              </a:rPr>
              <a:t></a:t>
            </a:r>
          </a:p>
        </p:txBody>
      </p:sp>
      <p:sp>
        <p:nvSpPr>
          <p:cNvPr id="21" name="Line 18"/>
          <p:cNvSpPr>
            <a:spLocks noChangeShapeType="1"/>
          </p:cNvSpPr>
          <p:nvPr/>
        </p:nvSpPr>
        <p:spPr bwMode="auto">
          <a:xfrm flipV="1">
            <a:off x="8439903" y="2549294"/>
            <a:ext cx="762000" cy="1143000"/>
          </a:xfrm>
          <a:prstGeom prst="line">
            <a:avLst/>
          </a:prstGeom>
          <a:noFill/>
          <a:ln w="57150">
            <a:solidFill>
              <a:schemeClr val="hlink"/>
            </a:solidFill>
            <a:round/>
            <a:headEnd/>
            <a:tailEnd type="triangle" w="med" len="med"/>
          </a:ln>
          <a:effectLst/>
        </p:spPr>
        <p:txBody>
          <a:bodyPr wrap="none" anchor="ctr"/>
          <a:lstStyle/>
          <a:p>
            <a:endParaRPr lang="en-US"/>
          </a:p>
        </p:txBody>
      </p:sp>
      <p:sp>
        <p:nvSpPr>
          <p:cNvPr id="22" name="TextBox 21"/>
          <p:cNvSpPr txBox="1"/>
          <p:nvPr/>
        </p:nvSpPr>
        <p:spPr>
          <a:xfrm>
            <a:off x="3053395" y="4974578"/>
            <a:ext cx="2150981" cy="1569660"/>
          </a:xfrm>
          <a:prstGeom prst="rect">
            <a:avLst/>
          </a:prstGeom>
          <a:noFill/>
        </p:spPr>
        <p:txBody>
          <a:bodyPr wrap="square" rtlCol="0">
            <a:spAutoFit/>
          </a:bodyPr>
          <a:lstStyle/>
          <a:p>
            <a:pPr algn="ctr"/>
            <a:r>
              <a:rPr lang="hu-HU" sz="2400" dirty="0" smtClean="0">
                <a:latin typeface="Whipsmart" panose="020B0502030203050204" pitchFamily="34" charset="0"/>
              </a:rPr>
              <a:t>az irányok az egységkör pontjaihoz rendelhetők</a:t>
            </a:r>
            <a:endParaRPr lang="en-US" sz="2400" dirty="0">
              <a:latin typeface="Whipsmart" panose="020B0502030203050204" pitchFamily="34" charset="0"/>
            </a:endParaRPr>
          </a:p>
        </p:txBody>
      </p:sp>
      <p:sp>
        <p:nvSpPr>
          <p:cNvPr id="23" name="TextBox 22"/>
          <p:cNvSpPr txBox="1"/>
          <p:nvPr/>
        </p:nvSpPr>
        <p:spPr>
          <a:xfrm>
            <a:off x="6917494" y="4942210"/>
            <a:ext cx="2150981" cy="1569660"/>
          </a:xfrm>
          <a:prstGeom prst="rect">
            <a:avLst/>
          </a:prstGeom>
          <a:noFill/>
        </p:spPr>
        <p:txBody>
          <a:bodyPr wrap="square" rtlCol="0">
            <a:spAutoFit/>
          </a:bodyPr>
          <a:lstStyle/>
          <a:p>
            <a:pPr algn="ctr"/>
            <a:r>
              <a:rPr lang="hu-HU" sz="2400" dirty="0" smtClean="0">
                <a:latin typeface="Whipsmart" panose="020B0502030203050204" pitchFamily="34" charset="0"/>
              </a:rPr>
              <a:t>az irányok az egséggömb pontjaihoz rendelhetők</a:t>
            </a:r>
            <a:endParaRPr lang="en-US" sz="2400" dirty="0">
              <a:latin typeface="Whipsmart" panose="020B0502030203050204" pitchFamily="34" charset="0"/>
            </a:endParaRPr>
          </a:p>
        </p:txBody>
      </p:sp>
      <p:sp>
        <p:nvSpPr>
          <p:cNvPr id="24" name="Oval 23"/>
          <p:cNvSpPr/>
          <p:nvPr/>
        </p:nvSpPr>
        <p:spPr>
          <a:xfrm>
            <a:off x="7364197" y="2802788"/>
            <a:ext cx="1913907" cy="1913907"/>
          </a:xfrm>
          <a:prstGeom prst="ellipse">
            <a:avLst/>
          </a:prstGeom>
          <a:noFill/>
          <a:ln w="12700" cap="flat" cmpd="sng">
            <a:solidFill>
              <a:schemeClr val="tx1"/>
            </a:solidFill>
            <a:prstDash val="solid"/>
            <a:round/>
            <a:headEnd type="none" w="med" len="med"/>
            <a:tailEnd type="none" w="med" len="med"/>
          </a:ln>
          <a:effectLst/>
        </p:spPr>
        <p:txBody>
          <a:bodyPr wrap="none" anchor="ctr"/>
          <a:lstStyle/>
          <a:p>
            <a:endParaRPr lang="en-US" dirty="0"/>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421470" y="2723271"/>
            <a:ext cx="2507898" cy="590093"/>
          </a:xfrm>
          <a:prstGeom prst="rect">
            <a:avLst/>
          </a:prstGeom>
        </p:spPr>
      </p:pic>
      <p:pic>
        <p:nvPicPr>
          <p:cNvPr id="13" name="Picture 1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339808" y="2401194"/>
            <a:ext cx="1605993" cy="419100"/>
          </a:xfrm>
          <a:prstGeom prst="rect">
            <a:avLst/>
          </a:prstGeom>
        </p:spPr>
      </p:pic>
    </p:spTree>
    <p:extLst>
      <p:ext uri="{BB962C8B-B14F-4D97-AF65-F5344CB8AC3E}">
        <p14:creationId xmlns:p14="http://schemas.microsoft.com/office/powerpoint/2010/main" val="369436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Sík- és térszögek mértékei</a:t>
            </a:r>
            <a:endParaRPr lang="en-US" dirty="0"/>
          </a:p>
        </p:txBody>
      </p:sp>
      <p:sp>
        <p:nvSpPr>
          <p:cNvPr id="5" name="Oval 4"/>
          <p:cNvSpPr>
            <a:spLocks noChangeArrowheads="1"/>
          </p:cNvSpPr>
          <p:nvPr/>
        </p:nvSpPr>
        <p:spPr bwMode="auto">
          <a:xfrm>
            <a:off x="3053394" y="2627175"/>
            <a:ext cx="1905000" cy="1905000"/>
          </a:xfrm>
          <a:prstGeom prst="ellipse">
            <a:avLst/>
          </a:prstGeom>
          <a:noFill/>
          <a:ln w="12700">
            <a:solidFill>
              <a:schemeClr val="tx1"/>
            </a:solidFill>
            <a:round/>
            <a:headEnd/>
            <a:tailEnd/>
          </a:ln>
          <a:effectLst/>
        </p:spPr>
        <p:txBody>
          <a:bodyPr wrap="none" anchor="ctr"/>
          <a:lstStyle/>
          <a:p>
            <a:endParaRPr lang="en-US"/>
          </a:p>
        </p:txBody>
      </p:sp>
      <p:sp>
        <p:nvSpPr>
          <p:cNvPr id="6" name="Line 4"/>
          <p:cNvSpPr>
            <a:spLocks noChangeShapeType="1"/>
          </p:cNvSpPr>
          <p:nvPr/>
        </p:nvSpPr>
        <p:spPr bwMode="auto">
          <a:xfrm>
            <a:off x="3967794" y="3617775"/>
            <a:ext cx="1371600" cy="0"/>
          </a:xfrm>
          <a:prstGeom prst="line">
            <a:avLst/>
          </a:prstGeom>
          <a:noFill/>
          <a:ln w="38100">
            <a:solidFill>
              <a:schemeClr val="hlink"/>
            </a:solidFill>
            <a:round/>
            <a:headEnd/>
            <a:tailEnd/>
          </a:ln>
          <a:effectLst/>
        </p:spPr>
        <p:txBody>
          <a:bodyPr wrap="none" anchor="ctr"/>
          <a:lstStyle/>
          <a:p>
            <a:endParaRPr lang="en-US"/>
          </a:p>
        </p:txBody>
      </p:sp>
      <p:sp>
        <p:nvSpPr>
          <p:cNvPr id="7" name="Line 6"/>
          <p:cNvSpPr>
            <a:spLocks noChangeShapeType="1"/>
          </p:cNvSpPr>
          <p:nvPr/>
        </p:nvSpPr>
        <p:spPr bwMode="auto">
          <a:xfrm flipV="1">
            <a:off x="3967794" y="2541961"/>
            <a:ext cx="1618408" cy="1075815"/>
          </a:xfrm>
          <a:prstGeom prst="line">
            <a:avLst/>
          </a:prstGeom>
          <a:noFill/>
          <a:ln w="34925">
            <a:solidFill>
              <a:schemeClr val="tx1"/>
            </a:solidFill>
            <a:round/>
            <a:headEnd/>
            <a:tailEnd type="triangle" w="med" len="med"/>
          </a:ln>
          <a:effectLst/>
        </p:spPr>
        <p:txBody>
          <a:bodyPr wrap="none" anchor="ctr"/>
          <a:lstStyle/>
          <a:p>
            <a:endParaRPr lang="en-US"/>
          </a:p>
        </p:txBody>
      </p:sp>
      <p:sp>
        <p:nvSpPr>
          <p:cNvPr id="13" name="Arc 12"/>
          <p:cNvSpPr/>
          <p:nvPr/>
        </p:nvSpPr>
        <p:spPr>
          <a:xfrm>
            <a:off x="3053394" y="2627175"/>
            <a:ext cx="1905001" cy="1905000"/>
          </a:xfrm>
          <a:prstGeom prst="arc">
            <a:avLst>
              <a:gd name="adj1" fmla="val 19544377"/>
              <a:gd name="adj2" fmla="val 173609"/>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1851660" y="4974578"/>
            <a:ext cx="4213860" cy="1569660"/>
          </a:xfrm>
          <a:prstGeom prst="rect">
            <a:avLst/>
          </a:prstGeom>
          <a:noFill/>
        </p:spPr>
        <p:txBody>
          <a:bodyPr wrap="square" rtlCol="0">
            <a:spAutoFit/>
          </a:bodyPr>
          <a:lstStyle/>
          <a:p>
            <a:pPr algn="ctr"/>
            <a:r>
              <a:rPr lang="hu-HU" sz="2400" dirty="0">
                <a:latin typeface="Whipsmart" panose="020B0502030203050204" pitchFamily="34" charset="0"/>
              </a:rPr>
              <a:t>radian </a:t>
            </a:r>
            <a:r>
              <a:rPr lang="en-US" sz="2400" dirty="0">
                <a:latin typeface="Whipsmart" panose="020B0502030203050204" pitchFamily="34" charset="0"/>
              </a:rPr>
              <a:t>[rad]</a:t>
            </a:r>
            <a:endParaRPr lang="hu-HU" sz="2400" dirty="0">
              <a:latin typeface="Whipsmart" panose="020B0502030203050204" pitchFamily="34" charset="0"/>
            </a:endParaRPr>
          </a:p>
          <a:p>
            <a:pPr algn="ctr"/>
            <a:r>
              <a:rPr lang="hu-HU" sz="2400" dirty="0" smtClean="0">
                <a:latin typeface="Whipsmart" panose="020B0502030203050204" pitchFamily="34" charset="0"/>
              </a:rPr>
              <a:t>ívhossz az egségkörön</a:t>
            </a:r>
            <a:endParaRPr lang="hu-HU" sz="2400" dirty="0">
              <a:latin typeface="Whipsmart" panose="020B0502030203050204" pitchFamily="34" charset="0"/>
            </a:endParaRPr>
          </a:p>
          <a:p>
            <a:pPr algn="ctr"/>
            <a:endParaRPr lang="hu-HU" sz="2400" dirty="0">
              <a:latin typeface="Whipsmart" panose="020B0502030203050204" pitchFamily="34" charset="0"/>
            </a:endParaRPr>
          </a:p>
          <a:p>
            <a:pPr algn="ctr"/>
            <a:r>
              <a:rPr lang="hu-HU" sz="2400" dirty="0" smtClean="0">
                <a:latin typeface="Whipsmart" panose="020B0502030203050204" pitchFamily="34" charset="0"/>
              </a:rPr>
              <a:t>a teljes tartomány: </a:t>
            </a:r>
            <a:r>
              <a:rPr lang="hu-HU" sz="2400" dirty="0">
                <a:latin typeface="Whipsmart" panose="020B0502030203050204" pitchFamily="34" charset="0"/>
              </a:rPr>
              <a:t>2</a:t>
            </a:r>
            <a:r>
              <a:rPr lang="el-GR" sz="2400" dirty="0">
                <a:latin typeface="Whipsmart" panose="020B0502030203050204" pitchFamily="34" charset="0"/>
              </a:rPr>
              <a:t>π</a:t>
            </a:r>
            <a:endParaRPr lang="en-US" sz="2400" dirty="0">
              <a:latin typeface="Whipsmart" panose="020B0502030203050204" pitchFamily="34" charset="0"/>
            </a:endParaRPr>
          </a:p>
        </p:txBody>
      </p:sp>
      <p:sp>
        <p:nvSpPr>
          <p:cNvPr id="14" name="Oval 13"/>
          <p:cNvSpPr/>
          <p:nvPr/>
        </p:nvSpPr>
        <p:spPr>
          <a:xfrm>
            <a:off x="6743362" y="2380133"/>
            <a:ext cx="1905001" cy="1905000"/>
          </a:xfrm>
          <a:prstGeom prst="ellipse">
            <a:avLst/>
          </a:prstGeom>
          <a:solidFill>
            <a:schemeClr val="bg1">
              <a:lumMod val="75000"/>
            </a:schemeClr>
          </a:solidFill>
          <a:ln>
            <a:noFill/>
          </a:ln>
          <a:effectLst>
            <a:outerShdw blurRad="152400" dist="317500" dir="5400000" sx="90000" sy="-19000" rotWithShape="0">
              <a:prstClr val="black">
                <a:alpha val="15000"/>
              </a:prstClr>
            </a:outerShdw>
          </a:effectLst>
          <a:scene3d>
            <a:camera prst="orthographicFront">
              <a:rot lat="0" lon="0" rev="0"/>
            </a:camera>
            <a:lightRig rig="balanced" dir="t">
              <a:rot lat="0" lon="0" rev="8700000"/>
            </a:lightRig>
          </a:scene3d>
          <a:sp3d>
            <a:bevelT w="889000" h="889000"/>
            <a:bevelB w="889000" h="889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grpSp>
        <p:nvGrpSpPr>
          <p:cNvPr id="20" name="Group 19"/>
          <p:cNvGrpSpPr/>
          <p:nvPr/>
        </p:nvGrpSpPr>
        <p:grpSpPr>
          <a:xfrm>
            <a:off x="6939472" y="2734902"/>
            <a:ext cx="825819" cy="727599"/>
            <a:chOff x="5458332" y="2763474"/>
            <a:chExt cx="825819" cy="727599"/>
          </a:xfrm>
        </p:grpSpPr>
        <p:sp>
          <p:nvSpPr>
            <p:cNvPr id="19" name="Isosceles Triangle 18"/>
            <p:cNvSpPr/>
            <p:nvPr/>
          </p:nvSpPr>
          <p:spPr>
            <a:xfrm rot="7320659">
              <a:off x="5686180" y="2893102"/>
              <a:ext cx="503562" cy="692380"/>
            </a:xfrm>
            <a:prstGeom prst="triangle">
              <a:avLst>
                <a:gd name="adj" fmla="val 51390"/>
              </a:avLst>
            </a:prstGeom>
            <a:gradFill>
              <a:gsLst>
                <a:gs pos="0">
                  <a:schemeClr val="tx1"/>
                </a:gs>
                <a:gs pos="100000">
                  <a:srgbClr val="0070C0"/>
                </a:gs>
              </a:gsLst>
              <a:lin ang="8400000" scaled="0"/>
            </a:gra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8" name="Oval 17"/>
            <p:cNvSpPr/>
            <p:nvPr/>
          </p:nvSpPr>
          <p:spPr>
            <a:xfrm rot="1700759">
              <a:off x="5458332" y="2763474"/>
              <a:ext cx="299405" cy="529846"/>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grpSp>
      <p:sp>
        <p:nvSpPr>
          <p:cNvPr id="22" name="TextBox 21"/>
          <p:cNvSpPr txBox="1"/>
          <p:nvPr/>
        </p:nvSpPr>
        <p:spPr>
          <a:xfrm>
            <a:off x="6065520" y="4974578"/>
            <a:ext cx="3973830" cy="1569660"/>
          </a:xfrm>
          <a:prstGeom prst="rect">
            <a:avLst/>
          </a:prstGeom>
          <a:noFill/>
        </p:spPr>
        <p:txBody>
          <a:bodyPr wrap="square" rtlCol="0">
            <a:spAutoFit/>
          </a:bodyPr>
          <a:lstStyle/>
          <a:p>
            <a:pPr algn="ctr"/>
            <a:r>
              <a:rPr lang="hu-HU" sz="2400" dirty="0">
                <a:latin typeface="Whipsmart" panose="020B0502030203050204" pitchFamily="34" charset="0"/>
              </a:rPr>
              <a:t>steradian</a:t>
            </a:r>
            <a:r>
              <a:rPr lang="en-US" sz="2400" dirty="0">
                <a:latin typeface="Whipsmart" panose="020B0502030203050204" pitchFamily="34" charset="0"/>
              </a:rPr>
              <a:t> [</a:t>
            </a:r>
            <a:r>
              <a:rPr lang="en-US" sz="2400" dirty="0" err="1">
                <a:latin typeface="Whipsmart" panose="020B0502030203050204" pitchFamily="34" charset="0"/>
              </a:rPr>
              <a:t>sr</a:t>
            </a:r>
            <a:r>
              <a:rPr lang="en-US" sz="2400" dirty="0">
                <a:latin typeface="Whipsmart" panose="020B0502030203050204" pitchFamily="34" charset="0"/>
              </a:rPr>
              <a:t>]</a:t>
            </a:r>
            <a:endParaRPr lang="hu-HU" sz="2400" dirty="0">
              <a:latin typeface="Whipsmart" panose="020B0502030203050204" pitchFamily="34" charset="0"/>
            </a:endParaRPr>
          </a:p>
          <a:p>
            <a:pPr algn="ctr"/>
            <a:r>
              <a:rPr lang="hu-HU" sz="2400" dirty="0" smtClean="0">
                <a:latin typeface="Whipsmart" panose="020B0502030203050204" pitchFamily="34" charset="0"/>
              </a:rPr>
              <a:t>a térszögben látszó felület az egységgömbön</a:t>
            </a:r>
            <a:endParaRPr lang="hu-HU" sz="2400" dirty="0">
              <a:latin typeface="Whipsmart" panose="020B0502030203050204" pitchFamily="34" charset="0"/>
            </a:endParaRPr>
          </a:p>
          <a:p>
            <a:pPr algn="ctr"/>
            <a:r>
              <a:rPr lang="hu-HU" sz="2400" dirty="0" smtClean="0">
                <a:latin typeface="Whipsmart" panose="020B0502030203050204" pitchFamily="34" charset="0"/>
              </a:rPr>
              <a:t>a teljes tartomány: </a:t>
            </a:r>
            <a:r>
              <a:rPr lang="hu-HU" sz="2400" dirty="0">
                <a:latin typeface="Whipsmart" panose="020B0502030203050204" pitchFamily="34" charset="0"/>
              </a:rPr>
              <a:t>4</a:t>
            </a:r>
            <a:r>
              <a:rPr lang="el-GR" sz="2400" dirty="0">
                <a:latin typeface="Whipsmart" panose="020B0502030203050204" pitchFamily="34" charset="0"/>
              </a:rPr>
              <a:t>π</a:t>
            </a:r>
            <a:r>
              <a:rPr lang="hu-HU" sz="2400" dirty="0">
                <a:latin typeface="Whipsmart" panose="020B0502030203050204" pitchFamily="34" charset="0"/>
              </a:rPr>
              <a:t> </a:t>
            </a:r>
            <a:endParaRPr lang="en-US" sz="2400" dirty="0">
              <a:latin typeface="Whipsmart" panose="020B0502030203050204" pitchFamily="34" charset="0"/>
            </a:endParaRPr>
          </a:p>
        </p:txBody>
      </p:sp>
      <p:sp>
        <p:nvSpPr>
          <p:cNvPr id="23" name="TextBox 22"/>
          <p:cNvSpPr txBox="1"/>
          <p:nvPr/>
        </p:nvSpPr>
        <p:spPr>
          <a:xfrm>
            <a:off x="3034597" y="1499036"/>
            <a:ext cx="779381" cy="707886"/>
          </a:xfrm>
          <a:prstGeom prst="rect">
            <a:avLst/>
          </a:prstGeom>
          <a:noFill/>
        </p:spPr>
        <p:txBody>
          <a:bodyPr wrap="none" rtlCol="0">
            <a:spAutoFit/>
          </a:bodyPr>
          <a:lstStyle/>
          <a:p>
            <a:r>
              <a:rPr lang="hu-HU" sz="4000" dirty="0">
                <a:latin typeface="Whipsmart" panose="020B0502030203050204" pitchFamily="34" charset="0"/>
              </a:rPr>
              <a:t>2D</a:t>
            </a:r>
            <a:endParaRPr lang="en-US" sz="4000" dirty="0">
              <a:latin typeface="Whipsmart" panose="020B0502030203050204" pitchFamily="34" charset="0"/>
            </a:endParaRPr>
          </a:p>
        </p:txBody>
      </p:sp>
      <p:sp>
        <p:nvSpPr>
          <p:cNvPr id="24" name="TextBox 23"/>
          <p:cNvSpPr txBox="1"/>
          <p:nvPr/>
        </p:nvSpPr>
        <p:spPr>
          <a:xfrm>
            <a:off x="8062136" y="1452277"/>
            <a:ext cx="779381" cy="707886"/>
          </a:xfrm>
          <a:prstGeom prst="rect">
            <a:avLst/>
          </a:prstGeom>
          <a:noFill/>
        </p:spPr>
        <p:txBody>
          <a:bodyPr wrap="none" rtlCol="0">
            <a:spAutoFit/>
          </a:bodyPr>
          <a:lstStyle/>
          <a:p>
            <a:r>
              <a:rPr lang="hu-HU" sz="4000" dirty="0">
                <a:latin typeface="Whipsmart" panose="020B0502030203050204" pitchFamily="34" charset="0"/>
              </a:rPr>
              <a:t>3D</a:t>
            </a:r>
            <a:endParaRPr lang="en-US" sz="4000" dirty="0">
              <a:latin typeface="Whipsmart" panose="020B0502030203050204" pitchFamily="34" charset="0"/>
            </a:endParaRPr>
          </a:p>
        </p:txBody>
      </p:sp>
    </p:spTree>
    <p:extLst>
      <p:ext uri="{BB962C8B-B14F-4D97-AF65-F5344CB8AC3E}">
        <p14:creationId xmlns:p14="http://schemas.microsoft.com/office/powerpoint/2010/main" val="1430460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67" descr="http://www.psdgraphics.com/file/glossy-light-bulb.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888" r="23761"/>
          <a:stretch/>
        </p:blipFill>
        <p:spPr bwMode="auto">
          <a:xfrm>
            <a:off x="5600700" y="3746036"/>
            <a:ext cx="897022" cy="1397464"/>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4272405" y="2438400"/>
            <a:ext cx="3566160" cy="3566160"/>
            <a:chOff x="2405990" y="2651760"/>
            <a:chExt cx="3566160" cy="3566160"/>
          </a:xfrm>
        </p:grpSpPr>
        <p:cxnSp>
          <p:nvCxnSpPr>
            <p:cNvPr id="15" name="Straight Connector 14"/>
            <p:cNvCxnSpPr/>
            <p:nvPr/>
          </p:nvCxnSpPr>
          <p:spPr>
            <a:xfrm>
              <a:off x="4482440" y="4434840"/>
              <a:ext cx="14897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4396514" y="3174012"/>
              <a:ext cx="1053384" cy="1053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189070" y="2651760"/>
              <a:ext cx="0" cy="1489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2928242" y="3174012"/>
              <a:ext cx="1053383" cy="1053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2405990" y="4434839"/>
              <a:ext cx="145997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928242" y="4642284"/>
              <a:ext cx="1053383" cy="1053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189070" y="4728210"/>
              <a:ext cx="0" cy="1489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396514" y="4642284"/>
              <a:ext cx="1053384" cy="1053384"/>
            </a:xfrm>
            <a:prstGeom prst="line">
              <a:avLst/>
            </a:prstGeom>
          </p:spPr>
          <p:style>
            <a:lnRef idx="1">
              <a:schemeClr val="accent1"/>
            </a:lnRef>
            <a:fillRef idx="0">
              <a:schemeClr val="accent1"/>
            </a:fillRef>
            <a:effectRef idx="0">
              <a:schemeClr val="accent1"/>
            </a:effectRef>
            <a:fontRef idx="minor">
              <a:schemeClr val="tx1"/>
            </a:fontRef>
          </p:style>
        </p:cxnSp>
      </p:grpSp>
      <p:sp>
        <p:nvSpPr>
          <p:cNvPr id="59" name="Szövegdoboz 58"/>
          <p:cNvSpPr txBox="1"/>
          <p:nvPr/>
        </p:nvSpPr>
        <p:spPr>
          <a:xfrm>
            <a:off x="3209310" y="1613848"/>
            <a:ext cx="5489003" cy="646331"/>
          </a:xfrm>
          <a:prstGeom prst="rect">
            <a:avLst/>
          </a:prstGeom>
          <a:noFill/>
        </p:spPr>
        <p:txBody>
          <a:bodyPr wrap="none" rtlCol="0">
            <a:spAutoFit/>
          </a:bodyPr>
          <a:lstStyle/>
          <a:p>
            <a:r>
              <a:rPr lang="en-US" sz="3600" dirty="0">
                <a:latin typeface="Whipsmart" pitchFamily="34" charset="0"/>
              </a:rPr>
              <a:t>Watt per </a:t>
            </a:r>
            <a:r>
              <a:rPr lang="en-US" sz="3600" dirty="0" err="1">
                <a:latin typeface="Whipsmart" pitchFamily="34" charset="0"/>
              </a:rPr>
              <a:t>steradian</a:t>
            </a:r>
            <a:r>
              <a:rPr lang="en-US" sz="3600" dirty="0">
                <a:latin typeface="Whipsmart" pitchFamily="34" charset="0"/>
              </a:rPr>
              <a:t> [ W(</a:t>
            </a:r>
            <a:r>
              <a:rPr lang="en-US" sz="3600" dirty="0" err="1">
                <a:latin typeface="Whipsmart" pitchFamily="34" charset="0"/>
              </a:rPr>
              <a:t>sr</a:t>
            </a:r>
            <a:r>
              <a:rPr lang="en-US" sz="3600" dirty="0">
                <a:latin typeface="Whipsmart" pitchFamily="34" charset="0"/>
              </a:rPr>
              <a:t>)</a:t>
            </a:r>
            <a:r>
              <a:rPr lang="en-US" sz="3600" baseline="30000" dirty="0">
                <a:latin typeface="Whipsmart" pitchFamily="34" charset="0"/>
              </a:rPr>
              <a:t>-1</a:t>
            </a:r>
            <a:r>
              <a:rPr lang="en-US" sz="3600" dirty="0">
                <a:latin typeface="Whipsmart" pitchFamily="34" charset="0"/>
              </a:rPr>
              <a:t> ]</a:t>
            </a:r>
          </a:p>
        </p:txBody>
      </p:sp>
      <p:sp>
        <p:nvSpPr>
          <p:cNvPr id="5" name="Ellipszis 4"/>
          <p:cNvSpPr/>
          <p:nvPr/>
        </p:nvSpPr>
        <p:spPr>
          <a:xfrm>
            <a:off x="5874745" y="407676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6" name="Ellipszis 5"/>
          <p:cNvSpPr/>
          <p:nvPr/>
        </p:nvSpPr>
        <p:spPr>
          <a:xfrm>
            <a:off x="5900145" y="412756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7" name="Ellipszis 6"/>
          <p:cNvSpPr/>
          <p:nvPr/>
        </p:nvSpPr>
        <p:spPr>
          <a:xfrm>
            <a:off x="5938245" y="407676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8" name="Ellipszis 7"/>
          <p:cNvSpPr/>
          <p:nvPr/>
        </p:nvSpPr>
        <p:spPr>
          <a:xfrm>
            <a:off x="5925545" y="414026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 name="Ellipszis 8"/>
          <p:cNvSpPr/>
          <p:nvPr/>
        </p:nvSpPr>
        <p:spPr>
          <a:xfrm>
            <a:off x="5938245" y="411486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 name="Ellipszis 9"/>
          <p:cNvSpPr/>
          <p:nvPr/>
        </p:nvSpPr>
        <p:spPr>
          <a:xfrm>
            <a:off x="5950945" y="414026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1" name="Ellipszis 10"/>
          <p:cNvSpPr/>
          <p:nvPr/>
        </p:nvSpPr>
        <p:spPr>
          <a:xfrm>
            <a:off x="5950945" y="414026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 name="Ellipszis 11"/>
          <p:cNvSpPr/>
          <p:nvPr/>
        </p:nvSpPr>
        <p:spPr>
          <a:xfrm>
            <a:off x="5958966" y="412756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 name="Freeform 32"/>
          <p:cNvSpPr/>
          <p:nvPr/>
        </p:nvSpPr>
        <p:spPr>
          <a:xfrm>
            <a:off x="4651902" y="3283955"/>
            <a:ext cx="2368818" cy="2038344"/>
          </a:xfrm>
          <a:custGeom>
            <a:avLst/>
            <a:gdLst>
              <a:gd name="connsiteX0" fmla="*/ 34398 w 2368818"/>
              <a:gd name="connsiteY0" fmla="*/ 449845 h 2038344"/>
              <a:gd name="connsiteX1" fmla="*/ 1085958 w 2368818"/>
              <a:gd name="connsiteY1" fmla="*/ 265 h 2038344"/>
              <a:gd name="connsiteX2" fmla="*/ 1611738 w 2368818"/>
              <a:gd name="connsiteY2" fmla="*/ 503185 h 2038344"/>
              <a:gd name="connsiteX3" fmla="*/ 2305158 w 2368818"/>
              <a:gd name="connsiteY3" fmla="*/ 693685 h 2038344"/>
              <a:gd name="connsiteX4" fmla="*/ 2282298 w 2368818"/>
              <a:gd name="connsiteY4" fmla="*/ 1341385 h 2038344"/>
              <a:gd name="connsiteX5" fmla="*/ 1817478 w 2368818"/>
              <a:gd name="connsiteY5" fmla="*/ 1851925 h 2038344"/>
              <a:gd name="connsiteX6" fmla="*/ 1063098 w 2368818"/>
              <a:gd name="connsiteY6" fmla="*/ 2019565 h 2038344"/>
              <a:gd name="connsiteX7" fmla="*/ 331578 w 2368818"/>
              <a:gd name="connsiteY7" fmla="*/ 1455685 h 2038344"/>
              <a:gd name="connsiteX8" fmla="*/ 34398 w 2368818"/>
              <a:gd name="connsiteY8" fmla="*/ 449845 h 203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8818" h="2038344">
                <a:moveTo>
                  <a:pt x="34398" y="449845"/>
                </a:moveTo>
                <a:cubicBezTo>
                  <a:pt x="160128" y="207275"/>
                  <a:pt x="823068" y="-8625"/>
                  <a:pt x="1085958" y="265"/>
                </a:cubicBezTo>
                <a:cubicBezTo>
                  <a:pt x="1348848" y="9155"/>
                  <a:pt x="1408538" y="387615"/>
                  <a:pt x="1611738" y="503185"/>
                </a:cubicBezTo>
                <a:cubicBezTo>
                  <a:pt x="1814938" y="618755"/>
                  <a:pt x="2193398" y="553985"/>
                  <a:pt x="2305158" y="693685"/>
                </a:cubicBezTo>
                <a:cubicBezTo>
                  <a:pt x="2416918" y="833385"/>
                  <a:pt x="2363578" y="1148345"/>
                  <a:pt x="2282298" y="1341385"/>
                </a:cubicBezTo>
                <a:cubicBezTo>
                  <a:pt x="2201018" y="1534425"/>
                  <a:pt x="2020678" y="1738895"/>
                  <a:pt x="1817478" y="1851925"/>
                </a:cubicBezTo>
                <a:cubicBezTo>
                  <a:pt x="1614278" y="1964955"/>
                  <a:pt x="1310748" y="2085605"/>
                  <a:pt x="1063098" y="2019565"/>
                </a:cubicBezTo>
                <a:cubicBezTo>
                  <a:pt x="815448" y="1953525"/>
                  <a:pt x="508108" y="1717305"/>
                  <a:pt x="331578" y="1455685"/>
                </a:cubicBezTo>
                <a:cubicBezTo>
                  <a:pt x="155048" y="1194065"/>
                  <a:pt x="-91332" y="692415"/>
                  <a:pt x="34398" y="449845"/>
                </a:cubicBezTo>
                <a:close/>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pic>
        <p:nvPicPr>
          <p:cNvPr id="26" name="Picture 2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9206" y="746576"/>
            <a:ext cx="3292910" cy="580115"/>
          </a:xfrm>
          <a:prstGeom prst="rect">
            <a:avLst/>
          </a:prstGeom>
        </p:spPr>
      </p:pic>
    </p:spTree>
    <p:extLst>
      <p:ext uri="{BB962C8B-B14F-4D97-AF65-F5344CB8AC3E}">
        <p14:creationId xmlns:p14="http://schemas.microsoft.com/office/powerpoint/2010/main" val="395734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56" presetClass="path" presetSubtype="0" fill="hold" grpId="1" nodeType="afterEffect">
                                  <p:stCondLst>
                                    <p:cond delay="0"/>
                                  </p:stCondLst>
                                  <p:childTnLst>
                                    <p:animMotion origin="layout" path="M -2.77778E-7 3.33333E-6 L -0.3625 -0.10741 " pathEditMode="relative" rAng="0" ptsTypes="AA">
                                      <p:cBhvr>
                                        <p:cTn id="9" dur="500" fill="hold"/>
                                        <p:tgtEl>
                                          <p:spTgt spid="5"/>
                                        </p:tgtEl>
                                        <p:attrNameLst>
                                          <p:attrName>ppt_x</p:attrName>
                                          <p:attrName>ppt_y</p:attrName>
                                        </p:attrNameLst>
                                      </p:cBhvr>
                                      <p:rCtr x="-18100" y="-5400"/>
                                    </p:animMotion>
                                  </p:childTnLst>
                                  <p:subTnLst>
                                    <p:set>
                                      <p:cBhvr override="childStyle">
                                        <p:cTn dur="1" fill="hold" display="0" masterRel="sameClick" afterEffect="1">
                                          <p:stCondLst>
                                            <p:cond evt="end" delay="0">
                                              <p:tn val="8"/>
                                            </p:cond>
                                          </p:stCondLst>
                                        </p:cTn>
                                        <p:tgtEl>
                                          <p:spTgt spid="5"/>
                                        </p:tgtEl>
                                        <p:attrNameLst>
                                          <p:attrName>style.visibility</p:attrName>
                                        </p:attrNameLst>
                                      </p:cBhvr>
                                      <p:to>
                                        <p:strVal val="hidden"/>
                                      </p:to>
                                    </p:set>
                                  </p:sub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500"/>
                            </p:stCondLst>
                            <p:childTnLst>
                              <p:par>
                                <p:cTn id="14" presetID="56" presetClass="path" presetSubtype="0" fill="hold" grpId="1" nodeType="afterEffect">
                                  <p:stCondLst>
                                    <p:cond delay="0"/>
                                  </p:stCondLst>
                                  <p:childTnLst>
                                    <p:animMotion origin="layout" path="M 1.94444E-6 -4.07407E-6 L -0.17222 0.34074 " pathEditMode="relative" rAng="0" ptsTypes="AA">
                                      <p:cBhvr>
                                        <p:cTn id="15" dur="500" fill="hold"/>
                                        <p:tgtEl>
                                          <p:spTgt spid="6"/>
                                        </p:tgtEl>
                                        <p:attrNameLst>
                                          <p:attrName>ppt_x</p:attrName>
                                          <p:attrName>ppt_y</p:attrName>
                                        </p:attrNameLst>
                                      </p:cBhvr>
                                      <p:rCtr x="-8600" y="17000"/>
                                    </p:animMotion>
                                  </p:childTnLst>
                                  <p:subTnLst>
                                    <p:set>
                                      <p:cBhvr override="childStyle">
                                        <p:cTn dur="1" fill="hold" display="0" masterRel="sameClick" afterEffect="1">
                                          <p:stCondLst>
                                            <p:cond evt="end" delay="0">
                                              <p:tn val="14"/>
                                            </p:cond>
                                          </p:stCondLst>
                                        </p:cTn>
                                        <p:tgtEl>
                                          <p:spTgt spid="6"/>
                                        </p:tgtEl>
                                        <p:attrNameLst>
                                          <p:attrName>style.visibility</p:attrName>
                                        </p:attrNameLst>
                                      </p:cBhvr>
                                      <p:to>
                                        <p:strVal val="hidden"/>
                                      </p:to>
                                    </p:set>
                                  </p:sub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000"/>
                            </p:stCondLst>
                            <p:childTnLst>
                              <p:par>
                                <p:cTn id="20" presetID="56" presetClass="path" presetSubtype="0" fill="hold" grpId="1" nodeType="afterEffect">
                                  <p:stCondLst>
                                    <p:cond delay="0"/>
                                  </p:stCondLst>
                                  <p:childTnLst>
                                    <p:animMotion origin="layout" path="M -4.72222E-6 3.33333E-6 L -0.03333 -0.45926 " pathEditMode="relative" rAng="0" ptsTypes="AA">
                                      <p:cBhvr>
                                        <p:cTn id="21" dur="500" fill="hold"/>
                                        <p:tgtEl>
                                          <p:spTgt spid="7"/>
                                        </p:tgtEl>
                                        <p:attrNameLst>
                                          <p:attrName>ppt_x</p:attrName>
                                          <p:attrName>ppt_y</p:attrName>
                                        </p:attrNameLst>
                                      </p:cBhvr>
                                      <p:rCtr x="-1700" y="-23000"/>
                                    </p:animMotion>
                                  </p:childTnLst>
                                  <p:subTnLst>
                                    <p:set>
                                      <p:cBhvr override="childStyle">
                                        <p:cTn dur="1" fill="hold" display="0" masterRel="sameClick" afterEffect="1">
                                          <p:stCondLst>
                                            <p:cond evt="end" delay="0">
                                              <p:tn val="20"/>
                                            </p:cond>
                                          </p:stCondLst>
                                        </p:cTn>
                                        <p:tgtEl>
                                          <p:spTgt spid="7"/>
                                        </p:tgtEl>
                                        <p:attrNameLst>
                                          <p:attrName>style.visibility</p:attrName>
                                        </p:attrNameLst>
                                      </p:cBhvr>
                                      <p:to>
                                        <p:strVal val="hidden"/>
                                      </p:to>
                                    </p:set>
                                  </p:sub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1500"/>
                            </p:stCondLst>
                            <p:childTnLst>
                              <p:par>
                                <p:cTn id="26" presetID="56" presetClass="path" presetSubtype="0" fill="hold" grpId="1" nodeType="afterEffect">
                                  <p:stCondLst>
                                    <p:cond delay="0"/>
                                  </p:stCondLst>
                                  <p:childTnLst>
                                    <p:animMotion origin="layout" path="M 4.16667E-6 4.07407E-6 L 0.38472 -0.23704 " pathEditMode="relative" rAng="0" ptsTypes="AA">
                                      <p:cBhvr>
                                        <p:cTn id="27" dur="500" fill="hold"/>
                                        <p:tgtEl>
                                          <p:spTgt spid="8"/>
                                        </p:tgtEl>
                                        <p:attrNameLst>
                                          <p:attrName>ppt_x</p:attrName>
                                          <p:attrName>ppt_y</p:attrName>
                                        </p:attrNameLst>
                                      </p:cBhvr>
                                      <p:rCtr x="19200" y="-11900"/>
                                    </p:animMotion>
                                  </p:childTnLst>
                                  <p:subTnLst>
                                    <p:set>
                                      <p:cBhvr override="childStyle">
                                        <p:cTn dur="1" fill="hold" display="0" masterRel="sameClick" afterEffect="1">
                                          <p:stCondLst>
                                            <p:cond evt="end" delay="0">
                                              <p:tn val="26"/>
                                            </p:cond>
                                          </p:stCondLst>
                                        </p:cTn>
                                        <p:tgtEl>
                                          <p:spTgt spid="8"/>
                                        </p:tgtEl>
                                        <p:attrNameLst>
                                          <p:attrName>style.visibility</p:attrName>
                                        </p:attrNameLst>
                                      </p:cBhvr>
                                      <p:to>
                                        <p:strVal val="hidden"/>
                                      </p:to>
                                    </p:set>
                                  </p:sub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par>
                          <p:cTn id="31" fill="hold">
                            <p:stCondLst>
                              <p:cond delay="2000"/>
                            </p:stCondLst>
                            <p:childTnLst>
                              <p:par>
                                <p:cTn id="32" presetID="56" presetClass="path" presetSubtype="0" fill="hold" grpId="1" nodeType="afterEffect">
                                  <p:stCondLst>
                                    <p:cond delay="0"/>
                                  </p:stCondLst>
                                  <p:childTnLst>
                                    <p:animMotion origin="layout" path="M -4.72222E-6 -2.22222E-6 L 0.17084 0.30741 " pathEditMode="relative" rAng="0" ptsTypes="AA">
                                      <p:cBhvr>
                                        <p:cTn id="33" dur="500" fill="hold"/>
                                        <p:tgtEl>
                                          <p:spTgt spid="9"/>
                                        </p:tgtEl>
                                        <p:attrNameLst>
                                          <p:attrName>ppt_x</p:attrName>
                                          <p:attrName>ppt_y</p:attrName>
                                        </p:attrNameLst>
                                      </p:cBhvr>
                                      <p:rCtr x="8500" y="15400"/>
                                    </p:animMotion>
                                  </p:childTnLst>
                                  <p:subTnLst>
                                    <p:set>
                                      <p:cBhvr override="childStyle">
                                        <p:cTn dur="1" fill="hold" display="0" masterRel="sameClick" afterEffect="1">
                                          <p:stCondLst>
                                            <p:cond evt="end" delay="0">
                                              <p:tn val="32"/>
                                            </p:cond>
                                          </p:stCondLst>
                                        </p:cTn>
                                        <p:tgtEl>
                                          <p:spTgt spid="9"/>
                                        </p:tgtEl>
                                        <p:attrNameLst>
                                          <p:attrName>style.visibility</p:attrName>
                                        </p:attrNameLst>
                                      </p:cBhvr>
                                      <p:to>
                                        <p:strVal val="hidden"/>
                                      </p:to>
                                    </p:set>
                                  </p:subTnLst>
                                </p:cTn>
                              </p:par>
                            </p:childTnLst>
                          </p:cTn>
                        </p:par>
                        <p:par>
                          <p:cTn id="34" fill="hold">
                            <p:stCondLst>
                              <p:cond delay="2500"/>
                            </p:stCondLst>
                            <p:childTnLst>
                              <p:par>
                                <p:cTn id="35" presetID="1"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par>
                          <p:cTn id="37" fill="hold">
                            <p:stCondLst>
                              <p:cond delay="2500"/>
                            </p:stCondLst>
                            <p:childTnLst>
                              <p:par>
                                <p:cTn id="38" presetID="56" presetClass="path" presetSubtype="0" fill="hold" grpId="1" nodeType="afterEffect">
                                  <p:stCondLst>
                                    <p:cond delay="0"/>
                                  </p:stCondLst>
                                  <p:childTnLst>
                                    <p:animMotion origin="layout" path="M -0.00191 -0.00463 L 0.32448 0.18796 " pathEditMode="relative" rAng="0" ptsTypes="AA">
                                      <p:cBhvr>
                                        <p:cTn id="39" dur="500" fill="hold"/>
                                        <p:tgtEl>
                                          <p:spTgt spid="10"/>
                                        </p:tgtEl>
                                        <p:attrNameLst>
                                          <p:attrName>ppt_x</p:attrName>
                                          <p:attrName>ppt_y</p:attrName>
                                        </p:attrNameLst>
                                      </p:cBhvr>
                                      <p:rCtr x="16319" y="9630"/>
                                    </p:animMotion>
                                  </p:childTnLst>
                                  <p:subTnLst>
                                    <p:set>
                                      <p:cBhvr override="childStyle">
                                        <p:cTn dur="1" fill="hold" display="0" masterRel="sameClick" afterEffect="1">
                                          <p:stCondLst>
                                            <p:cond evt="end" delay="0">
                                              <p:tn val="38"/>
                                            </p:cond>
                                          </p:stCondLst>
                                        </p:cTn>
                                        <p:tgtEl>
                                          <p:spTgt spid="10"/>
                                        </p:tgtEl>
                                        <p:attrNameLst>
                                          <p:attrName>style.visibility</p:attrName>
                                        </p:attrNameLst>
                                      </p:cBhvr>
                                      <p:to>
                                        <p:strVal val="hidden"/>
                                      </p:to>
                                    </p:set>
                                  </p:subTnLst>
                                </p:cTn>
                              </p:par>
                            </p:childTnLst>
                          </p:cTn>
                        </p:par>
                        <p:par>
                          <p:cTn id="40" fill="hold">
                            <p:stCondLst>
                              <p:cond delay="3000"/>
                            </p:stCondLst>
                            <p:childTnLst>
                              <p:par>
                                <p:cTn id="41" presetID="1"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par>
                          <p:cTn id="43" fill="hold">
                            <p:stCondLst>
                              <p:cond delay="3000"/>
                            </p:stCondLst>
                            <p:childTnLst>
                              <p:par>
                                <p:cTn id="44" presetID="56" presetClass="path" presetSubtype="0" fill="hold" grpId="1" nodeType="afterEffect">
                                  <p:stCondLst>
                                    <p:cond delay="0"/>
                                  </p:stCondLst>
                                  <p:childTnLst>
                                    <p:animMotion origin="layout" path="M -3.61111E-6 4.07407E-6 L -0.23472 -0.23334 " pathEditMode="relative" rAng="0" ptsTypes="AA">
                                      <p:cBhvr>
                                        <p:cTn id="45" dur="500" fill="hold"/>
                                        <p:tgtEl>
                                          <p:spTgt spid="11"/>
                                        </p:tgtEl>
                                        <p:attrNameLst>
                                          <p:attrName>ppt_x</p:attrName>
                                          <p:attrName>ppt_y</p:attrName>
                                        </p:attrNameLst>
                                      </p:cBhvr>
                                      <p:rCtr x="-11700" y="-11700"/>
                                    </p:animMotion>
                                  </p:childTnLst>
                                  <p:subTnLst>
                                    <p:set>
                                      <p:cBhvr override="childStyle">
                                        <p:cTn dur="1" fill="hold" display="0" masterRel="sameClick" afterEffect="1">
                                          <p:stCondLst>
                                            <p:cond evt="end" delay="0">
                                              <p:tn val="44"/>
                                            </p:cond>
                                          </p:stCondLst>
                                        </p:cTn>
                                        <p:tgtEl>
                                          <p:spTgt spid="11"/>
                                        </p:tgtEl>
                                        <p:attrNameLst>
                                          <p:attrName>style.visibility</p:attrName>
                                        </p:attrNameLst>
                                      </p:cBhvr>
                                      <p:to>
                                        <p:strVal val="hidden"/>
                                      </p:to>
                                    </p:set>
                                  </p:subTnLst>
                                </p:cTn>
                              </p:par>
                            </p:childTnLst>
                          </p:cTn>
                        </p:par>
                        <p:par>
                          <p:cTn id="46" fill="hold">
                            <p:stCondLst>
                              <p:cond delay="3500"/>
                            </p:stCondLst>
                            <p:childTnLst>
                              <p:par>
                                <p:cTn id="47" presetID="1"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par>
                          <p:cTn id="49" fill="hold">
                            <p:stCondLst>
                              <p:cond delay="3500"/>
                            </p:stCondLst>
                            <p:childTnLst>
                              <p:par>
                                <p:cTn id="50" presetID="56" presetClass="path" presetSubtype="0" fill="hold" grpId="1" nodeType="afterEffect">
                                  <p:stCondLst>
                                    <p:cond delay="0"/>
                                  </p:stCondLst>
                                  <p:childTnLst>
                                    <p:animMotion origin="layout" path="M -1.11111E-6 7.40741E-7 L -0.38333 0.18704 " pathEditMode="relative" rAng="0" ptsTypes="AA">
                                      <p:cBhvr>
                                        <p:cTn id="51" dur="500" fill="hold"/>
                                        <p:tgtEl>
                                          <p:spTgt spid="12"/>
                                        </p:tgtEl>
                                        <p:attrNameLst>
                                          <p:attrName>ppt_x</p:attrName>
                                          <p:attrName>ppt_y</p:attrName>
                                        </p:attrNameLst>
                                      </p:cBhvr>
                                      <p:rCtr x="-19167" y="9352"/>
                                    </p:animMotion>
                                  </p:childTnLst>
                                  <p:subTnLst>
                                    <p:set>
                                      <p:cBhvr override="childStyle">
                                        <p:cTn dur="1" fill="hold" display="0" masterRel="sameClick" afterEffect="1">
                                          <p:stCondLst>
                                            <p:cond evt="end" delay="0">
                                              <p:tn val="50"/>
                                            </p:cond>
                                          </p:stCondLst>
                                        </p:cTn>
                                        <p:tgtEl>
                                          <p:spTgt spid="12"/>
                                        </p:tgtEl>
                                        <p:attrNameLst>
                                          <p:attrName>style.visibility</p:attrName>
                                        </p:attrNameLst>
                                      </p:cBhvr>
                                      <p:to>
                                        <p:strVal val="hidden"/>
                                      </p:to>
                                    </p:set>
                                  </p:subTnLst>
                                </p:cTn>
                              </p:par>
                              <p:par>
                                <p:cTn id="52" presetID="53" presetClass="entr" presetSubtype="16"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fltVal val="0"/>
                                          </p:val>
                                        </p:tav>
                                        <p:tav tm="100000">
                                          <p:val>
                                            <p:strVal val="#ppt_w"/>
                                          </p:val>
                                        </p:tav>
                                      </p:tavLst>
                                    </p:anim>
                                    <p:anim calcmode="lin" valueType="num">
                                      <p:cBhvr>
                                        <p:cTn id="55" dur="500" fill="hold"/>
                                        <p:tgtEl>
                                          <p:spTgt spid="33"/>
                                        </p:tgtEl>
                                        <p:attrNameLst>
                                          <p:attrName>ppt_h</p:attrName>
                                        </p:attrNameLst>
                                      </p:cBhvr>
                                      <p:tavLst>
                                        <p:tav tm="0">
                                          <p:val>
                                            <p:fltVal val="0"/>
                                          </p:val>
                                        </p:tav>
                                        <p:tav tm="100000">
                                          <p:val>
                                            <p:strVal val="#ppt_h"/>
                                          </p:val>
                                        </p:tav>
                                      </p:tavLst>
                                    </p:anim>
                                    <p:animEffect transition="in" filter="fade">
                                      <p:cBhvr>
                                        <p:cTn id="5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143501" y="3855880"/>
            <a:ext cx="2475865" cy="24758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ube 25"/>
          <p:cNvSpPr/>
          <p:nvPr/>
        </p:nvSpPr>
        <p:spPr>
          <a:xfrm>
            <a:off x="6173153" y="5923960"/>
            <a:ext cx="2369820" cy="467677"/>
          </a:xfrm>
          <a:prstGeom prst="cube">
            <a:avLst>
              <a:gd name="adj" fmla="val 70621"/>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pic>
        <p:nvPicPr>
          <p:cNvPr id="25" name="Picture 24"/>
          <p:cNvPicPr>
            <a:picLocks noChangeAspect="1"/>
          </p:cNvPicPr>
          <p:nvPr/>
        </p:nvPicPr>
        <p:blipFill>
          <a:blip r:embed="rId6" cstate="print"/>
          <a:stretch>
            <a:fillRect/>
          </a:stretch>
        </p:blipFill>
        <p:spPr>
          <a:xfrm rot="2700000">
            <a:off x="5120278" y="3890740"/>
            <a:ext cx="776913" cy="684195"/>
          </a:xfrm>
          <a:prstGeom prst="rect">
            <a:avLst/>
          </a:prstGeom>
        </p:spPr>
      </p:pic>
      <p:sp>
        <p:nvSpPr>
          <p:cNvPr id="3" name="Content Placeholder 2"/>
          <p:cNvSpPr>
            <a:spLocks noGrp="1"/>
          </p:cNvSpPr>
          <p:nvPr>
            <p:ph idx="1"/>
          </p:nvPr>
        </p:nvSpPr>
        <p:spPr/>
        <p:txBody>
          <a:bodyPr/>
          <a:lstStyle/>
          <a:p>
            <a:r>
              <a:rPr lang="hu-HU" dirty="0" smtClean="0"/>
              <a:t>Sűrűség a pozícióra és az irányokra nézve egyaránt</a:t>
            </a:r>
            <a:endParaRPr lang="en-US" dirty="0" smtClean="0"/>
          </a:p>
          <a:p>
            <a:r>
              <a:rPr lang="hu-HU" dirty="0" smtClean="0"/>
              <a:t>Kifejezi, mennyi fény halad</a:t>
            </a:r>
            <a:endParaRPr lang="en-US" dirty="0" smtClean="0"/>
          </a:p>
          <a:p>
            <a:pPr lvl="1"/>
            <a:r>
              <a:rPr lang="hu-HU" dirty="0" smtClean="0"/>
              <a:t>a tér egy bizonyos pontjában</a:t>
            </a:r>
            <a:endParaRPr lang="en-US" dirty="0" smtClean="0"/>
          </a:p>
          <a:p>
            <a:pPr lvl="1"/>
            <a:r>
              <a:rPr lang="hu-HU" dirty="0" smtClean="0"/>
              <a:t>egy bizonyos irányba</a:t>
            </a:r>
            <a:endParaRPr lang="en-US" dirty="0"/>
          </a:p>
        </p:txBody>
      </p:sp>
      <p:sp>
        <p:nvSpPr>
          <p:cNvPr id="6" name="Oval 5"/>
          <p:cNvSpPr/>
          <p:nvPr/>
        </p:nvSpPr>
        <p:spPr>
          <a:xfrm>
            <a:off x="5491996" y="4204375"/>
            <a:ext cx="114300" cy="1143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8" name="Straight Arrow Connector 7"/>
          <p:cNvCxnSpPr>
            <a:stCxn id="6" idx="1"/>
          </p:cNvCxnSpPr>
          <p:nvPr/>
        </p:nvCxnSpPr>
        <p:spPr>
          <a:xfrm flipH="1" flipV="1">
            <a:off x="5229225" y="3941604"/>
            <a:ext cx="279510" cy="27951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300913" y="6008668"/>
            <a:ext cx="114300" cy="1143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27" name="Straight Connector 26"/>
          <p:cNvCxnSpPr>
            <a:stCxn id="6" idx="5"/>
            <a:endCxn id="19" idx="1"/>
          </p:cNvCxnSpPr>
          <p:nvPr/>
        </p:nvCxnSpPr>
        <p:spPr>
          <a:xfrm>
            <a:off x="5589558" y="4301937"/>
            <a:ext cx="1728095" cy="17234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9" idx="1"/>
          </p:cNvCxnSpPr>
          <p:nvPr/>
        </p:nvCxnSpPr>
        <p:spPr>
          <a:xfrm flipH="1" flipV="1">
            <a:off x="7038142" y="5745897"/>
            <a:ext cx="279510" cy="27951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Sun 23"/>
          <p:cNvSpPr/>
          <p:nvPr/>
        </p:nvSpPr>
        <p:spPr>
          <a:xfrm>
            <a:off x="6122635" y="4829693"/>
            <a:ext cx="426720" cy="426720"/>
          </a:xfrm>
          <a:prstGeom prst="sun">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3" name="Cube 22"/>
          <p:cNvSpPr/>
          <p:nvPr/>
        </p:nvSpPr>
        <p:spPr>
          <a:xfrm>
            <a:off x="5606296" y="4473395"/>
            <a:ext cx="1107638" cy="1038542"/>
          </a:xfrm>
          <a:prstGeom prst="cub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2" name="Cloud 21"/>
          <p:cNvSpPr/>
          <p:nvPr/>
        </p:nvSpPr>
        <p:spPr>
          <a:xfrm>
            <a:off x="5368980" y="4336996"/>
            <a:ext cx="1816680" cy="1311340"/>
          </a:xfrm>
          <a:prstGeom prst="cloud">
            <a:avLst/>
          </a:prstGeom>
          <a:solidFill>
            <a:schemeClr val="tx2">
              <a:alpha val="32941"/>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 name="TextBox 33"/>
          <p:cNvSpPr txBox="1"/>
          <p:nvPr/>
        </p:nvSpPr>
        <p:spPr>
          <a:xfrm>
            <a:off x="3806564" y="4799347"/>
            <a:ext cx="530915" cy="707886"/>
          </a:xfrm>
          <a:prstGeom prst="rect">
            <a:avLst/>
          </a:prstGeom>
          <a:noFill/>
        </p:spPr>
        <p:txBody>
          <a:bodyPr wrap="none" rtlCol="0">
            <a:spAutoFit/>
          </a:bodyPr>
          <a:lstStyle/>
          <a:p>
            <a:r>
              <a:rPr lang="en-US" sz="4000" i="1" dirty="0">
                <a:latin typeface="Times New Roman" pitchFamily="18" charset="0"/>
                <a:cs typeface="Times New Roman" pitchFamily="18" charset="0"/>
              </a:rPr>
              <a:t>=</a:t>
            </a:r>
            <a:endParaRPr lang="en-US" sz="4000" dirty="0"/>
          </a:p>
        </p:txBody>
      </p:sp>
      <p:sp>
        <p:nvSpPr>
          <p:cNvPr id="36" name="TextBox 35"/>
          <p:cNvSpPr txBox="1"/>
          <p:nvPr/>
        </p:nvSpPr>
        <p:spPr>
          <a:xfrm>
            <a:off x="3858497" y="3697566"/>
            <a:ext cx="966709" cy="461665"/>
          </a:xfrm>
          <a:prstGeom prst="rect">
            <a:avLst/>
          </a:prstGeom>
          <a:noFill/>
        </p:spPr>
        <p:txBody>
          <a:bodyPr wrap="square" rtlCol="0">
            <a:spAutoFit/>
          </a:bodyPr>
          <a:lstStyle/>
          <a:p>
            <a:pPr algn="ctr"/>
            <a:r>
              <a:rPr lang="hu-HU" sz="2400" dirty="0" smtClean="0">
                <a:latin typeface="Whipsmart" panose="020B0502030203050204" pitchFamily="34" charset="0"/>
              </a:rPr>
              <a:t>szem</a:t>
            </a:r>
            <a:endParaRPr lang="en-US" sz="2400" dirty="0">
              <a:latin typeface="Whipsmart" panose="020B0502030203050204" pitchFamily="34" charset="0"/>
            </a:endParaRPr>
          </a:p>
        </p:txBody>
      </p:sp>
      <p:sp>
        <p:nvSpPr>
          <p:cNvPr id="37" name="TextBox 36"/>
          <p:cNvSpPr txBox="1"/>
          <p:nvPr/>
        </p:nvSpPr>
        <p:spPr>
          <a:xfrm>
            <a:off x="4062372" y="6097420"/>
            <a:ext cx="2162257" cy="468649"/>
          </a:xfrm>
          <a:prstGeom prst="rect">
            <a:avLst/>
          </a:prstGeom>
          <a:noFill/>
        </p:spPr>
        <p:txBody>
          <a:bodyPr wrap="square" rtlCol="0">
            <a:spAutoFit/>
          </a:bodyPr>
          <a:lstStyle/>
          <a:p>
            <a:pPr algn="ctr"/>
            <a:r>
              <a:rPr lang="hu-HU" sz="2400" dirty="0" smtClean="0">
                <a:latin typeface="Whipsmart" panose="020B0502030203050204" pitchFamily="34" charset="0"/>
              </a:rPr>
              <a:t>felületi pont</a:t>
            </a:r>
            <a:endParaRPr lang="en-US" sz="2400" dirty="0">
              <a:latin typeface="Whipsmart" panose="020B0502030203050204" pitchFamily="34" charset="0"/>
            </a:endParaRP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23626" y="4314945"/>
            <a:ext cx="1652933" cy="586740"/>
          </a:xfrm>
          <a:prstGeom prst="rect">
            <a:avLst/>
          </a:prstGeom>
        </p:spPr>
      </p:pic>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667444" y="5405311"/>
            <a:ext cx="1693167" cy="586740"/>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29206" y="746576"/>
            <a:ext cx="4047396" cy="580115"/>
          </a:xfrm>
          <a:prstGeom prst="rect">
            <a:avLst/>
          </a:prstGeom>
        </p:spPr>
      </p:pic>
    </p:spTree>
    <p:extLst>
      <p:ext uri="{BB962C8B-B14F-4D97-AF65-F5344CB8AC3E}">
        <p14:creationId xmlns:p14="http://schemas.microsoft.com/office/powerpoint/2010/main" val="101742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grpId="1" nodeType="clickEffect">
                                  <p:stCondLst>
                                    <p:cond delay="0"/>
                                  </p:stCondLst>
                                  <p:childTnLst>
                                    <p:animEffect transition="out" filter="fade">
                                      <p:cBhvr>
                                        <p:cTn id="11" dur="500"/>
                                        <p:tgtEl>
                                          <p:spTgt spid="23"/>
                                        </p:tgtEl>
                                      </p:cBhvr>
                                    </p:animEffect>
                                    <p:anim calcmode="lin" valueType="num">
                                      <p:cBhvr>
                                        <p:cTn id="12" dur="500"/>
                                        <p:tgtEl>
                                          <p:spTgt spid="23"/>
                                        </p:tgtEl>
                                        <p:attrNameLst>
                                          <p:attrName>ppt_x</p:attrName>
                                        </p:attrNameLst>
                                      </p:cBhvr>
                                      <p:tavLst>
                                        <p:tav tm="0">
                                          <p:val>
                                            <p:strVal val="ppt_x"/>
                                          </p:val>
                                        </p:tav>
                                        <p:tav tm="100000">
                                          <p:val>
                                            <p:strVal val="ppt_x"/>
                                          </p:val>
                                        </p:tav>
                                      </p:tavLst>
                                    </p:anim>
                                    <p:anim calcmode="lin" valueType="num">
                                      <p:cBhvr>
                                        <p:cTn id="13" dur="500"/>
                                        <p:tgtEl>
                                          <p:spTgt spid="23"/>
                                        </p:tgtEl>
                                        <p:attrNameLst>
                                          <p:attrName>ppt_y</p:attrName>
                                        </p:attrNameLst>
                                      </p:cBhvr>
                                      <p:tavLst>
                                        <p:tav tm="0">
                                          <p:val>
                                            <p:strVal val="ppt_y"/>
                                          </p:val>
                                        </p:tav>
                                        <p:tav tm="100000">
                                          <p:val>
                                            <p:strVal val="ppt_y+.1"/>
                                          </p:val>
                                        </p:tav>
                                      </p:tavLst>
                                    </p:anim>
                                    <p:set>
                                      <p:cBhvr>
                                        <p:cTn id="14" dur="1" fill="hold">
                                          <p:stCondLst>
                                            <p:cond delay="499"/>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22"/>
                                        </p:tgtEl>
                                        <p:attrNameLst>
                                          <p:attrName>ppt_x</p:attrName>
                                        </p:attrNameLst>
                                      </p:cBhvr>
                                      <p:tavLst>
                                        <p:tav tm="0">
                                          <p:val>
                                            <p:strVal val="ppt_x"/>
                                          </p:val>
                                        </p:tav>
                                        <p:tav tm="100000">
                                          <p:val>
                                            <p:strVal val="ppt_x"/>
                                          </p:val>
                                        </p:tav>
                                      </p:tavLst>
                                    </p:anim>
                                    <p:anim calcmode="lin" valueType="num">
                                      <p:cBhvr additive="base">
                                        <p:cTn id="24" dur="500"/>
                                        <p:tgtEl>
                                          <p:spTgt spid="22"/>
                                        </p:tgtEl>
                                        <p:attrNameLst>
                                          <p:attrName>ppt_y</p:attrName>
                                        </p:attrNameLst>
                                      </p:cBhvr>
                                      <p:tavLst>
                                        <p:tav tm="0">
                                          <p:val>
                                            <p:strVal val="ppt_y"/>
                                          </p:val>
                                        </p:tav>
                                        <p:tav tm="100000">
                                          <p:val>
                                            <p:strVal val="1+ppt_h/2"/>
                                          </p:val>
                                        </p:tav>
                                      </p:tavLst>
                                    </p:anim>
                                    <p:set>
                                      <p:cBhvr>
                                        <p:cTn id="25" dur="1" fill="hold">
                                          <p:stCondLst>
                                            <p:cond delay="499"/>
                                          </p:stCondLst>
                                        </p:cTn>
                                        <p:tgtEl>
                                          <p:spTgt spid="2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1" nodeType="clickEffect">
                                  <p:stCondLst>
                                    <p:cond delay="0"/>
                                  </p:stCondLst>
                                  <p:childTnLst>
                                    <p:animEffect transition="out" filter="fade">
                                      <p:cBhvr>
                                        <p:cTn id="34" dur="1000"/>
                                        <p:tgtEl>
                                          <p:spTgt spid="24"/>
                                        </p:tgtEl>
                                      </p:cBhvr>
                                    </p:animEffect>
                                    <p:anim calcmode="lin" valueType="num">
                                      <p:cBhvr>
                                        <p:cTn id="35" dur="1000"/>
                                        <p:tgtEl>
                                          <p:spTgt spid="24"/>
                                        </p:tgtEl>
                                        <p:attrNameLst>
                                          <p:attrName>ppt_x</p:attrName>
                                        </p:attrNameLst>
                                      </p:cBhvr>
                                      <p:tavLst>
                                        <p:tav tm="0">
                                          <p:val>
                                            <p:strVal val="ppt_x"/>
                                          </p:val>
                                        </p:tav>
                                        <p:tav tm="100000">
                                          <p:val>
                                            <p:strVal val="ppt_x"/>
                                          </p:val>
                                        </p:tav>
                                      </p:tavLst>
                                    </p:anim>
                                    <p:anim calcmode="lin" valueType="num">
                                      <p:cBhvr>
                                        <p:cTn id="36" dur="1000"/>
                                        <p:tgtEl>
                                          <p:spTgt spid="24"/>
                                        </p:tgtEl>
                                        <p:attrNameLst>
                                          <p:attrName>ppt_y</p:attrName>
                                        </p:attrNameLst>
                                      </p:cBhvr>
                                      <p:tavLst>
                                        <p:tav tm="0">
                                          <p:val>
                                            <p:strVal val="ppt_y"/>
                                          </p:val>
                                        </p:tav>
                                        <p:tav tm="100000">
                                          <p:val>
                                            <p:strVal val="ppt_y+.1"/>
                                          </p:val>
                                        </p:tav>
                                      </p:tavLst>
                                    </p:anim>
                                    <p:set>
                                      <p:cBhvr>
                                        <p:cTn id="37" dur="1" fill="hold">
                                          <p:stCondLst>
                                            <p:cond delay="999"/>
                                          </p:stCondLst>
                                        </p:cTn>
                                        <p:tgtEl>
                                          <p:spTgt spid="2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animBg="1"/>
      <p:bldP spid="24" grpId="1" animBg="1"/>
      <p:bldP spid="23" grpId="0" animBg="1"/>
      <p:bldP spid="23" grpId="1" animBg="1"/>
      <p:bldP spid="22" grpId="0" animBg="1"/>
      <p:bldP spid="22" grpId="1" animBg="1"/>
      <p:bldP spid="34"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7"/>
          <p:cNvSpPr>
            <a:spLocks noChangeShapeType="1"/>
          </p:cNvSpPr>
          <p:nvPr/>
        </p:nvSpPr>
        <p:spPr bwMode="auto">
          <a:xfrm flipH="1" flipV="1">
            <a:off x="2568208" y="2583998"/>
            <a:ext cx="2438400" cy="2190750"/>
          </a:xfrm>
          <a:prstGeom prst="line">
            <a:avLst/>
          </a:prstGeom>
          <a:noFill/>
          <a:ln w="57150">
            <a:solidFill>
              <a:srgbClr val="0070C0"/>
            </a:solidFill>
            <a:round/>
            <a:headEnd/>
            <a:tailEnd type="triangle" w="med" len="med"/>
          </a:ln>
        </p:spPr>
        <p:txBody>
          <a:bodyPr wrap="none" anchor="ctr"/>
          <a:lstStyle/>
          <a:p>
            <a:endParaRPr lang="en-US" b="1" i="1">
              <a:latin typeface="Times New Roman" panose="02020603050405020304" pitchFamily="18" charset="0"/>
              <a:cs typeface="Times New Roman" panose="02020603050405020304" pitchFamily="18" charset="0"/>
            </a:endParaRPr>
          </a:p>
        </p:txBody>
      </p:sp>
      <p:sp>
        <p:nvSpPr>
          <p:cNvPr id="5" name="Line 11"/>
          <p:cNvSpPr>
            <a:spLocks noChangeShapeType="1"/>
          </p:cNvSpPr>
          <p:nvPr/>
        </p:nvSpPr>
        <p:spPr bwMode="auto">
          <a:xfrm>
            <a:off x="3635008" y="4793798"/>
            <a:ext cx="3276600" cy="0"/>
          </a:xfrm>
          <a:prstGeom prst="line">
            <a:avLst/>
          </a:prstGeom>
          <a:noFill/>
          <a:ln w="12700">
            <a:solidFill>
              <a:schemeClr val="tx1"/>
            </a:solidFill>
            <a:round/>
            <a:headEnd/>
            <a:tailEnd/>
          </a:ln>
        </p:spPr>
        <p:txBody>
          <a:bodyPr wrap="none" anchor="ctr"/>
          <a:lstStyle/>
          <a:p>
            <a:endParaRPr lang="en-US"/>
          </a:p>
        </p:txBody>
      </p:sp>
      <p:sp>
        <p:nvSpPr>
          <p:cNvPr id="6" name="Line 12"/>
          <p:cNvSpPr>
            <a:spLocks noChangeShapeType="1"/>
          </p:cNvSpPr>
          <p:nvPr/>
        </p:nvSpPr>
        <p:spPr bwMode="auto">
          <a:xfrm flipH="1" flipV="1">
            <a:off x="3244484" y="3736524"/>
            <a:ext cx="1762125" cy="1057275"/>
          </a:xfrm>
          <a:prstGeom prst="line">
            <a:avLst/>
          </a:prstGeom>
          <a:noFill/>
          <a:ln w="12700">
            <a:solidFill>
              <a:srgbClr val="FF0000"/>
            </a:solidFill>
            <a:round/>
            <a:headEnd/>
            <a:tailEnd/>
          </a:ln>
        </p:spPr>
        <p:txBody>
          <a:bodyPr wrap="none" anchor="ctr"/>
          <a:lstStyle/>
          <a:p>
            <a:endParaRPr lang="en-US" b="1" i="1">
              <a:latin typeface="Times New Roman" panose="02020603050405020304" pitchFamily="18" charset="0"/>
              <a:cs typeface="Times New Roman" panose="02020603050405020304" pitchFamily="18" charset="0"/>
            </a:endParaRPr>
          </a:p>
        </p:txBody>
      </p:sp>
      <p:sp>
        <p:nvSpPr>
          <p:cNvPr id="7" name="Line 13"/>
          <p:cNvSpPr>
            <a:spLocks noChangeShapeType="1"/>
          </p:cNvSpPr>
          <p:nvPr/>
        </p:nvSpPr>
        <p:spPr bwMode="auto">
          <a:xfrm flipH="1" flipV="1">
            <a:off x="3901708" y="3022148"/>
            <a:ext cx="1104900" cy="1771650"/>
          </a:xfrm>
          <a:prstGeom prst="line">
            <a:avLst/>
          </a:prstGeom>
          <a:noFill/>
          <a:ln w="12700">
            <a:solidFill>
              <a:srgbClr val="FF0000"/>
            </a:solidFill>
            <a:round/>
            <a:headEnd/>
            <a:tailEnd/>
          </a:ln>
        </p:spPr>
        <p:txBody>
          <a:bodyPr wrap="none" anchor="ctr"/>
          <a:lstStyle/>
          <a:p>
            <a:endParaRPr lang="en-US" b="1" i="1">
              <a:latin typeface="Times New Roman" panose="02020603050405020304" pitchFamily="18" charset="0"/>
              <a:cs typeface="Times New Roman" panose="02020603050405020304" pitchFamily="18" charset="0"/>
            </a:endParaRPr>
          </a:p>
        </p:txBody>
      </p:sp>
      <p:sp>
        <p:nvSpPr>
          <p:cNvPr id="9" name="Line 15"/>
          <p:cNvSpPr>
            <a:spLocks noChangeShapeType="1"/>
          </p:cNvSpPr>
          <p:nvPr/>
        </p:nvSpPr>
        <p:spPr bwMode="auto">
          <a:xfrm>
            <a:off x="4092208" y="4717598"/>
            <a:ext cx="0" cy="228600"/>
          </a:xfrm>
          <a:prstGeom prst="line">
            <a:avLst/>
          </a:prstGeom>
          <a:noFill/>
          <a:ln w="12700">
            <a:solidFill>
              <a:schemeClr val="tx1"/>
            </a:solidFill>
            <a:round/>
            <a:headEnd/>
            <a:tailEnd/>
          </a:ln>
        </p:spPr>
        <p:txBody>
          <a:bodyPr wrap="none" anchor="ctr"/>
          <a:lstStyle/>
          <a:p>
            <a:endParaRPr lang="en-US" b="1" i="1">
              <a:latin typeface="Times New Roman" panose="02020603050405020304" pitchFamily="18" charset="0"/>
              <a:cs typeface="Times New Roman" panose="02020603050405020304" pitchFamily="18" charset="0"/>
            </a:endParaRPr>
          </a:p>
        </p:txBody>
      </p:sp>
      <p:sp>
        <p:nvSpPr>
          <p:cNvPr id="10" name="Line 17"/>
          <p:cNvSpPr>
            <a:spLocks noChangeShapeType="1"/>
          </p:cNvSpPr>
          <p:nvPr/>
        </p:nvSpPr>
        <p:spPr bwMode="auto">
          <a:xfrm>
            <a:off x="5844808" y="4717598"/>
            <a:ext cx="0" cy="228600"/>
          </a:xfrm>
          <a:prstGeom prst="line">
            <a:avLst/>
          </a:prstGeom>
          <a:noFill/>
          <a:ln w="12700">
            <a:solidFill>
              <a:schemeClr val="tx1"/>
            </a:solidFill>
            <a:round/>
            <a:headEnd/>
            <a:tailEnd/>
          </a:ln>
        </p:spPr>
        <p:txBody>
          <a:bodyPr wrap="none" anchor="ctr"/>
          <a:lstStyle/>
          <a:p>
            <a:endParaRPr lang="en-US" b="1" i="1"/>
          </a:p>
        </p:txBody>
      </p:sp>
      <p:sp>
        <p:nvSpPr>
          <p:cNvPr id="12" name="Line 19"/>
          <p:cNvSpPr>
            <a:spLocks noChangeShapeType="1"/>
          </p:cNvSpPr>
          <p:nvPr/>
        </p:nvSpPr>
        <p:spPr bwMode="auto">
          <a:xfrm flipV="1">
            <a:off x="5006608" y="3193598"/>
            <a:ext cx="0" cy="1600200"/>
          </a:xfrm>
          <a:prstGeom prst="line">
            <a:avLst/>
          </a:prstGeom>
          <a:noFill/>
          <a:ln w="12700">
            <a:solidFill>
              <a:schemeClr val="tx1"/>
            </a:solidFill>
            <a:round/>
            <a:headEnd/>
            <a:tailEnd type="triangle" w="med" len="med"/>
          </a:ln>
        </p:spPr>
        <p:txBody>
          <a:bodyPr wrap="none" anchor="ctr"/>
          <a:lstStyle/>
          <a:p>
            <a:endParaRPr lang="en-US" b="1" i="1">
              <a:latin typeface="Times New Roman" panose="02020603050405020304" pitchFamily="18" charset="0"/>
              <a:cs typeface="Times New Roman" panose="02020603050405020304" pitchFamily="18" charset="0"/>
            </a:endParaRPr>
          </a:p>
        </p:txBody>
      </p:sp>
      <p:sp>
        <p:nvSpPr>
          <p:cNvPr id="18" name="Line 32"/>
          <p:cNvSpPr>
            <a:spLocks noChangeShapeType="1"/>
          </p:cNvSpPr>
          <p:nvPr/>
        </p:nvSpPr>
        <p:spPr bwMode="auto">
          <a:xfrm flipV="1">
            <a:off x="4092208" y="3955598"/>
            <a:ext cx="742951" cy="847725"/>
          </a:xfrm>
          <a:prstGeom prst="line">
            <a:avLst/>
          </a:prstGeom>
          <a:noFill/>
          <a:ln w="38100">
            <a:solidFill>
              <a:srgbClr val="92D050"/>
            </a:solidFill>
            <a:prstDash val="sysDot"/>
            <a:round/>
            <a:headEnd/>
            <a:tailEnd/>
          </a:ln>
        </p:spPr>
        <p:txBody>
          <a:bodyPr/>
          <a:lstStyle/>
          <a:p>
            <a:endParaRPr lang="en-US" b="1" i="1">
              <a:latin typeface="Times New Roman" panose="02020603050405020304" pitchFamily="18" charset="0"/>
              <a:cs typeface="Times New Roman" panose="02020603050405020304" pitchFamily="18" charset="0"/>
            </a:endParaRPr>
          </a:p>
        </p:txBody>
      </p:sp>
      <p:sp>
        <p:nvSpPr>
          <p:cNvPr id="19" name="Szövegdoboz 58"/>
          <p:cNvSpPr txBox="1"/>
          <p:nvPr/>
        </p:nvSpPr>
        <p:spPr>
          <a:xfrm>
            <a:off x="1545371" y="1463655"/>
            <a:ext cx="9175910" cy="646331"/>
          </a:xfrm>
          <a:prstGeom prst="rect">
            <a:avLst/>
          </a:prstGeom>
          <a:noFill/>
        </p:spPr>
        <p:txBody>
          <a:bodyPr wrap="none" rtlCol="0">
            <a:spAutoFit/>
          </a:bodyPr>
          <a:lstStyle/>
          <a:p>
            <a:r>
              <a:rPr lang="en-US" sz="3600" dirty="0">
                <a:latin typeface="Whipsmart" pitchFamily="34" charset="0"/>
              </a:rPr>
              <a:t>Watt per </a:t>
            </a:r>
            <a:r>
              <a:rPr lang="en-US" sz="3600" dirty="0" err="1">
                <a:latin typeface="Whipsmart" pitchFamily="34" charset="0"/>
              </a:rPr>
              <a:t>steradian</a:t>
            </a:r>
            <a:r>
              <a:rPr lang="en-US" sz="3600" dirty="0">
                <a:latin typeface="Whipsmart" pitchFamily="34" charset="0"/>
              </a:rPr>
              <a:t> per </a:t>
            </a:r>
            <a:r>
              <a:rPr lang="hu-HU" sz="3600" dirty="0" smtClean="0">
                <a:latin typeface="Whipsmart" pitchFamily="34" charset="0"/>
              </a:rPr>
              <a:t>négyzetméter</a:t>
            </a:r>
            <a:r>
              <a:rPr lang="en-US" sz="3600" dirty="0" smtClean="0">
                <a:latin typeface="Whipsmart" pitchFamily="34" charset="0"/>
              </a:rPr>
              <a:t> </a:t>
            </a:r>
            <a:r>
              <a:rPr lang="en-US" sz="3600" dirty="0">
                <a:latin typeface="Whipsmart" pitchFamily="34" charset="0"/>
              </a:rPr>
              <a:t>[ W(</a:t>
            </a:r>
            <a:r>
              <a:rPr lang="en-US" sz="3600" dirty="0" err="1">
                <a:latin typeface="Whipsmart" pitchFamily="34" charset="0"/>
              </a:rPr>
              <a:t>sr</a:t>
            </a:r>
            <a:r>
              <a:rPr lang="en-US" sz="3600" dirty="0">
                <a:latin typeface="Whipsmart" pitchFamily="34" charset="0"/>
              </a:rPr>
              <a:t>)</a:t>
            </a:r>
            <a:r>
              <a:rPr lang="en-US" sz="3600" baseline="30000" dirty="0">
                <a:latin typeface="Whipsmart" pitchFamily="34" charset="0"/>
              </a:rPr>
              <a:t>-1</a:t>
            </a:r>
            <a:r>
              <a:rPr lang="en-US" sz="3600" dirty="0">
                <a:latin typeface="Whipsmart" pitchFamily="34" charset="0"/>
              </a:rPr>
              <a:t>m</a:t>
            </a:r>
            <a:r>
              <a:rPr lang="en-US" sz="3600" baseline="30000" dirty="0">
                <a:latin typeface="Whipsmart" pitchFamily="34" charset="0"/>
              </a:rPr>
              <a:t>-2 </a:t>
            </a:r>
            <a:r>
              <a:rPr lang="en-US" sz="3600" dirty="0">
                <a:latin typeface="Whipsmart" pitchFamily="34" charset="0"/>
              </a:rPr>
              <a:t>]</a:t>
            </a:r>
          </a:p>
        </p:txBody>
      </p:sp>
      <p:sp>
        <p:nvSpPr>
          <p:cNvPr id="20" name="Szövegdoboz 58"/>
          <p:cNvSpPr txBox="1"/>
          <p:nvPr/>
        </p:nvSpPr>
        <p:spPr>
          <a:xfrm>
            <a:off x="7364979" y="5807086"/>
            <a:ext cx="2991525" cy="461665"/>
          </a:xfrm>
          <a:prstGeom prst="rect">
            <a:avLst/>
          </a:prstGeom>
          <a:noFill/>
        </p:spPr>
        <p:txBody>
          <a:bodyPr wrap="none" rtlCol="0">
            <a:spAutoFit/>
          </a:bodyPr>
          <a:lstStyle/>
          <a:p>
            <a:r>
              <a:rPr lang="hu-HU" sz="2400" dirty="0" smtClean="0">
                <a:latin typeface="Whipsmart" pitchFamily="34" charset="0"/>
              </a:rPr>
              <a:t>kibocsátott teljesítmény</a:t>
            </a:r>
            <a:endParaRPr lang="en-US" sz="2400" dirty="0">
              <a:latin typeface="Whipsmart" pitchFamily="34" charset="0"/>
            </a:endParaRPr>
          </a:p>
        </p:txBody>
      </p:sp>
      <p:sp>
        <p:nvSpPr>
          <p:cNvPr id="21" name="Szövegdoboz 58"/>
          <p:cNvSpPr txBox="1"/>
          <p:nvPr/>
        </p:nvSpPr>
        <p:spPr>
          <a:xfrm>
            <a:off x="1263632" y="5809934"/>
            <a:ext cx="3813865" cy="461665"/>
          </a:xfrm>
          <a:prstGeom prst="rect">
            <a:avLst/>
          </a:prstGeom>
          <a:noFill/>
        </p:spPr>
        <p:txBody>
          <a:bodyPr wrap="none" rtlCol="0">
            <a:spAutoFit/>
          </a:bodyPr>
          <a:lstStyle/>
          <a:p>
            <a:r>
              <a:rPr lang="hu-HU" sz="2400" dirty="0" smtClean="0">
                <a:latin typeface="Whipsmart" pitchFamily="34" charset="0"/>
              </a:rPr>
              <a:t>egységnyi             </a:t>
            </a:r>
            <a:r>
              <a:rPr lang="hu-HU" sz="2400" dirty="0" smtClean="0">
                <a:solidFill>
                  <a:srgbClr val="00B050"/>
                </a:solidFill>
                <a:latin typeface="Whipsmart" pitchFamily="34" charset="0"/>
              </a:rPr>
              <a:t>felület</a:t>
            </a:r>
            <a:r>
              <a:rPr lang="hu-HU" sz="2400" dirty="0" smtClean="0">
                <a:latin typeface="Whipsmart" pitchFamily="34" charset="0"/>
              </a:rPr>
              <a:t> által</a:t>
            </a:r>
            <a:endParaRPr lang="en-US" sz="2400" dirty="0">
              <a:solidFill>
                <a:srgbClr val="00B050"/>
              </a:solidFill>
              <a:latin typeface="Whipsmart" pitchFamily="34" charset="0"/>
            </a:endParaRPr>
          </a:p>
        </p:txBody>
      </p:sp>
      <p:sp>
        <p:nvSpPr>
          <p:cNvPr id="22" name="Szövegdoboz 58"/>
          <p:cNvSpPr txBox="1"/>
          <p:nvPr/>
        </p:nvSpPr>
        <p:spPr>
          <a:xfrm>
            <a:off x="4860118" y="5811069"/>
            <a:ext cx="2630848" cy="461665"/>
          </a:xfrm>
          <a:prstGeom prst="rect">
            <a:avLst/>
          </a:prstGeom>
          <a:noFill/>
        </p:spPr>
        <p:txBody>
          <a:bodyPr wrap="none" rtlCol="0">
            <a:spAutoFit/>
          </a:bodyPr>
          <a:lstStyle/>
          <a:p>
            <a:r>
              <a:rPr lang="hu-HU" sz="2400" dirty="0" smtClean="0">
                <a:latin typeface="Whipsmart" pitchFamily="34" charset="0"/>
              </a:rPr>
              <a:t>egysé</a:t>
            </a:r>
            <a:r>
              <a:rPr lang="en-US" sz="2400" dirty="0" smtClean="0">
                <a:latin typeface="Whipsmart" pitchFamily="34" charset="0"/>
              </a:rPr>
              <a:t>g</a:t>
            </a:r>
            <a:r>
              <a:rPr lang="hu-HU" sz="2400" dirty="0" smtClean="0">
                <a:latin typeface="Whipsmart" pitchFamily="34" charset="0"/>
              </a:rPr>
              <a:t>nyi </a:t>
            </a:r>
            <a:r>
              <a:rPr lang="hu-HU" sz="2400" dirty="0" smtClean="0">
                <a:solidFill>
                  <a:srgbClr val="FF0000"/>
                </a:solidFill>
                <a:latin typeface="Whipsmart" pitchFamily="34" charset="0"/>
              </a:rPr>
              <a:t>térszögbe</a:t>
            </a:r>
            <a:endParaRPr lang="en-US" sz="2400" dirty="0">
              <a:solidFill>
                <a:srgbClr val="FF0000"/>
              </a:solidFill>
              <a:latin typeface="Whipsmart" pitchFamily="34" charset="0"/>
            </a:endParaRPr>
          </a:p>
        </p:txBody>
      </p:sp>
      <p:cxnSp>
        <p:nvCxnSpPr>
          <p:cNvPr id="25" name="Straight Connector 24"/>
          <p:cNvCxnSpPr/>
          <p:nvPr/>
        </p:nvCxnSpPr>
        <p:spPr>
          <a:xfrm>
            <a:off x="7844074" y="3451891"/>
            <a:ext cx="2397207" cy="104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Line 32"/>
          <p:cNvSpPr>
            <a:spLocks noChangeShapeType="1"/>
          </p:cNvSpPr>
          <p:nvPr/>
        </p:nvSpPr>
        <p:spPr bwMode="auto">
          <a:xfrm flipH="1" flipV="1">
            <a:off x="4835159" y="3955597"/>
            <a:ext cx="1009649" cy="819151"/>
          </a:xfrm>
          <a:prstGeom prst="line">
            <a:avLst/>
          </a:prstGeom>
          <a:noFill/>
          <a:ln w="12700">
            <a:solidFill>
              <a:schemeClr val="tx1"/>
            </a:solidFill>
            <a:prstDash val="sysDot"/>
            <a:round/>
            <a:headEnd/>
            <a:tailEnd/>
          </a:ln>
        </p:spPr>
        <p:txBody>
          <a:bodyPr/>
          <a:lstStyle/>
          <a:p>
            <a:endParaRPr lang="en-US" b="1" i="1">
              <a:latin typeface="Times New Roman" panose="02020603050405020304" pitchFamily="18" charset="0"/>
              <a:cs typeface="Times New Roman" panose="02020603050405020304" pitchFamily="18" charset="0"/>
            </a:endParaRPr>
          </a:p>
        </p:txBody>
      </p:sp>
      <p:sp>
        <p:nvSpPr>
          <p:cNvPr id="30" name="Arc 29"/>
          <p:cNvSpPr/>
          <p:nvPr/>
        </p:nvSpPr>
        <p:spPr>
          <a:xfrm rot="7731688">
            <a:off x="4593602" y="3729209"/>
            <a:ext cx="473351" cy="473351"/>
          </a:xfrm>
          <a:prstGeom prst="arc">
            <a:avLst/>
          </a:prstGeom>
          <a:noFill/>
          <a:ln w="12700">
            <a:solidFill>
              <a:schemeClr val="tx1"/>
            </a:solidFill>
            <a:prstDash val="sysDot"/>
            <a:round/>
            <a:headEnd/>
            <a:tailEnd/>
          </a:ln>
        </p:spPr>
        <p:txBody>
          <a:bodyPr/>
          <a:lstStyle/>
          <a:p>
            <a:endParaRPr lang="en-US" b="1" i="1">
              <a:latin typeface="Times New Roman" panose="02020603050405020304" pitchFamily="18" charset="0"/>
              <a:cs typeface="Times New Roman" panose="02020603050405020304" pitchFamily="18" charset="0"/>
            </a:endParaRPr>
          </a:p>
        </p:txBody>
      </p:sp>
      <p:sp>
        <p:nvSpPr>
          <p:cNvPr id="31" name="Arc 30"/>
          <p:cNvSpPr/>
          <p:nvPr/>
        </p:nvSpPr>
        <p:spPr>
          <a:xfrm>
            <a:off x="5128491" y="4109798"/>
            <a:ext cx="1175557" cy="1175557"/>
          </a:xfrm>
          <a:prstGeom prst="arc">
            <a:avLst>
              <a:gd name="adj1" fmla="val 10392395"/>
              <a:gd name="adj2" fmla="val 13349246"/>
            </a:avLst>
          </a:prstGeom>
          <a:noFill/>
          <a:ln w="12700">
            <a:solidFill>
              <a:schemeClr val="tx1"/>
            </a:solidFill>
            <a:prstDash val="sysDot"/>
            <a:round/>
            <a:headEnd/>
            <a:tailEnd/>
          </a:ln>
        </p:spPr>
        <p:txBody>
          <a:bodyPr/>
          <a:lstStyle/>
          <a:p>
            <a:endParaRPr lang="en-US" b="1" i="1">
              <a:latin typeface="Times New Roman" panose="02020603050405020304" pitchFamily="18" charset="0"/>
              <a:cs typeface="Times New Roman" panose="02020603050405020304" pitchFamily="18" charset="0"/>
            </a:endParaRPr>
          </a:p>
        </p:txBody>
      </p:sp>
      <p:sp>
        <p:nvSpPr>
          <p:cNvPr id="32" name="Oval 31"/>
          <p:cNvSpPr/>
          <p:nvPr/>
        </p:nvSpPr>
        <p:spPr>
          <a:xfrm>
            <a:off x="4820751" y="4064572"/>
            <a:ext cx="62928" cy="6292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 name="Arc 34"/>
          <p:cNvSpPr/>
          <p:nvPr/>
        </p:nvSpPr>
        <p:spPr>
          <a:xfrm>
            <a:off x="3170565" y="2845373"/>
            <a:ext cx="3690218" cy="3936002"/>
          </a:xfrm>
          <a:prstGeom prst="arc">
            <a:avLst>
              <a:gd name="adj1" fmla="val 12704503"/>
              <a:gd name="adj2" fmla="val 14279127"/>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a:stCxn id="18" idx="0"/>
            <a:endCxn id="10" idx="0"/>
          </p:cNvCxnSpPr>
          <p:nvPr/>
        </p:nvCxnSpPr>
        <p:spPr>
          <a:xfrm flipV="1">
            <a:off x="4092208" y="4800600"/>
            <a:ext cx="1749793" cy="272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rot="13261113">
            <a:off x="2280868" y="3150115"/>
            <a:ext cx="1287121" cy="170707"/>
          </a:xfrm>
          <a:custGeom>
            <a:avLst/>
            <a:gdLst>
              <a:gd name="connsiteX0" fmla="*/ 0 w 5692877"/>
              <a:gd name="connsiteY0" fmla="*/ 922625 h 942292"/>
              <a:gd name="connsiteX1" fmla="*/ 924232 w 5692877"/>
              <a:gd name="connsiteY1" fmla="*/ 18057 h 942292"/>
              <a:gd name="connsiteX2" fmla="*/ 1838632 w 5692877"/>
              <a:gd name="connsiteY2" fmla="*/ 942290 h 942292"/>
              <a:gd name="connsiteX3" fmla="*/ 2753032 w 5692877"/>
              <a:gd name="connsiteY3" fmla="*/ 27890 h 942292"/>
              <a:gd name="connsiteX4" fmla="*/ 3657600 w 5692877"/>
              <a:gd name="connsiteY4" fmla="*/ 932457 h 942292"/>
              <a:gd name="connsiteX5" fmla="*/ 4591665 w 5692877"/>
              <a:gd name="connsiteY5" fmla="*/ 8225 h 942292"/>
              <a:gd name="connsiteX6" fmla="*/ 5171768 w 5692877"/>
              <a:gd name="connsiteY6" fmla="*/ 480173 h 942292"/>
              <a:gd name="connsiteX7" fmla="*/ 5692877 w 5692877"/>
              <a:gd name="connsiteY7" fmla="*/ 499838 h 942292"/>
              <a:gd name="connsiteX0" fmla="*/ 0 w 7103773"/>
              <a:gd name="connsiteY0" fmla="*/ 922487 h 942154"/>
              <a:gd name="connsiteX1" fmla="*/ 924232 w 7103773"/>
              <a:gd name="connsiteY1" fmla="*/ 17919 h 942154"/>
              <a:gd name="connsiteX2" fmla="*/ 1838632 w 7103773"/>
              <a:gd name="connsiteY2" fmla="*/ 942152 h 942154"/>
              <a:gd name="connsiteX3" fmla="*/ 2753032 w 7103773"/>
              <a:gd name="connsiteY3" fmla="*/ 27752 h 942154"/>
              <a:gd name="connsiteX4" fmla="*/ 3657600 w 7103773"/>
              <a:gd name="connsiteY4" fmla="*/ 932319 h 942154"/>
              <a:gd name="connsiteX5" fmla="*/ 4591665 w 7103773"/>
              <a:gd name="connsiteY5" fmla="*/ 8087 h 942154"/>
              <a:gd name="connsiteX6" fmla="*/ 5171768 w 7103773"/>
              <a:gd name="connsiteY6" fmla="*/ 480035 h 942154"/>
              <a:gd name="connsiteX7" fmla="*/ 7103773 w 7103773"/>
              <a:gd name="connsiteY7" fmla="*/ 445438 h 94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3773" h="942154">
                <a:moveTo>
                  <a:pt x="0" y="922487"/>
                </a:moveTo>
                <a:cubicBezTo>
                  <a:pt x="308896" y="468564"/>
                  <a:pt x="617793" y="14642"/>
                  <a:pt x="924232" y="17919"/>
                </a:cubicBezTo>
                <a:cubicBezTo>
                  <a:pt x="1230671" y="21196"/>
                  <a:pt x="1533832" y="940513"/>
                  <a:pt x="1838632" y="942152"/>
                </a:cubicBezTo>
                <a:cubicBezTo>
                  <a:pt x="2143432" y="943791"/>
                  <a:pt x="2449871" y="29391"/>
                  <a:pt x="2753032" y="27752"/>
                </a:cubicBezTo>
                <a:cubicBezTo>
                  <a:pt x="3056193" y="26113"/>
                  <a:pt x="3351161" y="935596"/>
                  <a:pt x="3657600" y="932319"/>
                </a:cubicBezTo>
                <a:cubicBezTo>
                  <a:pt x="3964039" y="929042"/>
                  <a:pt x="4339304" y="83468"/>
                  <a:pt x="4591665" y="8087"/>
                </a:cubicBezTo>
                <a:cubicBezTo>
                  <a:pt x="4844026" y="-67294"/>
                  <a:pt x="4753084" y="407143"/>
                  <a:pt x="5171768" y="480035"/>
                </a:cubicBezTo>
                <a:cubicBezTo>
                  <a:pt x="5590452" y="552927"/>
                  <a:pt x="6934986" y="476573"/>
                  <a:pt x="7103773" y="44543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rot="13858215">
            <a:off x="2705243" y="2673795"/>
            <a:ext cx="1287121" cy="170707"/>
          </a:xfrm>
          <a:custGeom>
            <a:avLst/>
            <a:gdLst>
              <a:gd name="connsiteX0" fmla="*/ 0 w 5692877"/>
              <a:gd name="connsiteY0" fmla="*/ 922625 h 942292"/>
              <a:gd name="connsiteX1" fmla="*/ 924232 w 5692877"/>
              <a:gd name="connsiteY1" fmla="*/ 18057 h 942292"/>
              <a:gd name="connsiteX2" fmla="*/ 1838632 w 5692877"/>
              <a:gd name="connsiteY2" fmla="*/ 942290 h 942292"/>
              <a:gd name="connsiteX3" fmla="*/ 2753032 w 5692877"/>
              <a:gd name="connsiteY3" fmla="*/ 27890 h 942292"/>
              <a:gd name="connsiteX4" fmla="*/ 3657600 w 5692877"/>
              <a:gd name="connsiteY4" fmla="*/ 932457 h 942292"/>
              <a:gd name="connsiteX5" fmla="*/ 4591665 w 5692877"/>
              <a:gd name="connsiteY5" fmla="*/ 8225 h 942292"/>
              <a:gd name="connsiteX6" fmla="*/ 5171768 w 5692877"/>
              <a:gd name="connsiteY6" fmla="*/ 480173 h 942292"/>
              <a:gd name="connsiteX7" fmla="*/ 5692877 w 5692877"/>
              <a:gd name="connsiteY7" fmla="*/ 499838 h 942292"/>
              <a:gd name="connsiteX0" fmla="*/ 0 w 7103773"/>
              <a:gd name="connsiteY0" fmla="*/ 922487 h 942154"/>
              <a:gd name="connsiteX1" fmla="*/ 924232 w 7103773"/>
              <a:gd name="connsiteY1" fmla="*/ 17919 h 942154"/>
              <a:gd name="connsiteX2" fmla="*/ 1838632 w 7103773"/>
              <a:gd name="connsiteY2" fmla="*/ 942152 h 942154"/>
              <a:gd name="connsiteX3" fmla="*/ 2753032 w 7103773"/>
              <a:gd name="connsiteY3" fmla="*/ 27752 h 942154"/>
              <a:gd name="connsiteX4" fmla="*/ 3657600 w 7103773"/>
              <a:gd name="connsiteY4" fmla="*/ 932319 h 942154"/>
              <a:gd name="connsiteX5" fmla="*/ 4591665 w 7103773"/>
              <a:gd name="connsiteY5" fmla="*/ 8087 h 942154"/>
              <a:gd name="connsiteX6" fmla="*/ 5171768 w 7103773"/>
              <a:gd name="connsiteY6" fmla="*/ 480035 h 942154"/>
              <a:gd name="connsiteX7" fmla="*/ 7103773 w 7103773"/>
              <a:gd name="connsiteY7" fmla="*/ 445438 h 94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3773" h="942154">
                <a:moveTo>
                  <a:pt x="0" y="922487"/>
                </a:moveTo>
                <a:cubicBezTo>
                  <a:pt x="308896" y="468564"/>
                  <a:pt x="617793" y="14642"/>
                  <a:pt x="924232" y="17919"/>
                </a:cubicBezTo>
                <a:cubicBezTo>
                  <a:pt x="1230671" y="21196"/>
                  <a:pt x="1533832" y="940513"/>
                  <a:pt x="1838632" y="942152"/>
                </a:cubicBezTo>
                <a:cubicBezTo>
                  <a:pt x="2143432" y="943791"/>
                  <a:pt x="2449871" y="29391"/>
                  <a:pt x="2753032" y="27752"/>
                </a:cubicBezTo>
                <a:cubicBezTo>
                  <a:pt x="3056193" y="26113"/>
                  <a:pt x="3351161" y="935596"/>
                  <a:pt x="3657600" y="932319"/>
                </a:cubicBezTo>
                <a:cubicBezTo>
                  <a:pt x="3964039" y="929042"/>
                  <a:pt x="4339304" y="83468"/>
                  <a:pt x="4591665" y="8087"/>
                </a:cubicBezTo>
                <a:cubicBezTo>
                  <a:pt x="4844026" y="-67294"/>
                  <a:pt x="4753084" y="407143"/>
                  <a:pt x="5171768" y="480035"/>
                </a:cubicBezTo>
                <a:cubicBezTo>
                  <a:pt x="5590452" y="552927"/>
                  <a:pt x="6934986" y="476573"/>
                  <a:pt x="7103773" y="44543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zövegdoboz 58"/>
          <p:cNvSpPr txBox="1"/>
          <p:nvPr/>
        </p:nvSpPr>
        <p:spPr>
          <a:xfrm>
            <a:off x="2545104" y="5802016"/>
            <a:ext cx="981359" cy="461665"/>
          </a:xfrm>
          <a:prstGeom prst="rect">
            <a:avLst/>
          </a:prstGeom>
          <a:noFill/>
        </p:spPr>
        <p:txBody>
          <a:bodyPr wrap="none" rtlCol="0">
            <a:spAutoFit/>
          </a:bodyPr>
          <a:lstStyle/>
          <a:p>
            <a:r>
              <a:rPr lang="hu-HU" sz="2400" dirty="0" smtClean="0">
                <a:solidFill>
                  <a:srgbClr val="92D050"/>
                </a:solidFill>
                <a:latin typeface="Whipsmart" pitchFamily="34" charset="0"/>
              </a:rPr>
              <a:t>vetített</a:t>
            </a:r>
            <a:endParaRPr lang="en-US" sz="2400" dirty="0">
              <a:solidFill>
                <a:srgbClr val="00B050"/>
              </a:solidFill>
              <a:latin typeface="Whipsmart" pitchFamily="34" charset="0"/>
            </a:endParaRPr>
          </a:p>
        </p:txBody>
      </p:sp>
      <p:sp>
        <p:nvSpPr>
          <p:cNvPr id="48" name="Arc 47"/>
          <p:cNvSpPr/>
          <p:nvPr/>
        </p:nvSpPr>
        <p:spPr>
          <a:xfrm>
            <a:off x="3633785" y="3531598"/>
            <a:ext cx="2747248" cy="2564402"/>
          </a:xfrm>
          <a:prstGeom prst="arc">
            <a:avLst>
              <a:gd name="adj1" fmla="val 13415074"/>
              <a:gd name="adj2" fmla="val 1621154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4" name="Picture 23"/>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2773674" y="2438612"/>
            <a:ext cx="204826" cy="282854"/>
          </a:xfrm>
          <a:prstGeom prst="rect">
            <a:avLst/>
          </a:prstGeom>
        </p:spPr>
      </p:pic>
      <p:pic>
        <p:nvPicPr>
          <p:cNvPr id="34" name="Picture 33"/>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2068330" y="2999913"/>
            <a:ext cx="538887" cy="299923"/>
          </a:xfrm>
          <a:prstGeom prst="rect">
            <a:avLst/>
          </a:prstGeom>
        </p:spPr>
      </p:pic>
      <p:pic>
        <p:nvPicPr>
          <p:cNvPr id="36" name="Picture 35"/>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3892515" y="2683695"/>
            <a:ext cx="534010" cy="299923"/>
          </a:xfrm>
          <a:prstGeom prst="rect">
            <a:avLst/>
          </a:prstGeom>
        </p:spPr>
      </p:pic>
      <p:pic>
        <p:nvPicPr>
          <p:cNvPr id="38" name="Picture 37"/>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4152811" y="4927525"/>
            <a:ext cx="536448" cy="299923"/>
          </a:xfrm>
          <a:prstGeom prst="rect">
            <a:avLst/>
          </a:prstGeom>
        </p:spPr>
      </p:pic>
      <p:pic>
        <p:nvPicPr>
          <p:cNvPr id="77" name="Picture 76"/>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2597452" y="4304927"/>
            <a:ext cx="1448410" cy="304800"/>
          </a:xfrm>
          <a:prstGeom prst="rect">
            <a:avLst/>
          </a:prstGeom>
        </p:spPr>
      </p:pic>
      <p:pic>
        <p:nvPicPr>
          <p:cNvPr id="74" name="Picture 73"/>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4562783" y="3195149"/>
            <a:ext cx="168250" cy="292608"/>
          </a:xfrm>
          <a:prstGeom prst="rect">
            <a:avLst/>
          </a:prstGeom>
        </p:spPr>
      </p:pic>
      <p:pic>
        <p:nvPicPr>
          <p:cNvPr id="61" name="Picture 60"/>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5096867" y="3097948"/>
            <a:ext cx="207264" cy="282854"/>
          </a:xfrm>
          <a:prstGeom prst="rect">
            <a:avLst/>
          </a:prstGeom>
        </p:spPr>
      </p:pic>
      <p:pic>
        <p:nvPicPr>
          <p:cNvPr id="63" name="Picture 62"/>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4905383" y="4864650"/>
            <a:ext cx="207264" cy="197510"/>
          </a:xfrm>
          <a:prstGeom prst="rect">
            <a:avLst/>
          </a:prstGeom>
        </p:spPr>
      </p:pic>
      <p:pic>
        <p:nvPicPr>
          <p:cNvPr id="75" name="Picture 74"/>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5229691" y="4463348"/>
            <a:ext cx="168250" cy="292608"/>
          </a:xfrm>
          <a:prstGeom prst="rect">
            <a:avLst/>
          </a:prstGeom>
        </p:spPr>
      </p:pic>
      <p:pic>
        <p:nvPicPr>
          <p:cNvPr id="68" name="Picture 67"/>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044289" y="3235468"/>
            <a:ext cx="1616659" cy="426720"/>
          </a:xfrm>
          <a:prstGeom prst="rect">
            <a:avLst/>
          </a:prstGeom>
        </p:spPr>
      </p:pic>
      <p:pic>
        <p:nvPicPr>
          <p:cNvPr id="69" name="Picture 68"/>
          <p:cNvPicPr>
            <a:picLocks noChangeAspect="1"/>
          </p:cNvPicPr>
          <p:nvPr>
            <p:custDataLst>
              <p:tags r:id="rId11"/>
            </p:custDataLst>
          </p:nvPr>
        </p:nvPicPr>
        <p:blipFill>
          <a:blip r:embed="rId19" cstate="print">
            <a:extLst>
              <a:ext uri="{28A0092B-C50C-407E-A947-70E740481C1C}">
                <a14:useLocalDpi xmlns:a14="http://schemas.microsoft.com/office/drawing/2010/main" val="0"/>
              </a:ext>
            </a:extLst>
          </a:blip>
          <a:stretch>
            <a:fillRect/>
          </a:stretch>
        </p:blipFill>
        <p:spPr>
          <a:xfrm>
            <a:off x="8780617" y="3022178"/>
            <a:ext cx="538887" cy="299923"/>
          </a:xfrm>
          <a:prstGeom prst="rect">
            <a:avLst/>
          </a:prstGeom>
        </p:spPr>
      </p:pic>
      <p:pic>
        <p:nvPicPr>
          <p:cNvPr id="70" name="Picture 69"/>
          <p:cNvPicPr>
            <a:picLocks noChangeAspect="1"/>
          </p:cNvPicPr>
          <p:nvPr>
            <p:custDataLst>
              <p:tags r:id="rId12"/>
            </p:custDataLst>
          </p:nvPr>
        </p:nvPicPr>
        <p:blipFill>
          <a:blip r:embed="rId21" cstate="print">
            <a:extLst>
              <a:ext uri="{28A0092B-C50C-407E-A947-70E740481C1C}">
                <a14:useLocalDpi xmlns:a14="http://schemas.microsoft.com/office/drawing/2010/main" val="0"/>
              </a:ext>
            </a:extLst>
          </a:blip>
          <a:stretch>
            <a:fillRect/>
          </a:stretch>
        </p:blipFill>
        <p:spPr>
          <a:xfrm>
            <a:off x="8178476" y="3658612"/>
            <a:ext cx="536448" cy="299923"/>
          </a:xfrm>
          <a:prstGeom prst="rect">
            <a:avLst/>
          </a:prstGeom>
        </p:spPr>
      </p:pic>
      <p:pic>
        <p:nvPicPr>
          <p:cNvPr id="76" name="Picture 75"/>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8814507" y="3670320"/>
            <a:ext cx="811987" cy="297484"/>
          </a:xfrm>
          <a:prstGeom prst="rect">
            <a:avLst/>
          </a:prstGeom>
        </p:spPr>
      </p:pic>
      <p:pic>
        <p:nvPicPr>
          <p:cNvPr id="73" name="Picture 72"/>
          <p:cNvPicPr>
            <a:picLocks noChangeAspect="1"/>
          </p:cNvPicPr>
          <p:nvPr>
            <p:custDataLst>
              <p:tags r:id="rId14"/>
            </p:custDataLst>
          </p:nvPr>
        </p:nvPicPr>
        <p:blipFill>
          <a:blip r:embed="rId20" cstate="print">
            <a:extLst>
              <a:ext uri="{28A0092B-C50C-407E-A947-70E740481C1C}">
                <a14:useLocalDpi xmlns:a14="http://schemas.microsoft.com/office/drawing/2010/main" val="0"/>
              </a:ext>
            </a:extLst>
          </a:blip>
          <a:stretch>
            <a:fillRect/>
          </a:stretch>
        </p:blipFill>
        <p:spPr>
          <a:xfrm>
            <a:off x="9747506" y="3664552"/>
            <a:ext cx="534010" cy="299923"/>
          </a:xfrm>
          <a:prstGeom prst="rect">
            <a:avLst/>
          </a:prstGeom>
        </p:spPr>
      </p:pic>
      <p:pic>
        <p:nvPicPr>
          <p:cNvPr id="79" name="Picture 78"/>
          <p:cNvPicPr>
            <a:picLocks noChangeAspect="1"/>
          </p:cNvPicPr>
          <p:nvPr>
            <p:custDataLst>
              <p:tags r:id="rId15"/>
            </p:custDataLst>
          </p:nvPr>
        </p:nvPicPr>
        <p:blipFill>
          <a:blip r:embed="rId28" cstate="print">
            <a:extLst>
              <a:ext uri="{28A0092B-C50C-407E-A947-70E740481C1C}">
                <a14:useLocalDpi xmlns:a14="http://schemas.microsoft.com/office/drawing/2010/main" val="0"/>
              </a:ext>
            </a:extLst>
          </a:blip>
          <a:stretch>
            <a:fillRect/>
          </a:stretch>
        </p:blipFill>
        <p:spPr>
          <a:xfrm>
            <a:off x="929206" y="746576"/>
            <a:ext cx="4047396" cy="580115"/>
          </a:xfrm>
          <a:prstGeom prst="rect">
            <a:avLst/>
          </a:prstGeom>
        </p:spPr>
      </p:pic>
    </p:spTree>
    <p:extLst>
      <p:ext uri="{BB962C8B-B14F-4D97-AF65-F5344CB8AC3E}">
        <p14:creationId xmlns:p14="http://schemas.microsoft.com/office/powerpoint/2010/main" val="159820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75"/>
                                        </p:tgtEl>
                                        <p:attrNameLst>
                                          <p:attrName>style.visibility</p:attrName>
                                        </p:attrNameLst>
                                      </p:cBhvr>
                                      <p:to>
                                        <p:strVal val="visible"/>
                                      </p:to>
                                    </p:set>
                                    <p:animEffect transition="in" filter="fade">
                                      <p:cBhvr>
                                        <p:cTn id="66" dur="500"/>
                                        <p:tgtEl>
                                          <p:spTgt spid="7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par>
                                <p:cTn id="76" presetID="10" presetClass="entr" presetSubtype="0" fill="hold" nodeType="with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fade">
                                      <p:cBhvr>
                                        <p:cTn id="78" dur="500"/>
                                        <p:tgtEl>
                                          <p:spTgt spid="7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par>
                                <p:cTn id="84" presetID="10" presetClass="entr" presetSubtype="0"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
                                        </p:tgtEl>
                                        <p:attrNameLst>
                                          <p:attrName>style.visibility</p:attrName>
                                        </p:attrNameLst>
                                      </p:cBhvr>
                                      <p:to>
                                        <p:strVal val="visible"/>
                                      </p:to>
                                    </p:set>
                                    <p:animEffect transition="in" filter="fade">
                                      <p:cBhvr>
                                        <p:cTn id="92" dur="500"/>
                                        <p:tgtEl>
                                          <p:spTgt spid="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fade">
                                      <p:cBhvr>
                                        <p:cTn id="95" dur="500"/>
                                        <p:tgtEl>
                                          <p:spTgt spid="7"/>
                                        </p:tgtEl>
                                      </p:cBhvr>
                                    </p:animEffect>
                                  </p:childTnLst>
                                </p:cTn>
                              </p:par>
                              <p:par>
                                <p:cTn id="96" presetID="10" presetClass="entr" presetSubtype="0" fill="hold" nodeType="with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fade">
                                      <p:cBhvr>
                                        <p:cTn id="9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8" grpId="0" animBg="1"/>
      <p:bldP spid="20" grpId="0"/>
      <p:bldP spid="21" grpId="0"/>
      <p:bldP spid="22" grpId="0"/>
      <p:bldP spid="28" grpId="0" animBg="1"/>
      <p:bldP spid="30" grpId="0" animBg="1"/>
      <p:bldP spid="31" grpId="0" animBg="1"/>
      <p:bldP spid="32" grpId="0" animBg="1"/>
      <p:bldP spid="35" grpId="0" animBg="1"/>
      <p:bldP spid="45" grpId="0" animBg="1"/>
      <p:bldP spid="46" grpId="0" animBg="1"/>
      <p:bldP spid="47" grpId="0"/>
      <p:bldP spid="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5" cstate="print"/>
          <a:stretch>
            <a:fillRect/>
          </a:stretch>
        </p:blipFill>
        <p:spPr>
          <a:xfrm>
            <a:off x="4787078" y="3347539"/>
            <a:ext cx="1588491" cy="1398918"/>
          </a:xfrm>
          <a:prstGeom prst="rect">
            <a:avLst/>
          </a:prstGeom>
        </p:spPr>
      </p:pic>
      <p:sp>
        <p:nvSpPr>
          <p:cNvPr id="4" name="Title 3"/>
          <p:cNvSpPr>
            <a:spLocks noGrp="1"/>
          </p:cNvSpPr>
          <p:nvPr>
            <p:ph type="title"/>
          </p:nvPr>
        </p:nvSpPr>
        <p:spPr/>
        <p:txBody>
          <a:bodyPr/>
          <a:lstStyle/>
          <a:p>
            <a:r>
              <a:rPr lang="en-US" dirty="0" err="1" smtClean="0"/>
              <a:t>Radiancia</a:t>
            </a:r>
            <a:r>
              <a:rPr lang="en-US" dirty="0" smtClean="0"/>
              <a:t> </a:t>
            </a:r>
            <a:r>
              <a:rPr lang="hu-HU" dirty="0" smtClean="0"/>
              <a:t>és pixelszín</a:t>
            </a:r>
            <a:endParaRPr lang="en-US" dirty="0"/>
          </a:p>
        </p:txBody>
      </p:sp>
      <p:graphicFrame>
        <p:nvGraphicFramePr>
          <p:cNvPr id="5" name="Object 2">
            <a:hlinkClick r:id="" action="ppaction://ole?verb=0"/>
          </p:cNvPr>
          <p:cNvGraphicFramePr>
            <a:graphicFrameLocks/>
          </p:cNvGraphicFramePr>
          <p:nvPr/>
        </p:nvGraphicFramePr>
        <p:xfrm>
          <a:off x="2181226" y="1443039"/>
          <a:ext cx="2779713" cy="2617787"/>
        </p:xfrm>
        <a:graphic>
          <a:graphicData uri="http://schemas.openxmlformats.org/presentationml/2006/ole">
            <mc:AlternateContent xmlns:mc="http://schemas.openxmlformats.org/markup-compatibility/2006">
              <mc:Choice xmlns:v="urn:schemas-microsoft-com:vml" Requires="v">
                <p:oleObj spid="_x0000_s2089" name="Klip" r:id="rId6" imgW="3651840" imgH="3450600" progId="">
                  <p:embed/>
                </p:oleObj>
              </mc:Choice>
              <mc:Fallback>
                <p:oleObj name="Klip" r:id="rId6" imgW="3651840" imgH="3450600" progId="">
                  <p:embed/>
                  <p:pic>
                    <p:nvPicPr>
                      <p:cNvPr id="0" name="Picture 36"/>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1226" y="1443039"/>
                        <a:ext cx="2779713"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20"/>
          <p:cNvSpPr>
            <a:spLocks noChangeShapeType="1"/>
          </p:cNvSpPr>
          <p:nvPr/>
        </p:nvSpPr>
        <p:spPr bwMode="auto">
          <a:xfrm>
            <a:off x="3324225" y="1976438"/>
            <a:ext cx="83820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7" name="Freeform 21"/>
          <p:cNvSpPr>
            <a:spLocks/>
          </p:cNvSpPr>
          <p:nvPr/>
        </p:nvSpPr>
        <p:spPr bwMode="auto">
          <a:xfrm>
            <a:off x="4010026" y="2205038"/>
            <a:ext cx="225425" cy="304800"/>
          </a:xfrm>
          <a:custGeom>
            <a:avLst/>
            <a:gdLst>
              <a:gd name="T0" fmla="*/ 2147483647 w 142"/>
              <a:gd name="T1" fmla="*/ 2147483647 h 192"/>
              <a:gd name="T2" fmla="*/ 2147483647 w 142"/>
              <a:gd name="T3" fmla="*/ 2147483647 h 192"/>
              <a:gd name="T4" fmla="*/ 0 w 142"/>
              <a:gd name="T5" fmla="*/ 2147483647 h 192"/>
              <a:gd name="T6" fmla="*/ 2147483647 w 142"/>
              <a:gd name="T7" fmla="*/ 0 h 192"/>
              <a:gd name="T8" fmla="*/ 2147483647 w 142"/>
              <a:gd name="T9" fmla="*/ 2147483647 h 192"/>
              <a:gd name="T10" fmla="*/ 0 60000 65536"/>
              <a:gd name="T11" fmla="*/ 0 60000 65536"/>
              <a:gd name="T12" fmla="*/ 0 60000 65536"/>
              <a:gd name="T13" fmla="*/ 0 60000 65536"/>
              <a:gd name="T14" fmla="*/ 0 60000 65536"/>
              <a:gd name="T15" fmla="*/ 0 w 142"/>
              <a:gd name="T16" fmla="*/ 0 h 192"/>
              <a:gd name="T17" fmla="*/ 142 w 142"/>
              <a:gd name="T18" fmla="*/ 192 h 192"/>
            </a:gdLst>
            <a:ahLst/>
            <a:cxnLst>
              <a:cxn ang="T10">
                <a:pos x="T0" y="T1"/>
              </a:cxn>
              <a:cxn ang="T11">
                <a:pos x="T2" y="T3"/>
              </a:cxn>
              <a:cxn ang="T12">
                <a:pos x="T4" y="T5"/>
              </a:cxn>
              <a:cxn ang="T13">
                <a:pos x="T6" y="T7"/>
              </a:cxn>
              <a:cxn ang="T14">
                <a:pos x="T8" y="T9"/>
              </a:cxn>
            </a:cxnLst>
            <a:rect l="T15" t="T16" r="T17" b="T18"/>
            <a:pathLst>
              <a:path w="142" h="192">
                <a:moveTo>
                  <a:pt x="142" y="42"/>
                </a:moveTo>
                <a:lnTo>
                  <a:pt x="96" y="192"/>
                </a:lnTo>
                <a:lnTo>
                  <a:pt x="0" y="144"/>
                </a:lnTo>
                <a:lnTo>
                  <a:pt x="48" y="0"/>
                </a:lnTo>
                <a:lnTo>
                  <a:pt x="142" y="42"/>
                </a:lnTo>
                <a:close/>
              </a:path>
            </a:pathLst>
          </a:custGeom>
          <a:solidFill>
            <a:schemeClr val="accent2"/>
          </a:solidFill>
          <a:ln w="12700">
            <a:solidFill>
              <a:schemeClr val="accent2"/>
            </a:solidFill>
            <a:round/>
            <a:headEnd/>
            <a:tailEnd/>
          </a:ln>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8" name="Line 22"/>
          <p:cNvSpPr>
            <a:spLocks noChangeShapeType="1"/>
          </p:cNvSpPr>
          <p:nvPr/>
        </p:nvSpPr>
        <p:spPr bwMode="auto">
          <a:xfrm>
            <a:off x="3324225" y="1976438"/>
            <a:ext cx="83820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9" name="Line 33"/>
          <p:cNvSpPr>
            <a:spLocks noChangeShapeType="1"/>
          </p:cNvSpPr>
          <p:nvPr/>
        </p:nvSpPr>
        <p:spPr bwMode="auto">
          <a:xfrm flipH="1" flipV="1">
            <a:off x="3324225" y="1976438"/>
            <a:ext cx="762000" cy="3810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21" name="Line 23"/>
          <p:cNvSpPr>
            <a:spLocks noChangeShapeType="1"/>
          </p:cNvSpPr>
          <p:nvPr/>
        </p:nvSpPr>
        <p:spPr bwMode="auto">
          <a:xfrm flipV="1">
            <a:off x="6059489" y="3446462"/>
            <a:ext cx="3171825" cy="681038"/>
          </a:xfrm>
          <a:prstGeom prst="line">
            <a:avLst/>
          </a:prstGeom>
          <a:noFill/>
          <a:ln w="38100">
            <a:solidFill>
              <a:schemeClr val="tx1"/>
            </a:solidFill>
            <a:round/>
            <a:headEnd/>
            <a:tailEnd/>
          </a:ln>
        </p:spPr>
        <p:txBody>
          <a:bodyPr wrap="none" anchor="ctr"/>
          <a:lstStyle/>
          <a:p>
            <a:endParaRPr lang="en-US"/>
          </a:p>
        </p:txBody>
      </p:sp>
      <p:sp>
        <p:nvSpPr>
          <p:cNvPr id="22" name="Line 31"/>
          <p:cNvSpPr>
            <a:spLocks noChangeShapeType="1"/>
          </p:cNvSpPr>
          <p:nvPr/>
        </p:nvSpPr>
        <p:spPr bwMode="auto">
          <a:xfrm>
            <a:off x="6059489" y="4127500"/>
            <a:ext cx="3127375" cy="779462"/>
          </a:xfrm>
          <a:prstGeom prst="line">
            <a:avLst/>
          </a:prstGeom>
          <a:noFill/>
          <a:ln w="38100">
            <a:solidFill>
              <a:schemeClr val="tx1"/>
            </a:solidFill>
            <a:round/>
            <a:headEnd/>
            <a:tailEnd/>
          </a:ln>
        </p:spPr>
        <p:txBody>
          <a:bodyPr wrap="none" anchor="ctr"/>
          <a:lstStyle/>
          <a:p>
            <a:endParaRPr lang="en-US"/>
          </a:p>
        </p:txBody>
      </p:sp>
      <p:grpSp>
        <p:nvGrpSpPr>
          <p:cNvPr id="23" name="Csoportba foglalás 43"/>
          <p:cNvGrpSpPr>
            <a:grpSpLocks/>
          </p:cNvGrpSpPr>
          <p:nvPr/>
        </p:nvGrpSpPr>
        <p:grpSpPr bwMode="auto">
          <a:xfrm>
            <a:off x="6000750" y="3770900"/>
            <a:ext cx="1022351" cy="604253"/>
            <a:chOff x="5707625" y="5501039"/>
            <a:chExt cx="1022555" cy="604791"/>
          </a:xfrm>
        </p:grpSpPr>
        <p:cxnSp>
          <p:nvCxnSpPr>
            <p:cNvPr id="24" name="Egyenes összekötő 36"/>
            <p:cNvCxnSpPr>
              <a:cxnSpLocks noChangeShapeType="1"/>
            </p:cNvCxnSpPr>
            <p:nvPr/>
          </p:nvCxnSpPr>
          <p:spPr bwMode="auto">
            <a:xfrm rot="5400000">
              <a:off x="6504039" y="5884606"/>
              <a:ext cx="412955" cy="0"/>
            </a:xfrm>
            <a:prstGeom prst="line">
              <a:avLst/>
            </a:prstGeom>
            <a:noFill/>
            <a:ln w="57150" algn="ctr">
              <a:solidFill>
                <a:srgbClr val="00B050"/>
              </a:solidFill>
              <a:round/>
              <a:headEnd/>
              <a:tailEnd/>
            </a:ln>
          </p:spPr>
        </p:cxnSp>
        <p:sp>
          <p:nvSpPr>
            <p:cNvPr id="25" name="Line 31"/>
            <p:cNvSpPr>
              <a:spLocks noChangeShapeType="1"/>
            </p:cNvSpPr>
            <p:nvPr/>
          </p:nvSpPr>
          <p:spPr bwMode="auto">
            <a:xfrm>
              <a:off x="5707625" y="5501039"/>
              <a:ext cx="1022555" cy="358988"/>
            </a:xfrm>
            <a:prstGeom prst="line">
              <a:avLst/>
            </a:prstGeom>
            <a:noFill/>
            <a:ln w="38100">
              <a:solidFill>
                <a:srgbClr val="FF0000"/>
              </a:solidFill>
              <a:round/>
              <a:headEnd/>
              <a:tailEnd/>
            </a:ln>
          </p:spPr>
          <p:txBody>
            <a:bodyPr wrap="none" anchor="ctr"/>
            <a:lstStyle/>
            <a:p>
              <a:endParaRPr lang="en-US"/>
            </a:p>
          </p:txBody>
        </p:sp>
        <p:sp>
          <p:nvSpPr>
            <p:cNvPr id="26" name="Line 31"/>
            <p:cNvSpPr>
              <a:spLocks noChangeShapeType="1"/>
            </p:cNvSpPr>
            <p:nvPr/>
          </p:nvSpPr>
          <p:spPr bwMode="auto">
            <a:xfrm flipV="1">
              <a:off x="5721917" y="5857957"/>
              <a:ext cx="988599" cy="247873"/>
            </a:xfrm>
            <a:prstGeom prst="line">
              <a:avLst/>
            </a:prstGeom>
            <a:noFill/>
            <a:ln w="38100">
              <a:solidFill>
                <a:srgbClr val="FF0000"/>
              </a:solidFill>
              <a:round/>
              <a:headEnd/>
              <a:tailEnd/>
            </a:ln>
          </p:spPr>
          <p:txBody>
            <a:bodyPr wrap="none" anchor="ctr"/>
            <a:lstStyle/>
            <a:p>
              <a:endParaRPr lang="en-US"/>
            </a:p>
          </p:txBody>
        </p:sp>
      </p:grpSp>
      <p:grpSp>
        <p:nvGrpSpPr>
          <p:cNvPr id="27" name="Csoportba foglalás 44"/>
          <p:cNvGrpSpPr>
            <a:grpSpLocks/>
          </p:cNvGrpSpPr>
          <p:nvPr/>
        </p:nvGrpSpPr>
        <p:grpSpPr bwMode="auto">
          <a:xfrm>
            <a:off x="6000751" y="3598862"/>
            <a:ext cx="2601913" cy="1174750"/>
            <a:chOff x="5707626" y="5329085"/>
            <a:chExt cx="2600633" cy="1174958"/>
          </a:xfrm>
        </p:grpSpPr>
        <p:cxnSp>
          <p:nvCxnSpPr>
            <p:cNvPr id="28" name="Egyenes összekötő 39"/>
            <p:cNvCxnSpPr>
              <a:cxnSpLocks noChangeShapeType="1"/>
            </p:cNvCxnSpPr>
            <p:nvPr/>
          </p:nvCxnSpPr>
          <p:spPr bwMode="auto">
            <a:xfrm rot="5400000">
              <a:off x="7718322" y="5914105"/>
              <a:ext cx="1174958" cy="4917"/>
            </a:xfrm>
            <a:prstGeom prst="line">
              <a:avLst/>
            </a:prstGeom>
            <a:noFill/>
            <a:ln w="57150" algn="ctr">
              <a:solidFill>
                <a:srgbClr val="00B050"/>
              </a:solidFill>
              <a:round/>
              <a:headEnd/>
              <a:tailEnd/>
            </a:ln>
          </p:spPr>
        </p:cxnSp>
        <p:sp>
          <p:nvSpPr>
            <p:cNvPr id="29" name="Line 31"/>
            <p:cNvSpPr>
              <a:spLocks noChangeShapeType="1"/>
            </p:cNvSpPr>
            <p:nvPr/>
          </p:nvSpPr>
          <p:spPr bwMode="auto">
            <a:xfrm flipV="1">
              <a:off x="5707626" y="5928851"/>
              <a:ext cx="2566220" cy="176658"/>
            </a:xfrm>
            <a:prstGeom prst="line">
              <a:avLst/>
            </a:prstGeom>
            <a:noFill/>
            <a:ln w="38100">
              <a:solidFill>
                <a:srgbClr val="FF0000"/>
              </a:solidFill>
              <a:round/>
              <a:headEnd/>
              <a:tailEnd/>
            </a:ln>
          </p:spPr>
          <p:txBody>
            <a:bodyPr wrap="none" anchor="ctr"/>
            <a:lstStyle/>
            <a:p>
              <a:endParaRPr lang="en-US"/>
            </a:p>
          </p:txBody>
        </p:sp>
        <p:sp>
          <p:nvSpPr>
            <p:cNvPr id="30" name="Line 31"/>
            <p:cNvSpPr>
              <a:spLocks noChangeShapeType="1"/>
            </p:cNvSpPr>
            <p:nvPr/>
          </p:nvSpPr>
          <p:spPr bwMode="auto">
            <a:xfrm>
              <a:off x="5707626" y="5501148"/>
              <a:ext cx="2566219" cy="427704"/>
            </a:xfrm>
            <a:prstGeom prst="line">
              <a:avLst/>
            </a:prstGeom>
            <a:noFill/>
            <a:ln w="38100">
              <a:solidFill>
                <a:srgbClr val="FF0000"/>
              </a:solidFill>
              <a:round/>
              <a:headEnd/>
              <a:tailEnd/>
            </a:ln>
          </p:spPr>
          <p:txBody>
            <a:bodyPr wrap="none" anchor="ctr"/>
            <a:lstStyle/>
            <a:p>
              <a:endParaRPr lang="en-US"/>
            </a:p>
          </p:txBody>
        </p:sp>
      </p:grpSp>
      <p:cxnSp>
        <p:nvCxnSpPr>
          <p:cNvPr id="31" name="Egyenes összekötő 46"/>
          <p:cNvCxnSpPr>
            <a:cxnSpLocks noChangeShapeType="1"/>
            <a:stCxn id="21" idx="1"/>
          </p:cNvCxnSpPr>
          <p:nvPr/>
        </p:nvCxnSpPr>
        <p:spPr bwMode="auto">
          <a:xfrm flipH="1">
            <a:off x="8236773" y="3446462"/>
            <a:ext cx="994540" cy="1207712"/>
          </a:xfrm>
          <a:prstGeom prst="line">
            <a:avLst/>
          </a:prstGeom>
          <a:noFill/>
          <a:ln w="57150" algn="ctr">
            <a:solidFill>
              <a:srgbClr val="00B050"/>
            </a:solidFill>
            <a:round/>
            <a:headEnd/>
            <a:tailEnd/>
          </a:ln>
        </p:spPr>
      </p:cxnSp>
      <p:pic>
        <p:nvPicPr>
          <p:cNvPr id="11" name="Picture 1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60940" y="5225710"/>
            <a:ext cx="4354981" cy="426720"/>
          </a:xfrm>
          <a:prstGeom prst="rect">
            <a:avLst/>
          </a:prstGeom>
        </p:spPr>
      </p:pic>
    </p:spTree>
    <p:extLst>
      <p:ext uri="{BB962C8B-B14F-4D97-AF65-F5344CB8AC3E}">
        <p14:creationId xmlns:p14="http://schemas.microsoft.com/office/powerpoint/2010/main" val="2953082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A hullámhosszok függetlenek</a:t>
            </a:r>
            <a:endParaRPr lang="en-US" dirty="0"/>
          </a:p>
        </p:txBody>
      </p:sp>
      <p:sp>
        <p:nvSpPr>
          <p:cNvPr id="7" name="Content Placeholder 6"/>
          <p:cNvSpPr>
            <a:spLocks noGrp="1"/>
          </p:cNvSpPr>
          <p:nvPr>
            <p:ph idx="1"/>
          </p:nvPr>
        </p:nvSpPr>
        <p:spPr/>
        <p:txBody>
          <a:bodyPr/>
          <a:lstStyle/>
          <a:p>
            <a:endParaRPr lang="en-US" dirty="0" smtClean="0"/>
          </a:p>
          <a:p>
            <a:endParaRPr lang="en-US" dirty="0"/>
          </a:p>
          <a:p>
            <a:endParaRPr lang="en-US" dirty="0" smtClean="0"/>
          </a:p>
          <a:p>
            <a:endParaRPr lang="en-US" dirty="0"/>
          </a:p>
          <a:p>
            <a:r>
              <a:rPr lang="hu-HU" dirty="0" smtClean="0"/>
              <a:t>A relativisztikus tömeg kicsi</a:t>
            </a:r>
            <a:endParaRPr lang="en-US" dirty="0" smtClean="0"/>
          </a:p>
          <a:p>
            <a:r>
              <a:rPr lang="hu-HU" dirty="0" smtClean="0"/>
              <a:t>Rugalmas ütközésben a foton energiája (vagyis hullámhossza) nem változik</a:t>
            </a:r>
            <a:endParaRPr lang="en-US" dirty="0"/>
          </a:p>
          <a:p>
            <a:r>
              <a:rPr lang="hu-HU" dirty="0" smtClean="0"/>
              <a:t>Az elnyelődés valószínűsége ettől még függhet a hullámhossztól és az anyagi jellemzőktől</a:t>
            </a:r>
            <a:endParaRPr lang="en-US" dirty="0"/>
          </a:p>
        </p:txBody>
      </p:sp>
      <p:sp>
        <p:nvSpPr>
          <p:cNvPr id="3" name="Oval 4"/>
          <p:cNvSpPr>
            <a:spLocks noChangeArrowheads="1"/>
          </p:cNvSpPr>
          <p:nvPr/>
        </p:nvSpPr>
        <p:spPr bwMode="auto">
          <a:xfrm>
            <a:off x="4367212" y="2624138"/>
            <a:ext cx="914400" cy="914400"/>
          </a:xfrm>
          <a:prstGeom prst="ellipse">
            <a:avLst/>
          </a:prstGeom>
          <a:solidFill>
            <a:schemeClr val="accent1"/>
          </a:solidFill>
          <a:ln w="9525">
            <a:solidFill>
              <a:schemeClr val="tx1"/>
            </a:solidFill>
            <a:round/>
            <a:headEnd/>
            <a:tailEnd/>
          </a:ln>
        </p:spPr>
        <p:txBody>
          <a:bodyPr wrap="none" anchor="ctr"/>
          <a:lstStyle/>
          <a:p>
            <a:pPr algn="ctr"/>
            <a:r>
              <a:rPr lang="en-US" sz="3200" dirty="0">
                <a:latin typeface="Times New Roman" panose="02020603050405020304" pitchFamily="18" charset="0"/>
                <a:cs typeface="Times New Roman" panose="02020603050405020304" pitchFamily="18" charset="0"/>
              </a:rPr>
              <a:t>e</a:t>
            </a:r>
            <a:r>
              <a:rPr lang="en-US" sz="3200" baseline="30000" dirty="0">
                <a:latin typeface="Times New Roman" panose="02020603050405020304" pitchFamily="18" charset="0"/>
                <a:cs typeface="Times New Roman" panose="02020603050405020304" pitchFamily="18" charset="0"/>
              </a:rPr>
              <a:t>-</a:t>
            </a:r>
          </a:p>
        </p:txBody>
      </p:sp>
      <p:sp>
        <p:nvSpPr>
          <p:cNvPr id="4" name="Oval 5"/>
          <p:cNvSpPr>
            <a:spLocks noChangeArrowheads="1"/>
          </p:cNvSpPr>
          <p:nvPr/>
        </p:nvSpPr>
        <p:spPr bwMode="auto">
          <a:xfrm>
            <a:off x="2495549" y="2265363"/>
            <a:ext cx="274320" cy="274320"/>
          </a:xfrm>
          <a:prstGeom prst="ellipse">
            <a:avLst/>
          </a:prstGeom>
          <a:solidFill>
            <a:srgbClr val="FEFE00"/>
          </a:solidFill>
          <a:ln w="9525">
            <a:solidFill>
              <a:schemeClr val="tx1"/>
            </a:solidFill>
            <a:round/>
            <a:headEnd/>
            <a:tailEnd/>
          </a:ln>
        </p:spPr>
        <p:txBody>
          <a:bodyPr wrap="none" anchor="ctr"/>
          <a:lstStyle/>
          <a:p>
            <a:endParaRPr lang="en-US"/>
          </a:p>
        </p:txBody>
      </p:sp>
      <p:sp>
        <p:nvSpPr>
          <p:cNvPr id="5" name="Oval 7"/>
          <p:cNvSpPr>
            <a:spLocks noChangeArrowheads="1"/>
          </p:cNvSpPr>
          <p:nvPr/>
        </p:nvSpPr>
        <p:spPr bwMode="auto">
          <a:xfrm>
            <a:off x="8291512" y="2622550"/>
            <a:ext cx="914400" cy="914400"/>
          </a:xfrm>
          <a:prstGeom prst="ellipse">
            <a:avLst/>
          </a:prstGeom>
          <a:solidFill>
            <a:schemeClr val="accent1"/>
          </a:solidFill>
          <a:ln w="9525">
            <a:solidFill>
              <a:schemeClr val="tx1"/>
            </a:solidFill>
            <a:round/>
            <a:headEnd/>
            <a:tailEnd/>
          </a:ln>
        </p:spPr>
        <p:txBody>
          <a:bodyPr wrap="none" anchor="ctr"/>
          <a:lstStyle/>
          <a:p>
            <a:pPr algn="ctr"/>
            <a:r>
              <a:rPr lang="en-US" sz="3200" dirty="0">
                <a:latin typeface="Times New Roman" panose="02020603050405020304" pitchFamily="18" charset="0"/>
                <a:cs typeface="Times New Roman" panose="02020603050405020304" pitchFamily="18" charset="0"/>
              </a:rPr>
              <a:t>e</a:t>
            </a:r>
            <a:r>
              <a:rPr lang="en-US" sz="3200" baseline="30000" dirty="0">
                <a:latin typeface="Times New Roman" panose="02020603050405020304" pitchFamily="18" charset="0"/>
                <a:cs typeface="Times New Roman" panose="02020603050405020304" pitchFamily="18" charset="0"/>
              </a:rPr>
              <a:t>-</a:t>
            </a:r>
          </a:p>
        </p:txBody>
      </p:sp>
      <p:sp>
        <p:nvSpPr>
          <p:cNvPr id="6" name="Oval 8"/>
          <p:cNvSpPr>
            <a:spLocks noChangeArrowheads="1"/>
          </p:cNvSpPr>
          <p:nvPr/>
        </p:nvSpPr>
        <p:spPr bwMode="auto">
          <a:xfrm>
            <a:off x="6419849" y="2263775"/>
            <a:ext cx="274320" cy="274320"/>
          </a:xfrm>
          <a:prstGeom prst="ellipse">
            <a:avLst/>
          </a:prstGeom>
          <a:solidFill>
            <a:srgbClr val="FEFE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416256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5.55556E-7 -1.48148E-6 L 0.19688 0.08449 L 0.00243 0.17083 " pathEditMode="relative" rAng="0" ptsTypes="AAA">
                                      <p:cBhvr>
                                        <p:cTn id="6" dur="2000" fill="hold"/>
                                        <p:tgtEl>
                                          <p:spTgt spid="4"/>
                                        </p:tgtEl>
                                        <p:attrNameLst>
                                          <p:attrName>ppt_x</p:attrName>
                                          <p:attrName>ppt_y</p:attrName>
                                        </p:attrNameLst>
                                      </p:cBhvr>
                                      <p:rCtr x="9844" y="8542"/>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6 0 L 0.19687 0.08449 " pathEditMode="relative" rAng="0" ptsTypes="AA">
                                      <p:cBhvr>
                                        <p:cTn id="10" dur="2000" fill="hold"/>
                                        <p:tgtEl>
                                          <p:spTgt spid="6"/>
                                        </p:tgtEl>
                                        <p:attrNameLst>
                                          <p:attrName>ppt_x</p:attrName>
                                          <p:attrName>ppt_y</p:attrName>
                                        </p:attrNameLst>
                                      </p:cBhvr>
                                      <p:rCtr x="9844" y="4213"/>
                                    </p:animMotion>
                                  </p:childTnLst>
                                </p:cTn>
                              </p:par>
                            </p:childTnLst>
                          </p:cTn>
                        </p:par>
                        <p:par>
                          <p:cTn id="11" fill="hold">
                            <p:stCondLst>
                              <p:cond delay="2000"/>
                            </p:stCondLst>
                            <p:childTnLst>
                              <p:par>
                                <p:cTn id="12" presetID="1" presetClass="exit" presetSubtype="0" fill="hold" grpId="1" nodeType="after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Nagyobb energiájú sugárzásnál ez nem teljesül</a:t>
            </a:r>
            <a:endParaRPr lang="en-US" dirty="0"/>
          </a:p>
        </p:txBody>
      </p:sp>
      <p:sp>
        <p:nvSpPr>
          <p:cNvPr id="3" name="Content Placeholder 2"/>
          <p:cNvSpPr>
            <a:spLocks noGrp="1"/>
          </p:cNvSpPr>
          <p:nvPr>
            <p:ph idx="1"/>
          </p:nvPr>
        </p:nvSpPr>
        <p:spPr/>
        <p:txBody>
          <a:bodyPr/>
          <a:lstStyle/>
          <a:p>
            <a:pPr marL="342900" indent="-342900">
              <a:spcBef>
                <a:spcPct val="20000"/>
              </a:spcBef>
              <a:buFontTx/>
              <a:buChar char="•"/>
            </a:pPr>
            <a:endParaRPr lang="en-US" dirty="0" smtClean="0"/>
          </a:p>
          <a:p>
            <a:pPr marL="342900" indent="-342900">
              <a:spcBef>
                <a:spcPct val="20000"/>
              </a:spcBef>
              <a:buFontTx/>
              <a:buChar char="•"/>
            </a:pPr>
            <a:endParaRPr lang="en-US" dirty="0"/>
          </a:p>
          <a:p>
            <a:pPr marL="342900" indent="-342900">
              <a:spcBef>
                <a:spcPct val="20000"/>
              </a:spcBef>
              <a:buFontTx/>
              <a:buChar char="•"/>
            </a:pPr>
            <a:endParaRPr lang="en-US" dirty="0" smtClean="0"/>
          </a:p>
          <a:p>
            <a:pPr marL="342900" indent="-342900">
              <a:spcBef>
                <a:spcPct val="20000"/>
              </a:spcBef>
              <a:buFontTx/>
              <a:buChar char="•"/>
            </a:pPr>
            <a:endParaRPr lang="en-US" dirty="0"/>
          </a:p>
          <a:p>
            <a:pPr marL="342900" indent="-342900">
              <a:spcBef>
                <a:spcPct val="20000"/>
              </a:spcBef>
              <a:buFontTx/>
              <a:buChar char="•"/>
            </a:pPr>
            <a:endParaRPr lang="en-US" dirty="0" smtClean="0"/>
          </a:p>
          <a:p>
            <a:pPr marL="342900" indent="-342900">
              <a:spcBef>
                <a:spcPct val="20000"/>
              </a:spcBef>
              <a:buFontTx/>
              <a:buChar char="•"/>
            </a:pPr>
            <a:r>
              <a:rPr lang="hu-HU" dirty="0" smtClean="0"/>
              <a:t>A gamma-foton relativisztikus tömege az elektronéval összevethető</a:t>
            </a:r>
            <a:endParaRPr lang="en-US" dirty="0"/>
          </a:p>
          <a:p>
            <a:pPr marL="342900" indent="-342900">
              <a:spcBef>
                <a:spcPct val="20000"/>
              </a:spcBef>
              <a:buFontTx/>
              <a:buChar char="•"/>
            </a:pPr>
            <a:r>
              <a:rPr lang="hu-HU" dirty="0" smtClean="0"/>
              <a:t>A foton energiája </a:t>
            </a:r>
            <a:r>
              <a:rPr lang="en-US" dirty="0" smtClean="0"/>
              <a:t>(</a:t>
            </a:r>
            <a:r>
              <a:rPr lang="hu-HU" dirty="0" smtClean="0"/>
              <a:t>hullámhossza</a:t>
            </a:r>
            <a:r>
              <a:rPr lang="en-US" dirty="0" smtClean="0"/>
              <a:t>) </a:t>
            </a:r>
            <a:r>
              <a:rPr lang="hu-HU" dirty="0" smtClean="0"/>
              <a:t>változik szóródáskor </a:t>
            </a:r>
            <a:r>
              <a:rPr lang="en-US" dirty="0" smtClean="0"/>
              <a:t>(</a:t>
            </a:r>
            <a:r>
              <a:rPr lang="en-US" dirty="0" err="1" smtClean="0"/>
              <a:t>Compto</a:t>
            </a:r>
            <a:r>
              <a:rPr lang="hu-HU" dirty="0" smtClean="0"/>
              <a:t>n-hatás</a:t>
            </a:r>
            <a:r>
              <a:rPr lang="en-US" dirty="0" smtClean="0"/>
              <a:t>)</a:t>
            </a:r>
            <a:endParaRPr lang="en-US" dirty="0"/>
          </a:p>
          <a:p>
            <a:pPr marL="0" indent="0">
              <a:buNone/>
            </a:pPr>
            <a:endParaRPr lang="en-US" dirty="0"/>
          </a:p>
        </p:txBody>
      </p:sp>
      <p:sp>
        <p:nvSpPr>
          <p:cNvPr id="4" name="Oval 10"/>
          <p:cNvSpPr>
            <a:spLocks noChangeArrowheads="1"/>
          </p:cNvSpPr>
          <p:nvPr/>
        </p:nvSpPr>
        <p:spPr bwMode="auto">
          <a:xfrm>
            <a:off x="4457700" y="2590800"/>
            <a:ext cx="914400" cy="914400"/>
          </a:xfrm>
          <a:prstGeom prst="ellipse">
            <a:avLst/>
          </a:prstGeom>
          <a:solidFill>
            <a:schemeClr val="accent1"/>
          </a:solidFill>
          <a:ln w="9525">
            <a:solidFill>
              <a:schemeClr val="tx1"/>
            </a:solidFill>
            <a:round/>
            <a:headEnd/>
            <a:tailEnd/>
          </a:ln>
        </p:spPr>
        <p:txBody>
          <a:bodyPr wrap="none" anchor="ctr"/>
          <a:lstStyle/>
          <a:p>
            <a:pPr algn="ctr"/>
            <a:r>
              <a:rPr lang="hu-HU" sz="3200" dirty="0">
                <a:latin typeface="Times New Roman" panose="02020603050405020304" pitchFamily="18" charset="0"/>
                <a:cs typeface="Times New Roman" panose="02020603050405020304" pitchFamily="18" charset="0"/>
              </a:rPr>
              <a:t>e</a:t>
            </a:r>
            <a:r>
              <a:rPr lang="hu-HU" sz="3200" baseline="30000" dirty="0">
                <a:latin typeface="Times New Roman" panose="02020603050405020304" pitchFamily="18" charset="0"/>
                <a:cs typeface="Times New Roman" panose="02020603050405020304" pitchFamily="18" charset="0"/>
              </a:rPr>
              <a:t>-</a:t>
            </a:r>
          </a:p>
        </p:txBody>
      </p:sp>
      <p:sp>
        <p:nvSpPr>
          <p:cNvPr id="5" name="Oval 11"/>
          <p:cNvSpPr>
            <a:spLocks noChangeArrowheads="1"/>
          </p:cNvSpPr>
          <p:nvPr/>
        </p:nvSpPr>
        <p:spPr bwMode="auto">
          <a:xfrm>
            <a:off x="2243139" y="1963739"/>
            <a:ext cx="649287" cy="611187"/>
          </a:xfrm>
          <a:prstGeom prst="ellipse">
            <a:avLst/>
          </a:prstGeom>
          <a:solidFill>
            <a:srgbClr val="FEFE00"/>
          </a:solidFill>
          <a:ln w="9525">
            <a:solidFill>
              <a:schemeClr val="tx1"/>
            </a:solidFill>
            <a:round/>
            <a:headEnd/>
            <a:tailEnd/>
          </a:ln>
        </p:spPr>
        <p:txBody>
          <a:bodyPr wrap="none" anchor="ctr"/>
          <a:lstStyle/>
          <a:p>
            <a:endParaRPr lang="en-US"/>
          </a:p>
        </p:txBody>
      </p:sp>
      <p:sp>
        <p:nvSpPr>
          <p:cNvPr id="7" name="Oval 13"/>
          <p:cNvSpPr>
            <a:spLocks noChangeArrowheads="1"/>
          </p:cNvSpPr>
          <p:nvPr/>
        </p:nvSpPr>
        <p:spPr bwMode="auto">
          <a:xfrm>
            <a:off x="6240464" y="1927225"/>
            <a:ext cx="612775" cy="609600"/>
          </a:xfrm>
          <a:prstGeom prst="ellipse">
            <a:avLst/>
          </a:prstGeom>
          <a:solidFill>
            <a:srgbClr val="FEFE00"/>
          </a:solidFill>
          <a:ln w="9525">
            <a:solidFill>
              <a:schemeClr val="tx1"/>
            </a:solidFill>
            <a:round/>
            <a:headEnd/>
            <a:tailEnd/>
          </a:ln>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8" name="Oval 10"/>
          <p:cNvSpPr>
            <a:spLocks noChangeArrowheads="1"/>
          </p:cNvSpPr>
          <p:nvPr/>
        </p:nvSpPr>
        <p:spPr bwMode="auto">
          <a:xfrm>
            <a:off x="8534400" y="2667000"/>
            <a:ext cx="914400" cy="914400"/>
          </a:xfrm>
          <a:prstGeom prst="ellipse">
            <a:avLst/>
          </a:prstGeom>
          <a:solidFill>
            <a:schemeClr val="accent1"/>
          </a:solidFill>
          <a:ln w="9525">
            <a:solidFill>
              <a:schemeClr val="tx1"/>
            </a:solidFill>
            <a:round/>
            <a:headEnd/>
            <a:tailEnd/>
          </a:ln>
        </p:spPr>
        <p:txBody>
          <a:bodyPr wrap="none" anchor="ctr"/>
          <a:lstStyle/>
          <a:p>
            <a:pPr algn="ctr"/>
            <a:r>
              <a:rPr lang="hu-HU" sz="3200">
                <a:latin typeface="Times New Roman" panose="02020603050405020304" pitchFamily="18" charset="0"/>
                <a:cs typeface="Times New Roman" panose="02020603050405020304" pitchFamily="18" charset="0"/>
              </a:rPr>
              <a:t>e</a:t>
            </a:r>
            <a:r>
              <a:rPr lang="hu-HU" sz="3200" baseline="30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5838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3.05556E-6 3.33333E-6 L 0.17327 0.08426 " pathEditMode="relative" rAng="0" ptsTypes="AA">
                                      <p:cBhvr>
                                        <p:cTn id="6" dur="1000" fill="hold"/>
                                        <p:tgtEl>
                                          <p:spTgt spid="5"/>
                                        </p:tgtEl>
                                        <p:attrNameLst>
                                          <p:attrName>ppt_x</p:attrName>
                                          <p:attrName>ppt_y</p:attrName>
                                        </p:attrNameLst>
                                      </p:cBhvr>
                                      <p:rCtr x="8700" y="4200"/>
                                    </p:animMotion>
                                  </p:childTnLst>
                                </p:cTn>
                              </p:par>
                            </p:childTnLst>
                          </p:cTn>
                        </p:par>
                        <p:par>
                          <p:cTn id="7" fill="hold">
                            <p:stCondLst>
                              <p:cond delay="1000"/>
                            </p:stCondLst>
                            <p:childTnLst>
                              <p:par>
                                <p:cTn id="8" presetID="0" presetClass="path" presetSubtype="0" fill="hold" grpId="0" nodeType="afterEffect">
                                  <p:stCondLst>
                                    <p:cond delay="0"/>
                                  </p:stCondLst>
                                  <p:childTnLst>
                                    <p:animMotion origin="layout" path="M -3.33333E-6 -4.44444E-6 L 0.07865 0.02639 " pathEditMode="relative" rAng="0" ptsTypes="AA">
                                      <p:cBhvr>
                                        <p:cTn id="9" dur="1000" fill="hold"/>
                                        <p:tgtEl>
                                          <p:spTgt spid="4"/>
                                        </p:tgtEl>
                                        <p:attrNameLst>
                                          <p:attrName>ppt_x</p:attrName>
                                          <p:attrName>ppt_y</p:attrName>
                                        </p:attrNameLst>
                                      </p:cBhvr>
                                      <p:rCtr x="3924" y="1319"/>
                                    </p:animMotion>
                                  </p:childTnLst>
                                </p:cTn>
                              </p:par>
                              <p:par>
                                <p:cTn id="10" presetID="0" presetClass="path" presetSubtype="0" accel="50000" decel="50000" fill="hold" grpId="1" nodeType="withEffect">
                                  <p:stCondLst>
                                    <p:cond delay="0"/>
                                  </p:stCondLst>
                                  <p:childTnLst>
                                    <p:animMotion origin="layout" path="M 0.17326 0.08425 L 0.08663 0.12615 " pathEditMode="relative" rAng="0" ptsTypes="AA">
                                      <p:cBhvr>
                                        <p:cTn id="11" dur="1000" fill="hold"/>
                                        <p:tgtEl>
                                          <p:spTgt spid="5"/>
                                        </p:tgtEl>
                                        <p:attrNameLst>
                                          <p:attrName>ppt_x</p:attrName>
                                          <p:attrName>ppt_y</p:attrName>
                                        </p:attrNameLst>
                                      </p:cBhvr>
                                      <p:rCtr x="-4300" y="2100"/>
                                    </p:animMotion>
                                  </p:childTnLst>
                                </p:cTn>
                              </p:par>
                            </p:childTnLst>
                          </p:cTn>
                        </p:par>
                      </p:childTnLst>
                    </p:cTn>
                  </p:par>
                  <p:par>
                    <p:cTn id="12" fill="hold">
                      <p:stCondLst>
                        <p:cond delay="indefinite"/>
                      </p:stCondLst>
                      <p:childTnLst>
                        <p:par>
                          <p:cTn id="13" fill="hold">
                            <p:stCondLst>
                              <p:cond delay="0"/>
                            </p:stCondLst>
                            <p:childTnLst>
                              <p:par>
                                <p:cTn id="14" presetID="0" presetClass="path" presetSubtype="0" fill="hold" grpId="0" nodeType="clickEffect">
                                  <p:stCondLst>
                                    <p:cond delay="0"/>
                                  </p:stCondLst>
                                  <p:childTnLst>
                                    <p:animMotion origin="layout" path="M 8.33333E-7 -2.59259E-6 L 0.19687 0.08449 " pathEditMode="relative" rAng="0" ptsTypes="AA">
                                      <p:cBhvr>
                                        <p:cTn id="15" dur="1000" fill="hold"/>
                                        <p:tgtEl>
                                          <p:spTgt spid="7"/>
                                        </p:tgtEl>
                                        <p:attrNameLst>
                                          <p:attrName>ppt_x</p:attrName>
                                          <p:attrName>ppt_y</p:attrName>
                                        </p:attrNameLst>
                                      </p:cBhvr>
                                      <p:rCtr x="9800" y="4200"/>
                                    </p:animMotion>
                                  </p:childTnLst>
                                </p:cTn>
                              </p:par>
                            </p:childTnLst>
                          </p:cTn>
                        </p:par>
                        <p:par>
                          <p:cTn id="16" fill="hold">
                            <p:stCondLst>
                              <p:cond delay="1000"/>
                            </p:stCondLst>
                            <p:childTnLst>
                              <p:par>
                                <p:cTn id="17" presetID="1" presetClass="exit" presetSubtype="0" fill="hold" grpId="1" nodeType="after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par>
                          <p:cTn id="19" fill="hold">
                            <p:stCondLst>
                              <p:cond delay="1000"/>
                            </p:stCondLst>
                            <p:childTnLst>
                              <p:par>
                                <p:cTn id="20" presetID="0" presetClass="path" presetSubtype="0" fill="hold" grpId="0" nodeType="afterEffect">
                                  <p:stCondLst>
                                    <p:cond delay="0"/>
                                  </p:stCondLst>
                                  <p:childTnLst>
                                    <p:animMotion origin="layout" path="M 3.33333E-6 4.44444E-6 L 0.07864 0.02638 " pathEditMode="relative" rAng="0" ptsTypes="AA">
                                      <p:cBhvr>
                                        <p:cTn id="21" dur="1000" fill="hold"/>
                                        <p:tgtEl>
                                          <p:spTgt spid="8"/>
                                        </p:tgtEl>
                                        <p:attrNameLst>
                                          <p:attrName>ppt_x</p:attrName>
                                          <p:attrName>ppt_y</p:attrName>
                                        </p:attrNameLst>
                                      </p:cBhvr>
                                      <p:rCtr x="3924" y="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7" grpId="0" animBg="1"/>
      <p:bldP spid="7" grpId="1"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Az árnyalási egyenlet</a:t>
            </a:r>
            <a:endParaRPr lang="en-US" dirty="0"/>
          </a:p>
        </p:txBody>
      </p:sp>
      <p:sp>
        <p:nvSpPr>
          <p:cNvPr id="13" name="AutoShape 3"/>
          <p:cNvSpPr>
            <a:spLocks noChangeArrowheads="1"/>
          </p:cNvSpPr>
          <p:nvPr/>
        </p:nvSpPr>
        <p:spPr bwMode="auto">
          <a:xfrm>
            <a:off x="4659001" y="3037570"/>
            <a:ext cx="2590800" cy="381000"/>
          </a:xfrm>
          <a:prstGeom prst="parallelogram">
            <a:avLst>
              <a:gd name="adj" fmla="val 170000"/>
            </a:avLst>
          </a:prstGeom>
          <a:solidFill>
            <a:srgbClr val="00B050"/>
          </a:solidFill>
          <a:ln w="12700">
            <a:solidFill>
              <a:schemeClr val="tx1"/>
            </a:solidFill>
            <a:miter lim="800000"/>
            <a:headEnd/>
            <a:tailEnd/>
          </a:ln>
          <a:effectLst/>
        </p:spPr>
        <p:txBody>
          <a:bodyPr wrap="none" anchor="ctr"/>
          <a:lstStyle/>
          <a:p>
            <a:endParaRPr lang="en-US"/>
          </a:p>
        </p:txBody>
      </p:sp>
      <p:sp>
        <p:nvSpPr>
          <p:cNvPr id="14" name="Line 7"/>
          <p:cNvSpPr>
            <a:spLocks noChangeShapeType="1"/>
          </p:cNvSpPr>
          <p:nvPr/>
        </p:nvSpPr>
        <p:spPr bwMode="auto">
          <a:xfrm flipV="1">
            <a:off x="5725802" y="1854882"/>
            <a:ext cx="1668151" cy="1370528"/>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15" name="Line 8"/>
          <p:cNvSpPr>
            <a:spLocks noChangeShapeType="1"/>
          </p:cNvSpPr>
          <p:nvPr/>
        </p:nvSpPr>
        <p:spPr bwMode="auto">
          <a:xfrm flipH="1" flipV="1">
            <a:off x="3592201" y="2504170"/>
            <a:ext cx="2133600" cy="721240"/>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16" name="Line 9"/>
          <p:cNvSpPr>
            <a:spLocks noChangeShapeType="1"/>
          </p:cNvSpPr>
          <p:nvPr/>
        </p:nvSpPr>
        <p:spPr bwMode="auto">
          <a:xfrm flipH="1" flipV="1">
            <a:off x="5725801" y="2199370"/>
            <a:ext cx="0" cy="1066800"/>
          </a:xfrm>
          <a:prstGeom prst="line">
            <a:avLst/>
          </a:prstGeom>
          <a:noFill/>
          <a:ln w="73025">
            <a:solidFill>
              <a:schemeClr val="tx1"/>
            </a:solidFill>
            <a:round/>
            <a:headEnd/>
            <a:tailEnd type="triangle" w="med" len="med"/>
          </a:ln>
          <a:effectLst/>
        </p:spPr>
        <p:txBody>
          <a:bodyPr wrap="none" anchor="ctr"/>
          <a:lstStyle/>
          <a:p>
            <a:endParaRPr lang="en-US"/>
          </a:p>
        </p:txBody>
      </p:sp>
      <p:sp>
        <p:nvSpPr>
          <p:cNvPr id="28" name="Line 7"/>
          <p:cNvSpPr>
            <a:spLocks noChangeShapeType="1"/>
          </p:cNvSpPr>
          <p:nvPr/>
        </p:nvSpPr>
        <p:spPr bwMode="auto">
          <a:xfrm flipH="1">
            <a:off x="7393952" y="1257300"/>
            <a:ext cx="732094" cy="597582"/>
          </a:xfrm>
          <a:prstGeom prst="line">
            <a:avLst/>
          </a:prstGeom>
          <a:noFill/>
          <a:ln w="73025">
            <a:solidFill>
              <a:srgbClr val="FFC000"/>
            </a:solidFill>
            <a:round/>
            <a:headEnd/>
            <a:tailEnd type="triangle" w="med" len="med"/>
          </a:ln>
          <a:effectLst/>
        </p:spPr>
        <p:txBody>
          <a:bodyPr wrap="none" anchor="ctr"/>
          <a:lstStyle/>
          <a:p>
            <a:endParaRPr lang="en-US"/>
          </a:p>
        </p:txBody>
      </p:sp>
      <p:sp>
        <p:nvSpPr>
          <p:cNvPr id="29" name="Line 7"/>
          <p:cNvSpPr>
            <a:spLocks noChangeShapeType="1"/>
          </p:cNvSpPr>
          <p:nvPr/>
        </p:nvSpPr>
        <p:spPr bwMode="auto">
          <a:xfrm flipH="1" flipV="1">
            <a:off x="2711450" y="2199370"/>
            <a:ext cx="880750" cy="304799"/>
          </a:xfrm>
          <a:prstGeom prst="line">
            <a:avLst/>
          </a:prstGeom>
          <a:noFill/>
          <a:ln w="73025">
            <a:solidFill>
              <a:srgbClr val="FFC000"/>
            </a:solidFill>
            <a:round/>
            <a:headEnd/>
            <a:tailEnd type="triangle" w="med" len="med"/>
          </a:ln>
          <a:effectLst/>
        </p:spPr>
        <p:txBody>
          <a:bodyPr wrap="none" anchor="ctr"/>
          <a:lstStyle/>
          <a:p>
            <a:endParaRPr lang="en-US"/>
          </a:p>
        </p:txBody>
      </p:sp>
      <p:pic>
        <p:nvPicPr>
          <p:cNvPr id="3" name="Picture 2"/>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3151825" y="1807475"/>
            <a:ext cx="1231392" cy="426720"/>
          </a:xfrm>
          <a:prstGeom prst="rect">
            <a:avLst/>
          </a:prstGeom>
        </p:spPr>
      </p:pic>
      <p:pic>
        <p:nvPicPr>
          <p:cNvPr id="5" name="Picture 4"/>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7887771" y="1513291"/>
            <a:ext cx="1636166" cy="485242"/>
          </a:xfrm>
          <a:prstGeom prst="rect">
            <a:avLst/>
          </a:prstGeom>
        </p:spPr>
      </p:pic>
      <p:pic>
        <p:nvPicPr>
          <p:cNvPr id="6" name="Picture 5"/>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3905733" y="2837621"/>
            <a:ext cx="287731" cy="199949"/>
          </a:xfrm>
          <a:prstGeom prst="rect">
            <a:avLst/>
          </a:prstGeom>
        </p:spPr>
      </p:pic>
      <p:pic>
        <p:nvPicPr>
          <p:cNvPr id="7" name="Picture 6"/>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6833201" y="2275152"/>
            <a:ext cx="399897" cy="351130"/>
          </a:xfrm>
          <a:prstGeom prst="rect">
            <a:avLst/>
          </a:prstGeom>
        </p:spPr>
      </p:pic>
      <p:pic>
        <p:nvPicPr>
          <p:cNvPr id="8" name="Picture 7"/>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622169" y="3455732"/>
            <a:ext cx="207264" cy="197510"/>
          </a:xfrm>
          <a:prstGeom prst="rect">
            <a:avLst/>
          </a:prstGeom>
        </p:spPr>
      </p:pic>
      <p:pic>
        <p:nvPicPr>
          <p:cNvPr id="11" name="Picture 10"/>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7151885" y="3046552"/>
            <a:ext cx="1948281" cy="458418"/>
          </a:xfrm>
          <a:prstGeom prst="rect">
            <a:avLst/>
          </a:prstGeom>
        </p:spPr>
      </p:pic>
      <p:pic>
        <p:nvPicPr>
          <p:cNvPr id="46" name="Picture 45"/>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1243029" y="5471502"/>
            <a:ext cx="8616391" cy="1231697"/>
          </a:xfrm>
          <a:prstGeom prst="rect">
            <a:avLst/>
          </a:prstGeom>
        </p:spPr>
      </p:pic>
      <p:pic>
        <p:nvPicPr>
          <p:cNvPr id="45" name="Picture 44"/>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918038" y="2208968"/>
            <a:ext cx="312725" cy="395021"/>
          </a:xfrm>
          <a:prstGeom prst="rect">
            <a:avLst/>
          </a:prstGeom>
        </p:spPr>
      </p:pic>
      <p:pic>
        <p:nvPicPr>
          <p:cNvPr id="57" name="Picture 56"/>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506066" y="3779705"/>
            <a:ext cx="4410767" cy="324352"/>
          </a:xfrm>
          <a:prstGeom prst="rect">
            <a:avLst/>
          </a:prstGeom>
        </p:spPr>
      </p:pic>
      <p:pic>
        <p:nvPicPr>
          <p:cNvPr id="58" name="Picture 57"/>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996580" y="4259968"/>
            <a:ext cx="4393391" cy="312768"/>
          </a:xfrm>
          <a:prstGeom prst="rect">
            <a:avLst/>
          </a:prstGeom>
        </p:spPr>
      </p:pic>
      <p:pic>
        <p:nvPicPr>
          <p:cNvPr id="61" name="Picture 60"/>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996580" y="4623646"/>
            <a:ext cx="4718964" cy="336546"/>
          </a:xfrm>
          <a:prstGeom prst="rect">
            <a:avLst/>
          </a:prstGeom>
        </p:spPr>
      </p:pic>
      <p:pic>
        <p:nvPicPr>
          <p:cNvPr id="60" name="Picture 59"/>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974041" y="5092390"/>
            <a:ext cx="6151113" cy="278016"/>
          </a:xfrm>
          <a:prstGeom prst="rect">
            <a:avLst/>
          </a:prstGeom>
        </p:spPr>
      </p:pic>
    </p:spTree>
    <p:extLst>
      <p:ext uri="{BB962C8B-B14F-4D97-AF65-F5344CB8AC3E}">
        <p14:creationId xmlns:p14="http://schemas.microsoft.com/office/powerpoint/2010/main" val="1574215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Különleges esetek</a:t>
            </a:r>
            <a:endParaRPr lang="en-US" dirty="0"/>
          </a:p>
        </p:txBody>
      </p:sp>
      <p:sp>
        <p:nvSpPr>
          <p:cNvPr id="3" name="Content Placeholder 2"/>
          <p:cNvSpPr>
            <a:spLocks noGrp="1"/>
          </p:cNvSpPr>
          <p:nvPr>
            <p:ph idx="1"/>
          </p:nvPr>
        </p:nvSpPr>
        <p:spPr/>
        <p:txBody>
          <a:bodyPr/>
          <a:lstStyle/>
          <a:p>
            <a:r>
              <a:rPr lang="hu-HU" dirty="0" smtClean="0"/>
              <a:t>ideális, sima felület</a:t>
            </a:r>
          </a:p>
          <a:p>
            <a:pPr lvl="1"/>
            <a:r>
              <a:rPr lang="hu-HU" dirty="0"/>
              <a:t>csak egy adott irányból bejövő fény verődhet vissza a kimenő </a:t>
            </a:r>
            <a:r>
              <a:rPr lang="hu-HU" dirty="0" smtClean="0"/>
              <a:t>irányba</a:t>
            </a:r>
          </a:p>
          <a:p>
            <a:pPr lvl="1"/>
            <a:r>
              <a:rPr lang="hu-HU" dirty="0"/>
              <a:t>csak egy adott irányból bejövő fény </a:t>
            </a:r>
            <a:r>
              <a:rPr lang="hu-HU" dirty="0" smtClean="0"/>
              <a:t>törhet </a:t>
            </a:r>
            <a:r>
              <a:rPr lang="hu-HU" dirty="0"/>
              <a:t>a kimenő </a:t>
            </a:r>
            <a:r>
              <a:rPr lang="hu-HU" dirty="0" smtClean="0"/>
              <a:t>irányba</a:t>
            </a:r>
          </a:p>
          <a:p>
            <a:r>
              <a:rPr lang="hu-HU" dirty="0" smtClean="0"/>
              <a:t>csak egy irányból jön be fény</a:t>
            </a:r>
          </a:p>
        </p:txBody>
      </p:sp>
      <p:sp>
        <p:nvSpPr>
          <p:cNvPr id="4" name="Right Brace 3"/>
          <p:cNvSpPr/>
          <p:nvPr/>
        </p:nvSpPr>
        <p:spPr>
          <a:xfrm>
            <a:off x="9668787" y="1924216"/>
            <a:ext cx="365760" cy="1645920"/>
          </a:xfrm>
          <a:prstGeom prst="rightBrace">
            <a:avLst>
              <a:gd name="adj1" fmla="val 24751"/>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10026596" y="2500441"/>
            <a:ext cx="2169184" cy="461665"/>
          </a:xfrm>
          <a:prstGeom prst="rect">
            <a:avLst/>
          </a:prstGeom>
          <a:noFill/>
        </p:spPr>
        <p:txBody>
          <a:bodyPr wrap="none" rtlCol="0">
            <a:spAutoFit/>
          </a:bodyPr>
          <a:lstStyle/>
          <a:p>
            <a:r>
              <a:rPr lang="hu-HU" sz="2400" dirty="0" smtClean="0">
                <a:latin typeface="Whipsmart" panose="020B0502030203050204" pitchFamily="34" charset="0"/>
              </a:rPr>
              <a:t>nem kell integrál</a:t>
            </a:r>
            <a:endParaRPr lang="en-US" sz="2400" dirty="0">
              <a:latin typeface="Whipsmart" panose="020B0502030203050204" pitchFamily="34" charset="0"/>
            </a:endParaRPr>
          </a:p>
        </p:txBody>
      </p:sp>
    </p:spTree>
    <p:extLst>
      <p:ext uri="{BB962C8B-B14F-4D97-AF65-F5344CB8AC3E}">
        <p14:creationId xmlns:p14="http://schemas.microsoft.com/office/powerpoint/2010/main" val="1514791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67" descr="http://www.psdgraphics.com/file/glossy-light-bulb.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888" r="23761"/>
          <a:stretch/>
        </p:blipFill>
        <p:spPr bwMode="auto">
          <a:xfrm>
            <a:off x="6041831" y="5102067"/>
            <a:ext cx="723901" cy="1127760"/>
          </a:xfrm>
          <a:prstGeom prst="rect">
            <a:avLst/>
          </a:prstGeom>
          <a:noFill/>
          <a:extLst>
            <a:ext uri="{909E8E84-426E-40DD-AFC4-6F175D3DCCD1}">
              <a14:hiddenFill xmlns:a14="http://schemas.microsoft.com/office/drawing/2010/main">
                <a:solidFill>
                  <a:srgbClr val="FFFFFF"/>
                </a:solidFill>
              </a14:hiddenFill>
            </a:ext>
          </a:extLst>
        </p:spPr>
      </p:pic>
      <p:pic>
        <p:nvPicPr>
          <p:cNvPr id="58435" name="Picture 67" descr="http://www.psdgraphics.com/file/glossy-light-bulb.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888" r="23761"/>
          <a:stretch/>
        </p:blipFill>
        <p:spPr bwMode="auto">
          <a:xfrm>
            <a:off x="9906000" y="2672240"/>
            <a:ext cx="723901" cy="1127760"/>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p:txBody>
          <a:bodyPr/>
          <a:lstStyle/>
          <a:p>
            <a:r>
              <a:rPr lang="hu-HU" dirty="0" err="1" smtClean="0"/>
              <a:t>Illusion</a:t>
            </a:r>
            <a:r>
              <a:rPr lang="hu-HU" dirty="0" smtClean="0"/>
              <a:t> of </a:t>
            </a:r>
            <a:r>
              <a:rPr lang="hu-HU" dirty="0" err="1" smtClean="0"/>
              <a:t>the</a:t>
            </a:r>
            <a:r>
              <a:rPr lang="hu-HU" dirty="0" smtClean="0"/>
              <a:t> </a:t>
            </a:r>
            <a:r>
              <a:rPr lang="hu-HU" dirty="0" err="1" smtClean="0"/>
              <a:t>real</a:t>
            </a:r>
            <a:r>
              <a:rPr lang="hu-HU" dirty="0" smtClean="0"/>
              <a:t> </a:t>
            </a:r>
            <a:r>
              <a:rPr lang="hu-HU" dirty="0" err="1" smtClean="0"/>
              <a:t>world</a:t>
            </a:r>
            <a:endParaRPr lang="en-US" dirty="0"/>
          </a:p>
        </p:txBody>
      </p:sp>
      <p:pic>
        <p:nvPicPr>
          <p:cNvPr id="4" name="Picture 87"/>
          <p:cNvPicPr>
            <a:picLocks noChangeAspect="1"/>
          </p:cNvPicPr>
          <p:nvPr/>
        </p:nvPicPr>
        <p:blipFill>
          <a:blip r:embed="rId5" cstate="print"/>
          <a:stretch>
            <a:fillRect/>
          </a:stretch>
        </p:blipFill>
        <p:spPr>
          <a:xfrm>
            <a:off x="6525005" y="1928681"/>
            <a:ext cx="739019" cy="650824"/>
          </a:xfrm>
          <a:prstGeom prst="rect">
            <a:avLst/>
          </a:prstGeom>
        </p:spPr>
      </p:pic>
      <p:graphicFrame>
        <p:nvGraphicFramePr>
          <p:cNvPr id="5" name="Object 2">
            <a:hlinkClick r:id="" action="ppaction://ole?verb=0"/>
          </p:cNvPr>
          <p:cNvGraphicFramePr>
            <a:graphicFrameLocks/>
          </p:cNvGraphicFramePr>
          <p:nvPr/>
        </p:nvGraphicFramePr>
        <p:xfrm>
          <a:off x="2181226" y="1443039"/>
          <a:ext cx="2779713" cy="2617787"/>
        </p:xfrm>
        <a:graphic>
          <a:graphicData uri="http://schemas.openxmlformats.org/presentationml/2006/ole">
            <mc:AlternateContent xmlns:mc="http://schemas.openxmlformats.org/markup-compatibility/2006">
              <mc:Choice xmlns:v="urn:schemas-microsoft-com:vml" Requires="v">
                <p:oleObj spid="_x0000_s1096" name="Klip" r:id="rId6" imgW="3651840" imgH="3450600" progId="">
                  <p:embed/>
                </p:oleObj>
              </mc:Choice>
              <mc:Fallback>
                <p:oleObj name="Klip" r:id="rId6" imgW="3651840" imgH="3450600" progId="">
                  <p:embed/>
                  <p:pic>
                    <p:nvPicPr>
                      <p:cNvPr id="0" name="Picture 6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1226" y="1443039"/>
                        <a:ext cx="2779713"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3">
            <a:hlinkClick r:id="" action="ppaction://ole?verb=0"/>
          </p:cNvPr>
          <p:cNvGraphicFramePr>
            <a:graphicFrameLocks/>
          </p:cNvGraphicFramePr>
          <p:nvPr/>
        </p:nvGraphicFramePr>
        <p:xfrm>
          <a:off x="2105025" y="4235450"/>
          <a:ext cx="2819400" cy="2617788"/>
        </p:xfrm>
        <a:graphic>
          <a:graphicData uri="http://schemas.openxmlformats.org/presentationml/2006/ole">
            <mc:AlternateContent xmlns:mc="http://schemas.openxmlformats.org/markup-compatibility/2006">
              <mc:Choice xmlns:v="urn:schemas-microsoft-com:vml" Requires="v">
                <p:oleObj spid="_x0000_s1097" name="Klip" r:id="rId8" imgW="3651840" imgH="3450600" progId="">
                  <p:embed/>
                </p:oleObj>
              </mc:Choice>
              <mc:Fallback>
                <p:oleObj name="Klip" r:id="rId8" imgW="3651840" imgH="3450600" progId="">
                  <p:embed/>
                  <p:pic>
                    <p:nvPicPr>
                      <p:cNvPr id="0" name="Picture 6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5025" y="4235450"/>
                        <a:ext cx="2819400" cy="261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4"/>
          <p:cNvSpPr>
            <a:spLocks noChangeArrowheads="1"/>
          </p:cNvSpPr>
          <p:nvPr/>
        </p:nvSpPr>
        <p:spPr bwMode="auto">
          <a:xfrm>
            <a:off x="3629025" y="3348038"/>
            <a:ext cx="1371600" cy="3505200"/>
          </a:xfrm>
          <a:prstGeom prst="rect">
            <a:avLst/>
          </a:prstGeom>
          <a:solidFill>
            <a:schemeClr val="bg1"/>
          </a:solidFill>
          <a:ln w="12700">
            <a:solidFill>
              <a:schemeClr val="bg1"/>
            </a:solidFill>
            <a:miter lim="800000"/>
            <a:headEnd/>
            <a:tailEnd/>
          </a:ln>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8" name="Oval 6"/>
          <p:cNvSpPr>
            <a:spLocks noChangeArrowheads="1"/>
          </p:cNvSpPr>
          <p:nvPr/>
        </p:nvSpPr>
        <p:spPr bwMode="auto">
          <a:xfrm>
            <a:off x="5076826" y="4491039"/>
            <a:ext cx="822325" cy="479425"/>
          </a:xfrm>
          <a:prstGeom prst="ellipse">
            <a:avLst/>
          </a:prstGeom>
          <a:solidFill>
            <a:schemeClr val="accent1"/>
          </a:solidFill>
          <a:ln w="12700">
            <a:solidFill>
              <a:schemeClr val="accent1"/>
            </a:solidFill>
            <a:round/>
            <a:headEnd/>
            <a:tailEnd/>
          </a:ln>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10" name="Line 8"/>
          <p:cNvSpPr>
            <a:spLocks noChangeShapeType="1"/>
          </p:cNvSpPr>
          <p:nvPr/>
        </p:nvSpPr>
        <p:spPr bwMode="auto">
          <a:xfrm flipH="1" flipV="1">
            <a:off x="5457825" y="4948238"/>
            <a:ext cx="685800" cy="3810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grpSp>
        <p:nvGrpSpPr>
          <p:cNvPr id="11" name="Group 9"/>
          <p:cNvGrpSpPr>
            <a:grpSpLocks/>
          </p:cNvGrpSpPr>
          <p:nvPr/>
        </p:nvGrpSpPr>
        <p:grpSpPr bwMode="auto">
          <a:xfrm>
            <a:off x="3857626" y="1519239"/>
            <a:ext cx="2557463" cy="2865437"/>
            <a:chOff x="1470" y="960"/>
            <a:chExt cx="1611" cy="1805"/>
          </a:xfrm>
        </p:grpSpPr>
        <p:grpSp>
          <p:nvGrpSpPr>
            <p:cNvPr id="12" name="Group 10"/>
            <p:cNvGrpSpPr>
              <a:grpSpLocks/>
            </p:cNvGrpSpPr>
            <p:nvPr/>
          </p:nvGrpSpPr>
          <p:grpSpPr bwMode="auto">
            <a:xfrm>
              <a:off x="1470" y="2016"/>
              <a:ext cx="689" cy="749"/>
              <a:chOff x="960" y="2112"/>
              <a:chExt cx="689" cy="749"/>
            </a:xfrm>
          </p:grpSpPr>
          <p:sp>
            <p:nvSpPr>
              <p:cNvPr id="16" name="Line 11"/>
              <p:cNvSpPr>
                <a:spLocks noChangeShapeType="1"/>
              </p:cNvSpPr>
              <p:nvPr/>
            </p:nvSpPr>
            <p:spPr bwMode="auto">
              <a:xfrm flipV="1">
                <a:off x="960" y="2112"/>
                <a:ext cx="0" cy="48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17" name="Line 12"/>
              <p:cNvSpPr>
                <a:spLocks noChangeShapeType="1"/>
              </p:cNvSpPr>
              <p:nvPr/>
            </p:nvSpPr>
            <p:spPr bwMode="auto">
              <a:xfrm>
                <a:off x="960" y="2592"/>
                <a:ext cx="672" cy="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18" name="Freeform 13"/>
              <p:cNvSpPr>
                <a:spLocks/>
              </p:cNvSpPr>
              <p:nvPr/>
            </p:nvSpPr>
            <p:spPr bwMode="auto">
              <a:xfrm>
                <a:off x="1088" y="2160"/>
                <a:ext cx="43" cy="433"/>
              </a:xfrm>
              <a:custGeom>
                <a:avLst/>
                <a:gdLst>
                  <a:gd name="T0" fmla="*/ 0 w 43"/>
                  <a:gd name="T1" fmla="*/ 433 h 433"/>
                  <a:gd name="T2" fmla="*/ 16 w 43"/>
                  <a:gd name="T3" fmla="*/ 0 h 433"/>
                  <a:gd name="T4" fmla="*/ 43 w 43"/>
                  <a:gd name="T5" fmla="*/ 433 h 433"/>
                  <a:gd name="T6" fmla="*/ 0 60000 65536"/>
                  <a:gd name="T7" fmla="*/ 0 60000 65536"/>
                  <a:gd name="T8" fmla="*/ 0 60000 65536"/>
                  <a:gd name="T9" fmla="*/ 0 w 43"/>
                  <a:gd name="T10" fmla="*/ 0 h 433"/>
                  <a:gd name="T11" fmla="*/ 43 w 43"/>
                  <a:gd name="T12" fmla="*/ 433 h 433"/>
                </a:gdLst>
                <a:ahLst/>
                <a:cxnLst>
                  <a:cxn ang="T6">
                    <a:pos x="T0" y="T1"/>
                  </a:cxn>
                  <a:cxn ang="T7">
                    <a:pos x="T2" y="T3"/>
                  </a:cxn>
                  <a:cxn ang="T8">
                    <a:pos x="T4" y="T5"/>
                  </a:cxn>
                </a:cxnLst>
                <a:rect l="T9" t="T10" r="T11" b="T12"/>
                <a:pathLst>
                  <a:path w="43" h="433">
                    <a:moveTo>
                      <a:pt x="0" y="433"/>
                    </a:moveTo>
                    <a:cubicBezTo>
                      <a:pt x="4" y="361"/>
                      <a:pt x="9" y="0"/>
                      <a:pt x="16" y="0"/>
                    </a:cubicBezTo>
                    <a:cubicBezTo>
                      <a:pt x="23" y="0"/>
                      <a:pt x="38" y="343"/>
                      <a:pt x="43" y="433"/>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19" name="Freeform 14"/>
              <p:cNvSpPr>
                <a:spLocks/>
              </p:cNvSpPr>
              <p:nvPr/>
            </p:nvSpPr>
            <p:spPr bwMode="auto">
              <a:xfrm>
                <a:off x="1200" y="2352"/>
                <a:ext cx="48" cy="241"/>
              </a:xfrm>
              <a:custGeom>
                <a:avLst/>
                <a:gdLst>
                  <a:gd name="T0" fmla="*/ 0 w 43"/>
                  <a:gd name="T1" fmla="*/ 1 h 433"/>
                  <a:gd name="T2" fmla="*/ 204 w 43"/>
                  <a:gd name="T3" fmla="*/ 0 h 433"/>
                  <a:gd name="T4" fmla="*/ 547 w 43"/>
                  <a:gd name="T5" fmla="*/ 1 h 433"/>
                  <a:gd name="T6" fmla="*/ 0 60000 65536"/>
                  <a:gd name="T7" fmla="*/ 0 60000 65536"/>
                  <a:gd name="T8" fmla="*/ 0 60000 65536"/>
                  <a:gd name="T9" fmla="*/ 0 w 43"/>
                  <a:gd name="T10" fmla="*/ 0 h 433"/>
                  <a:gd name="T11" fmla="*/ 43 w 43"/>
                  <a:gd name="T12" fmla="*/ 433 h 433"/>
                </a:gdLst>
                <a:ahLst/>
                <a:cxnLst>
                  <a:cxn ang="T6">
                    <a:pos x="T0" y="T1"/>
                  </a:cxn>
                  <a:cxn ang="T7">
                    <a:pos x="T2" y="T3"/>
                  </a:cxn>
                  <a:cxn ang="T8">
                    <a:pos x="T4" y="T5"/>
                  </a:cxn>
                </a:cxnLst>
                <a:rect l="T9" t="T10" r="T11" b="T12"/>
                <a:pathLst>
                  <a:path w="43" h="433">
                    <a:moveTo>
                      <a:pt x="0" y="433"/>
                    </a:moveTo>
                    <a:cubicBezTo>
                      <a:pt x="4" y="361"/>
                      <a:pt x="9" y="0"/>
                      <a:pt x="16" y="0"/>
                    </a:cubicBezTo>
                    <a:cubicBezTo>
                      <a:pt x="23" y="0"/>
                      <a:pt x="38" y="343"/>
                      <a:pt x="43" y="433"/>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20" name="Freeform 15"/>
              <p:cNvSpPr>
                <a:spLocks/>
              </p:cNvSpPr>
              <p:nvPr/>
            </p:nvSpPr>
            <p:spPr bwMode="auto">
              <a:xfrm>
                <a:off x="1392" y="2256"/>
                <a:ext cx="48" cy="337"/>
              </a:xfrm>
              <a:custGeom>
                <a:avLst/>
                <a:gdLst>
                  <a:gd name="T0" fmla="*/ 0 w 43"/>
                  <a:gd name="T1" fmla="*/ 2 h 433"/>
                  <a:gd name="T2" fmla="*/ 204 w 43"/>
                  <a:gd name="T3" fmla="*/ 0 h 433"/>
                  <a:gd name="T4" fmla="*/ 547 w 43"/>
                  <a:gd name="T5" fmla="*/ 2 h 433"/>
                  <a:gd name="T6" fmla="*/ 0 60000 65536"/>
                  <a:gd name="T7" fmla="*/ 0 60000 65536"/>
                  <a:gd name="T8" fmla="*/ 0 60000 65536"/>
                  <a:gd name="T9" fmla="*/ 0 w 43"/>
                  <a:gd name="T10" fmla="*/ 0 h 433"/>
                  <a:gd name="T11" fmla="*/ 43 w 43"/>
                  <a:gd name="T12" fmla="*/ 433 h 433"/>
                </a:gdLst>
                <a:ahLst/>
                <a:cxnLst>
                  <a:cxn ang="T6">
                    <a:pos x="T0" y="T1"/>
                  </a:cxn>
                  <a:cxn ang="T7">
                    <a:pos x="T2" y="T3"/>
                  </a:cxn>
                  <a:cxn ang="T8">
                    <a:pos x="T4" y="T5"/>
                  </a:cxn>
                </a:cxnLst>
                <a:rect l="T9" t="T10" r="T11" b="T12"/>
                <a:pathLst>
                  <a:path w="43" h="433">
                    <a:moveTo>
                      <a:pt x="0" y="433"/>
                    </a:moveTo>
                    <a:cubicBezTo>
                      <a:pt x="4" y="361"/>
                      <a:pt x="9" y="0"/>
                      <a:pt x="16" y="0"/>
                    </a:cubicBezTo>
                    <a:cubicBezTo>
                      <a:pt x="23" y="0"/>
                      <a:pt x="38" y="343"/>
                      <a:pt x="43" y="433"/>
                    </a:cubicBezTo>
                  </a:path>
                </a:pathLst>
              </a:custGeom>
              <a:noFill/>
              <a:ln w="127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21" name="Rectangle 16"/>
              <p:cNvSpPr>
                <a:spLocks noChangeArrowheads="1"/>
              </p:cNvSpPr>
              <p:nvPr/>
            </p:nvSpPr>
            <p:spPr bwMode="auto">
              <a:xfrm>
                <a:off x="1392" y="2496"/>
                <a:ext cx="25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r>
                  <a:rPr lang="hu-HU" altLang="en-US" sz="3200" dirty="0">
                    <a:latin typeface="Symbol" panose="05050102010706020507" pitchFamily="18" charset="2"/>
                    <a:sym typeface="Symbol" panose="05050102010706020507" pitchFamily="18" charset="2"/>
                  </a:rPr>
                  <a:t></a:t>
                </a:r>
              </a:p>
            </p:txBody>
          </p:sp>
        </p:grpSp>
        <p:grpSp>
          <p:nvGrpSpPr>
            <p:cNvPr id="13" name="Group 17"/>
            <p:cNvGrpSpPr>
              <a:grpSpLocks/>
            </p:cNvGrpSpPr>
            <p:nvPr/>
          </p:nvGrpSpPr>
          <p:grpSpPr bwMode="auto">
            <a:xfrm>
              <a:off x="2046" y="960"/>
              <a:ext cx="1035" cy="576"/>
              <a:chOff x="1776" y="960"/>
              <a:chExt cx="1035" cy="576"/>
            </a:xfrm>
          </p:grpSpPr>
          <p:sp>
            <p:nvSpPr>
              <p:cNvPr id="14" name="Line 18"/>
              <p:cNvSpPr>
                <a:spLocks noChangeShapeType="1"/>
              </p:cNvSpPr>
              <p:nvPr/>
            </p:nvSpPr>
            <p:spPr bwMode="auto">
              <a:xfrm flipH="1">
                <a:off x="1776" y="1536"/>
                <a:ext cx="912" cy="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15" name="Rectangle 19"/>
              <p:cNvSpPr>
                <a:spLocks noChangeArrowheads="1"/>
              </p:cNvSpPr>
              <p:nvPr/>
            </p:nvSpPr>
            <p:spPr bwMode="auto">
              <a:xfrm>
                <a:off x="2016" y="960"/>
                <a:ext cx="79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488" tIns="44450" rIns="90488" bIns="44450">
                <a:spAutoFit/>
              </a:bodyPr>
              <a:lstStyle/>
              <a:p>
                <a:r>
                  <a:rPr lang="en-US" altLang="en-US" sz="2400" dirty="0">
                    <a:latin typeface="Whipsmart" panose="020B0502030203050204" pitchFamily="34" charset="0"/>
                  </a:rPr>
                  <a:t>t</a:t>
                </a:r>
                <a:r>
                  <a:rPr lang="hu-HU" altLang="en-US" sz="2400" dirty="0">
                    <a:latin typeface="Whipsmart" panose="020B0502030203050204" pitchFamily="34" charset="0"/>
                  </a:rPr>
                  <a:t>one </a:t>
                </a:r>
              </a:p>
              <a:p>
                <a:r>
                  <a:rPr lang="hu-HU" altLang="en-US" sz="2400" dirty="0">
                    <a:latin typeface="Whipsmart" panose="020B0502030203050204" pitchFamily="34" charset="0"/>
                  </a:rPr>
                  <a:t>mapping</a:t>
                </a:r>
              </a:p>
            </p:txBody>
          </p:sp>
        </p:grpSp>
      </p:grpSp>
      <p:sp>
        <p:nvSpPr>
          <p:cNvPr id="22" name="Line 20"/>
          <p:cNvSpPr>
            <a:spLocks noChangeShapeType="1"/>
          </p:cNvSpPr>
          <p:nvPr/>
        </p:nvSpPr>
        <p:spPr bwMode="auto">
          <a:xfrm>
            <a:off x="3324225" y="1976438"/>
            <a:ext cx="83820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23" name="Freeform 21"/>
          <p:cNvSpPr>
            <a:spLocks/>
          </p:cNvSpPr>
          <p:nvPr/>
        </p:nvSpPr>
        <p:spPr bwMode="auto">
          <a:xfrm>
            <a:off x="4010026" y="2205038"/>
            <a:ext cx="225425" cy="304800"/>
          </a:xfrm>
          <a:custGeom>
            <a:avLst/>
            <a:gdLst>
              <a:gd name="T0" fmla="*/ 2147483647 w 142"/>
              <a:gd name="T1" fmla="*/ 2147483647 h 192"/>
              <a:gd name="T2" fmla="*/ 2147483647 w 142"/>
              <a:gd name="T3" fmla="*/ 2147483647 h 192"/>
              <a:gd name="T4" fmla="*/ 0 w 142"/>
              <a:gd name="T5" fmla="*/ 2147483647 h 192"/>
              <a:gd name="T6" fmla="*/ 2147483647 w 142"/>
              <a:gd name="T7" fmla="*/ 0 h 192"/>
              <a:gd name="T8" fmla="*/ 2147483647 w 142"/>
              <a:gd name="T9" fmla="*/ 2147483647 h 192"/>
              <a:gd name="T10" fmla="*/ 0 60000 65536"/>
              <a:gd name="T11" fmla="*/ 0 60000 65536"/>
              <a:gd name="T12" fmla="*/ 0 60000 65536"/>
              <a:gd name="T13" fmla="*/ 0 60000 65536"/>
              <a:gd name="T14" fmla="*/ 0 60000 65536"/>
              <a:gd name="T15" fmla="*/ 0 w 142"/>
              <a:gd name="T16" fmla="*/ 0 h 192"/>
              <a:gd name="T17" fmla="*/ 142 w 142"/>
              <a:gd name="T18" fmla="*/ 192 h 192"/>
            </a:gdLst>
            <a:ahLst/>
            <a:cxnLst>
              <a:cxn ang="T10">
                <a:pos x="T0" y="T1"/>
              </a:cxn>
              <a:cxn ang="T11">
                <a:pos x="T2" y="T3"/>
              </a:cxn>
              <a:cxn ang="T12">
                <a:pos x="T4" y="T5"/>
              </a:cxn>
              <a:cxn ang="T13">
                <a:pos x="T6" y="T7"/>
              </a:cxn>
              <a:cxn ang="T14">
                <a:pos x="T8" y="T9"/>
              </a:cxn>
            </a:cxnLst>
            <a:rect l="T15" t="T16" r="T17" b="T18"/>
            <a:pathLst>
              <a:path w="142" h="192">
                <a:moveTo>
                  <a:pt x="142" y="42"/>
                </a:moveTo>
                <a:lnTo>
                  <a:pt x="96" y="192"/>
                </a:lnTo>
                <a:lnTo>
                  <a:pt x="0" y="144"/>
                </a:lnTo>
                <a:lnTo>
                  <a:pt x="48" y="0"/>
                </a:lnTo>
                <a:lnTo>
                  <a:pt x="142" y="42"/>
                </a:lnTo>
                <a:close/>
              </a:path>
            </a:pathLst>
          </a:custGeom>
          <a:solidFill>
            <a:schemeClr val="accent2"/>
          </a:solidFill>
          <a:ln w="12700">
            <a:solidFill>
              <a:schemeClr val="accent2"/>
            </a:solidFill>
            <a:round/>
            <a:headEnd/>
            <a:tailEnd/>
          </a:ln>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24" name="Line 22"/>
          <p:cNvSpPr>
            <a:spLocks noChangeShapeType="1"/>
          </p:cNvSpPr>
          <p:nvPr/>
        </p:nvSpPr>
        <p:spPr bwMode="auto">
          <a:xfrm>
            <a:off x="3324225" y="1976438"/>
            <a:ext cx="83820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25" name="Line 23"/>
          <p:cNvSpPr>
            <a:spLocks noChangeShapeType="1"/>
          </p:cNvSpPr>
          <p:nvPr/>
        </p:nvSpPr>
        <p:spPr bwMode="auto">
          <a:xfrm>
            <a:off x="3248025" y="4719638"/>
            <a:ext cx="1676400" cy="609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grpSp>
        <p:nvGrpSpPr>
          <p:cNvPr id="26" name="Group 24"/>
          <p:cNvGrpSpPr>
            <a:grpSpLocks/>
          </p:cNvGrpSpPr>
          <p:nvPr/>
        </p:nvGrpSpPr>
        <p:grpSpPr bwMode="auto">
          <a:xfrm>
            <a:off x="3857625" y="5634038"/>
            <a:ext cx="1169988" cy="1219200"/>
            <a:chOff x="1296" y="3552"/>
            <a:chExt cx="737" cy="768"/>
          </a:xfrm>
        </p:grpSpPr>
        <p:sp>
          <p:nvSpPr>
            <p:cNvPr id="27" name="Line 25"/>
            <p:cNvSpPr>
              <a:spLocks noChangeShapeType="1"/>
            </p:cNvSpPr>
            <p:nvPr/>
          </p:nvSpPr>
          <p:spPr bwMode="auto">
            <a:xfrm flipV="1">
              <a:off x="1296" y="3552"/>
              <a:ext cx="0" cy="48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28" name="Line 26"/>
            <p:cNvSpPr>
              <a:spLocks noChangeShapeType="1"/>
            </p:cNvSpPr>
            <p:nvPr/>
          </p:nvSpPr>
          <p:spPr bwMode="auto">
            <a:xfrm>
              <a:off x="1296" y="4032"/>
              <a:ext cx="672" cy="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29" name="Freeform 27"/>
            <p:cNvSpPr>
              <a:spLocks/>
            </p:cNvSpPr>
            <p:nvPr/>
          </p:nvSpPr>
          <p:spPr bwMode="auto">
            <a:xfrm>
              <a:off x="1296" y="3616"/>
              <a:ext cx="576" cy="368"/>
            </a:xfrm>
            <a:custGeom>
              <a:avLst/>
              <a:gdLst>
                <a:gd name="T0" fmla="*/ 0 w 576"/>
                <a:gd name="T1" fmla="*/ 320 h 368"/>
                <a:gd name="T2" fmla="*/ 48 w 576"/>
                <a:gd name="T3" fmla="*/ 320 h 368"/>
                <a:gd name="T4" fmla="*/ 96 w 576"/>
                <a:gd name="T5" fmla="*/ 32 h 368"/>
                <a:gd name="T6" fmla="*/ 144 w 576"/>
                <a:gd name="T7" fmla="*/ 128 h 368"/>
                <a:gd name="T8" fmla="*/ 240 w 576"/>
                <a:gd name="T9" fmla="*/ 80 h 368"/>
                <a:gd name="T10" fmla="*/ 288 w 576"/>
                <a:gd name="T11" fmla="*/ 224 h 368"/>
                <a:gd name="T12" fmla="*/ 384 w 576"/>
                <a:gd name="T13" fmla="*/ 176 h 368"/>
                <a:gd name="T14" fmla="*/ 432 w 576"/>
                <a:gd name="T15" fmla="*/ 320 h 368"/>
                <a:gd name="T16" fmla="*/ 480 w 576"/>
                <a:gd name="T17" fmla="*/ 176 h 368"/>
                <a:gd name="T18" fmla="*/ 528 w 576"/>
                <a:gd name="T19" fmla="*/ 368 h 368"/>
                <a:gd name="T20" fmla="*/ 576 w 576"/>
                <a:gd name="T21" fmla="*/ 176 h 3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6"/>
                <a:gd name="T34" fmla="*/ 0 h 368"/>
                <a:gd name="T35" fmla="*/ 576 w 576"/>
                <a:gd name="T36" fmla="*/ 368 h 3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6" h="368">
                  <a:moveTo>
                    <a:pt x="0" y="320"/>
                  </a:moveTo>
                  <a:cubicBezTo>
                    <a:pt x="16" y="344"/>
                    <a:pt x="32" y="368"/>
                    <a:pt x="48" y="320"/>
                  </a:cubicBezTo>
                  <a:cubicBezTo>
                    <a:pt x="64" y="272"/>
                    <a:pt x="80" y="64"/>
                    <a:pt x="96" y="32"/>
                  </a:cubicBezTo>
                  <a:cubicBezTo>
                    <a:pt x="112" y="0"/>
                    <a:pt x="120" y="120"/>
                    <a:pt x="144" y="128"/>
                  </a:cubicBezTo>
                  <a:cubicBezTo>
                    <a:pt x="168" y="136"/>
                    <a:pt x="216" y="64"/>
                    <a:pt x="240" y="80"/>
                  </a:cubicBezTo>
                  <a:cubicBezTo>
                    <a:pt x="264" y="96"/>
                    <a:pt x="264" y="208"/>
                    <a:pt x="288" y="224"/>
                  </a:cubicBezTo>
                  <a:cubicBezTo>
                    <a:pt x="312" y="240"/>
                    <a:pt x="360" y="160"/>
                    <a:pt x="384" y="176"/>
                  </a:cubicBezTo>
                  <a:cubicBezTo>
                    <a:pt x="408" y="192"/>
                    <a:pt x="416" y="320"/>
                    <a:pt x="432" y="320"/>
                  </a:cubicBezTo>
                  <a:cubicBezTo>
                    <a:pt x="448" y="320"/>
                    <a:pt x="464" y="168"/>
                    <a:pt x="480" y="176"/>
                  </a:cubicBezTo>
                  <a:cubicBezTo>
                    <a:pt x="496" y="184"/>
                    <a:pt x="512" y="368"/>
                    <a:pt x="528" y="368"/>
                  </a:cubicBezTo>
                  <a:cubicBezTo>
                    <a:pt x="544" y="368"/>
                    <a:pt x="568" y="208"/>
                    <a:pt x="576" y="176"/>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30" name="Rectangle 28"/>
            <p:cNvSpPr>
              <a:spLocks noChangeArrowheads="1"/>
            </p:cNvSpPr>
            <p:nvPr/>
          </p:nvSpPr>
          <p:spPr bwMode="auto">
            <a:xfrm>
              <a:off x="1776" y="3955"/>
              <a:ext cx="25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r>
                <a:rPr lang="hu-HU" altLang="en-US" sz="3200">
                  <a:latin typeface="Symbol" panose="05050102010706020507" pitchFamily="18" charset="2"/>
                  <a:sym typeface="Symbol" panose="05050102010706020507" pitchFamily="18" charset="2"/>
                </a:rPr>
                <a:t></a:t>
              </a:r>
            </a:p>
          </p:txBody>
        </p:sp>
      </p:grpSp>
      <p:sp>
        <p:nvSpPr>
          <p:cNvPr id="31" name="Oval 29"/>
          <p:cNvSpPr>
            <a:spLocks noChangeArrowheads="1"/>
          </p:cNvSpPr>
          <p:nvPr/>
        </p:nvSpPr>
        <p:spPr bwMode="auto">
          <a:xfrm rot="-1036863">
            <a:off x="4543426" y="5253038"/>
            <a:ext cx="1160463" cy="400050"/>
          </a:xfrm>
          <a:prstGeom prst="ellipse">
            <a:avLst/>
          </a:prstGeom>
          <a:solidFill>
            <a:schemeClr val="accent1"/>
          </a:solidFill>
          <a:ln w="12700">
            <a:solidFill>
              <a:schemeClr val="accent1"/>
            </a:solidFill>
            <a:round/>
            <a:headEnd/>
            <a:tailEnd/>
          </a:ln>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32" name="Line 30"/>
          <p:cNvSpPr>
            <a:spLocks noChangeShapeType="1"/>
          </p:cNvSpPr>
          <p:nvPr/>
        </p:nvSpPr>
        <p:spPr bwMode="auto">
          <a:xfrm flipH="1">
            <a:off x="4695825" y="4948238"/>
            <a:ext cx="762000" cy="4572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33" name="Line 31"/>
          <p:cNvSpPr>
            <a:spLocks noChangeShapeType="1"/>
          </p:cNvSpPr>
          <p:nvPr/>
        </p:nvSpPr>
        <p:spPr bwMode="auto">
          <a:xfrm>
            <a:off x="3248025" y="4719638"/>
            <a:ext cx="1371600" cy="838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34" name="Line 32"/>
          <p:cNvSpPr>
            <a:spLocks noChangeShapeType="1"/>
          </p:cNvSpPr>
          <p:nvPr/>
        </p:nvSpPr>
        <p:spPr bwMode="auto">
          <a:xfrm flipH="1" flipV="1">
            <a:off x="3248025" y="4719638"/>
            <a:ext cx="1447800" cy="6858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35" name="Line 33"/>
          <p:cNvSpPr>
            <a:spLocks noChangeShapeType="1"/>
          </p:cNvSpPr>
          <p:nvPr/>
        </p:nvSpPr>
        <p:spPr bwMode="auto">
          <a:xfrm flipH="1" flipV="1">
            <a:off x="3324225" y="1976438"/>
            <a:ext cx="762000" cy="3810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36" name="Text Box 34"/>
          <p:cNvSpPr txBox="1">
            <a:spLocks noChangeArrowheads="1"/>
          </p:cNvSpPr>
          <p:nvPr/>
        </p:nvSpPr>
        <p:spPr bwMode="auto">
          <a:xfrm>
            <a:off x="5181601" y="3957638"/>
            <a:ext cx="135133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488" tIns="44450" rIns="90488" bIns="44450">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r>
              <a:rPr lang="en-US" altLang="en-US" dirty="0"/>
              <a:t>r</a:t>
            </a:r>
            <a:r>
              <a:rPr lang="hu-HU" altLang="en-US" dirty="0"/>
              <a:t>eal world</a:t>
            </a:r>
          </a:p>
        </p:txBody>
      </p:sp>
      <p:sp>
        <p:nvSpPr>
          <p:cNvPr id="37" name="Text Box 35"/>
          <p:cNvSpPr txBox="1">
            <a:spLocks noChangeArrowheads="1"/>
          </p:cNvSpPr>
          <p:nvPr/>
        </p:nvSpPr>
        <p:spPr bwMode="auto">
          <a:xfrm>
            <a:off x="1524001" y="3957638"/>
            <a:ext cx="815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488" tIns="44450" rIns="90488" bIns="44450">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r>
              <a:rPr lang="hu-HU" altLang="en-US" dirty="0"/>
              <a:t>color</a:t>
            </a:r>
          </a:p>
        </p:txBody>
      </p:sp>
      <p:sp>
        <p:nvSpPr>
          <p:cNvPr id="38" name="AutoShape 36"/>
          <p:cNvSpPr>
            <a:spLocks noChangeArrowheads="1"/>
          </p:cNvSpPr>
          <p:nvPr/>
        </p:nvSpPr>
        <p:spPr bwMode="auto">
          <a:xfrm flipH="1" flipV="1">
            <a:off x="1752600" y="1747838"/>
            <a:ext cx="533400" cy="2057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39" name="AutoShape 37"/>
          <p:cNvSpPr>
            <a:spLocks noChangeArrowheads="1"/>
          </p:cNvSpPr>
          <p:nvPr/>
        </p:nvSpPr>
        <p:spPr bwMode="auto">
          <a:xfrm flipH="1">
            <a:off x="1752600" y="4567238"/>
            <a:ext cx="533400" cy="20574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17694720 60000 65536"/>
              <a:gd name="T13" fmla="*/ 11796480 60000 65536"/>
              <a:gd name="T14" fmla="*/ 11796480 60000 65536"/>
              <a:gd name="T15" fmla="*/ 5898240 60000 65536"/>
              <a:gd name="T16" fmla="*/ 0 60000 65536"/>
              <a:gd name="T17" fmla="*/ 0 60000 65536"/>
              <a:gd name="T18" fmla="*/ 0 w 21600"/>
              <a:gd name="T19" fmla="*/ 14400 h 21600"/>
              <a:gd name="T20" fmla="*/ 18514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40" name="Line 39"/>
          <p:cNvSpPr>
            <a:spLocks noChangeShapeType="1"/>
          </p:cNvSpPr>
          <p:nvPr/>
        </p:nvSpPr>
        <p:spPr bwMode="auto">
          <a:xfrm flipV="1">
            <a:off x="5929313" y="5972175"/>
            <a:ext cx="0" cy="7620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41" name="Line 40"/>
          <p:cNvSpPr>
            <a:spLocks noChangeShapeType="1"/>
          </p:cNvSpPr>
          <p:nvPr/>
        </p:nvSpPr>
        <p:spPr bwMode="auto">
          <a:xfrm>
            <a:off x="5929313" y="6734175"/>
            <a:ext cx="1066800" cy="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42" name="Freeform 41"/>
          <p:cNvSpPr>
            <a:spLocks/>
          </p:cNvSpPr>
          <p:nvPr/>
        </p:nvSpPr>
        <p:spPr bwMode="auto">
          <a:xfrm>
            <a:off x="5929313" y="6118226"/>
            <a:ext cx="914400" cy="582613"/>
          </a:xfrm>
          <a:custGeom>
            <a:avLst/>
            <a:gdLst>
              <a:gd name="T0" fmla="*/ 0 w 576"/>
              <a:gd name="T1" fmla="*/ 2147483647 h 367"/>
              <a:gd name="T2" fmla="*/ 2147483647 w 576"/>
              <a:gd name="T3" fmla="*/ 2147483647 h 367"/>
              <a:gd name="T4" fmla="*/ 2147483647 w 576"/>
              <a:gd name="T5" fmla="*/ 2147483647 h 367"/>
              <a:gd name="T6" fmla="*/ 2147483647 w 576"/>
              <a:gd name="T7" fmla="*/ 2147483647 h 367"/>
              <a:gd name="T8" fmla="*/ 2147483647 w 576"/>
              <a:gd name="T9" fmla="*/ 2147483647 h 367"/>
              <a:gd name="T10" fmla="*/ 2147483647 w 576"/>
              <a:gd name="T11" fmla="*/ 2147483647 h 367"/>
              <a:gd name="T12" fmla="*/ 2147483647 w 576"/>
              <a:gd name="T13" fmla="*/ 2147483647 h 367"/>
              <a:gd name="T14" fmla="*/ 2147483647 w 576"/>
              <a:gd name="T15" fmla="*/ 2147483647 h 367"/>
              <a:gd name="T16" fmla="*/ 2147483647 w 576"/>
              <a:gd name="T17" fmla="*/ 2147483647 h 367"/>
              <a:gd name="T18" fmla="*/ 2147483647 w 576"/>
              <a:gd name="T19" fmla="*/ 0 h 367"/>
              <a:gd name="T20" fmla="*/ 2147483647 w 576"/>
              <a:gd name="T21" fmla="*/ 2147483647 h 3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6"/>
              <a:gd name="T34" fmla="*/ 0 h 367"/>
              <a:gd name="T35" fmla="*/ 576 w 576"/>
              <a:gd name="T36" fmla="*/ 367 h 3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6" h="367">
                <a:moveTo>
                  <a:pt x="0" y="292"/>
                </a:moveTo>
                <a:cubicBezTo>
                  <a:pt x="16" y="316"/>
                  <a:pt x="26" y="282"/>
                  <a:pt x="48" y="292"/>
                </a:cubicBezTo>
                <a:cubicBezTo>
                  <a:pt x="70" y="302"/>
                  <a:pt x="109" y="367"/>
                  <a:pt x="130" y="352"/>
                </a:cubicBezTo>
                <a:cubicBezTo>
                  <a:pt x="151" y="337"/>
                  <a:pt x="159" y="250"/>
                  <a:pt x="177" y="200"/>
                </a:cubicBezTo>
                <a:cubicBezTo>
                  <a:pt x="195" y="150"/>
                  <a:pt x="222" y="53"/>
                  <a:pt x="240" y="52"/>
                </a:cubicBezTo>
                <a:cubicBezTo>
                  <a:pt x="258" y="51"/>
                  <a:pt x="268" y="162"/>
                  <a:pt x="288" y="196"/>
                </a:cubicBezTo>
                <a:cubicBezTo>
                  <a:pt x="308" y="230"/>
                  <a:pt x="334" y="241"/>
                  <a:pt x="358" y="257"/>
                </a:cubicBezTo>
                <a:cubicBezTo>
                  <a:pt x="382" y="273"/>
                  <a:pt x="412" y="310"/>
                  <a:pt x="432" y="292"/>
                </a:cubicBezTo>
                <a:cubicBezTo>
                  <a:pt x="452" y="274"/>
                  <a:pt x="464" y="197"/>
                  <a:pt x="480" y="148"/>
                </a:cubicBezTo>
                <a:cubicBezTo>
                  <a:pt x="496" y="99"/>
                  <a:pt x="514" y="0"/>
                  <a:pt x="530" y="0"/>
                </a:cubicBezTo>
                <a:cubicBezTo>
                  <a:pt x="546" y="0"/>
                  <a:pt x="567" y="117"/>
                  <a:pt x="576" y="14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43" name="Rectangle 42"/>
          <p:cNvSpPr>
            <a:spLocks noChangeArrowheads="1"/>
          </p:cNvSpPr>
          <p:nvPr/>
        </p:nvSpPr>
        <p:spPr bwMode="auto">
          <a:xfrm>
            <a:off x="6873875" y="6273800"/>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r>
              <a:rPr lang="hu-HU" altLang="en-US" sz="3200">
                <a:latin typeface="Symbol" panose="05050102010706020507" pitchFamily="18" charset="2"/>
                <a:sym typeface="Symbol" panose="05050102010706020507" pitchFamily="18" charset="2"/>
              </a:rPr>
              <a:t></a:t>
            </a:r>
          </a:p>
        </p:txBody>
      </p:sp>
      <p:sp>
        <p:nvSpPr>
          <p:cNvPr id="44" name="Rectangle 44"/>
          <p:cNvSpPr>
            <a:spLocks noChangeArrowheads="1"/>
          </p:cNvSpPr>
          <p:nvPr/>
        </p:nvSpPr>
        <p:spPr bwMode="auto">
          <a:xfrm>
            <a:off x="10260013" y="4041776"/>
            <a:ext cx="4079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r>
              <a:rPr lang="hu-HU" altLang="en-US" sz="3200">
                <a:latin typeface="Symbol" panose="05050102010706020507" pitchFamily="18" charset="2"/>
                <a:sym typeface="Symbol" panose="05050102010706020507" pitchFamily="18" charset="2"/>
              </a:rPr>
              <a:t></a:t>
            </a:r>
          </a:p>
        </p:txBody>
      </p:sp>
      <p:sp>
        <p:nvSpPr>
          <p:cNvPr id="45" name="Rectangle 47"/>
          <p:cNvSpPr>
            <a:spLocks noChangeArrowheads="1"/>
          </p:cNvSpPr>
          <p:nvPr/>
        </p:nvSpPr>
        <p:spPr bwMode="auto">
          <a:xfrm>
            <a:off x="7762875" y="3048002"/>
            <a:ext cx="128588"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grpSp>
        <p:nvGrpSpPr>
          <p:cNvPr id="46" name="Group 48"/>
          <p:cNvGrpSpPr>
            <a:grpSpLocks/>
          </p:cNvGrpSpPr>
          <p:nvPr/>
        </p:nvGrpSpPr>
        <p:grpSpPr bwMode="auto">
          <a:xfrm>
            <a:off x="6657975" y="2662238"/>
            <a:ext cx="1474788" cy="960438"/>
            <a:chOff x="2496" y="1872"/>
            <a:chExt cx="929" cy="605"/>
          </a:xfrm>
        </p:grpSpPr>
        <p:sp>
          <p:nvSpPr>
            <p:cNvPr id="47" name="Line 49"/>
            <p:cNvSpPr>
              <a:spLocks noChangeShapeType="1"/>
            </p:cNvSpPr>
            <p:nvPr/>
          </p:nvSpPr>
          <p:spPr bwMode="auto">
            <a:xfrm flipV="1">
              <a:off x="2496" y="1872"/>
              <a:ext cx="0" cy="48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48" name="Line 50"/>
            <p:cNvSpPr>
              <a:spLocks noChangeShapeType="1"/>
            </p:cNvSpPr>
            <p:nvPr/>
          </p:nvSpPr>
          <p:spPr bwMode="auto">
            <a:xfrm>
              <a:off x="2496" y="2352"/>
              <a:ext cx="672" cy="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49" name="Rectangle 51"/>
            <p:cNvSpPr>
              <a:spLocks noChangeArrowheads="1"/>
            </p:cNvSpPr>
            <p:nvPr/>
          </p:nvSpPr>
          <p:spPr bwMode="auto">
            <a:xfrm>
              <a:off x="3168" y="2112"/>
              <a:ext cx="25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r>
                <a:rPr lang="hu-HU" altLang="en-US" sz="3200">
                  <a:latin typeface="Symbol" panose="05050102010706020507" pitchFamily="18" charset="2"/>
                  <a:sym typeface="Symbol" panose="05050102010706020507" pitchFamily="18" charset="2"/>
                </a:rPr>
                <a:t></a:t>
              </a:r>
            </a:p>
          </p:txBody>
        </p:sp>
        <p:sp>
          <p:nvSpPr>
            <p:cNvPr id="50" name="Line 52"/>
            <p:cNvSpPr>
              <a:spLocks noChangeShapeType="1"/>
            </p:cNvSpPr>
            <p:nvPr/>
          </p:nvSpPr>
          <p:spPr bwMode="auto">
            <a:xfrm flipV="1">
              <a:off x="2976" y="2016"/>
              <a:ext cx="0" cy="3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51" name="Line 53"/>
            <p:cNvSpPr>
              <a:spLocks noChangeShapeType="1"/>
            </p:cNvSpPr>
            <p:nvPr/>
          </p:nvSpPr>
          <p:spPr bwMode="auto">
            <a:xfrm flipV="1">
              <a:off x="2880" y="2160"/>
              <a:ext cx="0" cy="19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52" name="Line 54"/>
            <p:cNvSpPr>
              <a:spLocks noChangeShapeType="1"/>
            </p:cNvSpPr>
            <p:nvPr/>
          </p:nvSpPr>
          <p:spPr bwMode="auto">
            <a:xfrm flipV="1">
              <a:off x="2736" y="2064"/>
              <a:ext cx="0" cy="2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53" name="Line 55"/>
            <p:cNvSpPr>
              <a:spLocks noChangeShapeType="1"/>
            </p:cNvSpPr>
            <p:nvPr/>
          </p:nvSpPr>
          <p:spPr bwMode="auto">
            <a:xfrm flipV="1">
              <a:off x="2592" y="2016"/>
              <a:ext cx="0" cy="33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grpSp>
      <p:sp>
        <p:nvSpPr>
          <p:cNvPr id="54" name="Line 56"/>
          <p:cNvSpPr>
            <a:spLocks noChangeShapeType="1"/>
          </p:cNvSpPr>
          <p:nvPr/>
        </p:nvSpPr>
        <p:spPr bwMode="auto">
          <a:xfrm>
            <a:off x="7677150" y="1976438"/>
            <a:ext cx="0" cy="1041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55" name="Line 57"/>
          <p:cNvSpPr>
            <a:spLocks noChangeShapeType="1"/>
          </p:cNvSpPr>
          <p:nvPr/>
        </p:nvSpPr>
        <p:spPr bwMode="auto">
          <a:xfrm>
            <a:off x="7580314" y="2697163"/>
            <a:ext cx="193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56" name="Line 58"/>
          <p:cNvSpPr>
            <a:spLocks noChangeShapeType="1"/>
          </p:cNvSpPr>
          <p:nvPr/>
        </p:nvSpPr>
        <p:spPr bwMode="auto">
          <a:xfrm>
            <a:off x="7580314" y="2417763"/>
            <a:ext cx="19367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57" name="Text Box 59"/>
          <p:cNvSpPr txBox="1">
            <a:spLocks noChangeArrowheads="1"/>
          </p:cNvSpPr>
          <p:nvPr/>
        </p:nvSpPr>
        <p:spPr bwMode="auto">
          <a:xfrm>
            <a:off x="7296150" y="1519239"/>
            <a:ext cx="725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488" tIns="44450" rIns="90488" bIns="44450">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r>
              <a:rPr lang="hu-HU" altLang="en-US" dirty="0"/>
              <a:t>pixel</a:t>
            </a:r>
          </a:p>
        </p:txBody>
      </p:sp>
      <p:sp>
        <p:nvSpPr>
          <p:cNvPr id="58" name="Oval 70"/>
          <p:cNvSpPr>
            <a:spLocks noChangeArrowheads="1"/>
          </p:cNvSpPr>
          <p:nvPr/>
        </p:nvSpPr>
        <p:spPr bwMode="auto">
          <a:xfrm rot="20563137">
            <a:off x="8362951" y="2814638"/>
            <a:ext cx="1160463" cy="400050"/>
          </a:xfrm>
          <a:prstGeom prst="ellipse">
            <a:avLst/>
          </a:prstGeom>
          <a:solidFill>
            <a:schemeClr val="accent1"/>
          </a:solidFill>
          <a:ln w="12700">
            <a:solidFill>
              <a:schemeClr val="accent1"/>
            </a:solidFill>
            <a:round/>
            <a:headEnd/>
            <a:tailEnd/>
          </a:ln>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59" name="Line 71"/>
          <p:cNvSpPr>
            <a:spLocks noChangeShapeType="1"/>
          </p:cNvSpPr>
          <p:nvPr/>
        </p:nvSpPr>
        <p:spPr bwMode="auto">
          <a:xfrm flipH="1" flipV="1">
            <a:off x="7143750" y="2281238"/>
            <a:ext cx="1447800" cy="6858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60" name="Text Box 72"/>
          <p:cNvSpPr txBox="1">
            <a:spLocks noChangeArrowheads="1"/>
          </p:cNvSpPr>
          <p:nvPr/>
        </p:nvSpPr>
        <p:spPr bwMode="auto">
          <a:xfrm>
            <a:off x="8439150" y="1519238"/>
            <a:ext cx="16192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488" tIns="44450" rIns="90488" bIns="44450">
            <a:spAutoFit/>
          </a:bodyPr>
          <a:lstStyle>
            <a:defPPr>
              <a:defRPr lang="en-US"/>
            </a:defPPr>
            <a:lvl1pPr>
              <a:defRPr sz="2400" b="0">
                <a:latin typeface="Whipsmart" panose="020B0502030203050204" pitchFamily="34" charset="0"/>
              </a:defRPr>
            </a:lvl1pPr>
            <a:lvl2pPr marL="742950" indent="-285750">
              <a:defRPr sz="2200" b="1">
                <a:latin typeface="Times New Roman" panose="02020603050405020304" pitchFamily="18" charset="0"/>
              </a:defRPr>
            </a:lvl2pPr>
            <a:lvl3pPr marL="1143000" indent="-228600">
              <a:defRPr sz="2200" b="1">
                <a:latin typeface="Times New Roman" panose="02020603050405020304" pitchFamily="18" charset="0"/>
              </a:defRPr>
            </a:lvl3pPr>
            <a:lvl4pPr marL="1600200" indent="-228600">
              <a:defRPr sz="2200" b="1">
                <a:latin typeface="Times New Roman" panose="02020603050405020304" pitchFamily="18" charset="0"/>
              </a:defRPr>
            </a:lvl4pPr>
            <a:lvl5pPr marL="2057400" indent="-228600">
              <a:defRPr sz="2200" b="1">
                <a:latin typeface="Times New Roman" panose="02020603050405020304" pitchFamily="18" charset="0"/>
              </a:defRPr>
            </a:lvl5pPr>
            <a:lvl6pPr marL="2514600" indent="-228600" eaLnBrk="0" fontAlgn="base" hangingPunct="0">
              <a:spcBef>
                <a:spcPct val="0"/>
              </a:spcBef>
              <a:spcAft>
                <a:spcPct val="0"/>
              </a:spcAft>
              <a:defRPr sz="2200" b="1">
                <a:latin typeface="Times New Roman" panose="02020603050405020304" pitchFamily="18" charset="0"/>
              </a:defRPr>
            </a:lvl6pPr>
            <a:lvl7pPr marL="2971800" indent="-228600" eaLnBrk="0" fontAlgn="base" hangingPunct="0">
              <a:spcBef>
                <a:spcPct val="0"/>
              </a:spcBef>
              <a:spcAft>
                <a:spcPct val="0"/>
              </a:spcAft>
              <a:defRPr sz="2200" b="1">
                <a:latin typeface="Times New Roman" panose="02020603050405020304" pitchFamily="18" charset="0"/>
              </a:defRPr>
            </a:lvl7pPr>
            <a:lvl8pPr marL="3429000" indent="-228600" eaLnBrk="0" fontAlgn="base" hangingPunct="0">
              <a:spcBef>
                <a:spcPct val="0"/>
              </a:spcBef>
              <a:spcAft>
                <a:spcPct val="0"/>
              </a:spcAft>
              <a:defRPr sz="2200" b="1">
                <a:latin typeface="Times New Roman" panose="02020603050405020304" pitchFamily="18" charset="0"/>
              </a:defRPr>
            </a:lvl8pPr>
            <a:lvl9pPr marL="3886200" indent="-228600" eaLnBrk="0" fontAlgn="base" hangingPunct="0">
              <a:spcBef>
                <a:spcPct val="0"/>
              </a:spcBef>
              <a:spcAft>
                <a:spcPct val="0"/>
              </a:spcAft>
              <a:defRPr sz="2200" b="1">
                <a:latin typeface="Times New Roman" panose="02020603050405020304" pitchFamily="18" charset="0"/>
              </a:defRPr>
            </a:lvl9pPr>
          </a:lstStyle>
          <a:p>
            <a:r>
              <a:rPr lang="en-US" altLang="en-US" dirty="0"/>
              <a:t>v</a:t>
            </a:r>
            <a:r>
              <a:rPr lang="hu-HU" altLang="en-US" dirty="0"/>
              <a:t>irtual world</a:t>
            </a:r>
          </a:p>
        </p:txBody>
      </p:sp>
      <p:sp>
        <p:nvSpPr>
          <p:cNvPr id="61" name="Oval 73"/>
          <p:cNvSpPr>
            <a:spLocks noChangeArrowheads="1"/>
          </p:cNvSpPr>
          <p:nvPr/>
        </p:nvSpPr>
        <p:spPr bwMode="auto">
          <a:xfrm>
            <a:off x="8943976" y="2052639"/>
            <a:ext cx="822325" cy="479425"/>
          </a:xfrm>
          <a:prstGeom prst="ellipse">
            <a:avLst/>
          </a:prstGeom>
          <a:solidFill>
            <a:schemeClr val="accent1"/>
          </a:solidFill>
          <a:ln w="12700">
            <a:solidFill>
              <a:schemeClr val="accent1"/>
            </a:solidFill>
            <a:round/>
            <a:headEnd/>
            <a:tailEnd/>
          </a:ln>
        </p:spPr>
        <p:txBody>
          <a:bodyPr wrap="none" anchor="ctr"/>
          <a:lstStyle>
            <a:lvl1pPr>
              <a:defRPr sz="2200" b="1">
                <a:solidFill>
                  <a:schemeClr val="tx1"/>
                </a:solidFill>
                <a:latin typeface="Times New Roman" panose="02020603050405020304" pitchFamily="18" charset="0"/>
              </a:defRPr>
            </a:lvl1pPr>
            <a:lvl2pPr marL="742950" indent="-285750">
              <a:defRPr sz="2200" b="1">
                <a:solidFill>
                  <a:schemeClr val="tx1"/>
                </a:solidFill>
                <a:latin typeface="Times New Roman" panose="02020603050405020304" pitchFamily="18" charset="0"/>
              </a:defRPr>
            </a:lvl2pPr>
            <a:lvl3pPr marL="1143000" indent="-228600">
              <a:defRPr sz="2200" b="1">
                <a:solidFill>
                  <a:schemeClr val="tx1"/>
                </a:solidFill>
                <a:latin typeface="Times New Roman" panose="02020603050405020304" pitchFamily="18" charset="0"/>
              </a:defRPr>
            </a:lvl3pPr>
            <a:lvl4pPr marL="1600200" indent="-228600">
              <a:defRPr sz="2200" b="1">
                <a:solidFill>
                  <a:schemeClr val="tx1"/>
                </a:solidFill>
                <a:latin typeface="Times New Roman" panose="02020603050405020304" pitchFamily="18" charset="0"/>
              </a:defRPr>
            </a:lvl4pPr>
            <a:lvl5pPr marL="2057400" indent="-228600">
              <a:defRPr sz="22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2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2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2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200" b="1">
                <a:solidFill>
                  <a:schemeClr val="tx1"/>
                </a:solidFill>
                <a:latin typeface="Times New Roman" panose="02020603050405020304" pitchFamily="18" charset="0"/>
              </a:defRPr>
            </a:lvl9pPr>
          </a:lstStyle>
          <a:p>
            <a:endParaRPr lang="en-US" altLang="en-US"/>
          </a:p>
        </p:txBody>
      </p:sp>
      <p:sp>
        <p:nvSpPr>
          <p:cNvPr id="63" name="Line 75"/>
          <p:cNvSpPr>
            <a:spLocks noChangeShapeType="1"/>
          </p:cNvSpPr>
          <p:nvPr/>
        </p:nvSpPr>
        <p:spPr bwMode="auto">
          <a:xfrm flipH="1" flipV="1">
            <a:off x="9324975" y="2509838"/>
            <a:ext cx="685800" cy="3810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64" name="Line 76"/>
          <p:cNvSpPr>
            <a:spLocks noChangeShapeType="1"/>
          </p:cNvSpPr>
          <p:nvPr/>
        </p:nvSpPr>
        <p:spPr bwMode="auto">
          <a:xfrm flipH="1">
            <a:off x="8562975" y="2509838"/>
            <a:ext cx="762000" cy="457200"/>
          </a:xfrm>
          <a:prstGeom prst="line">
            <a:avLst/>
          </a:prstGeom>
          <a:noFill/>
          <a:ln w="762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65" name="Line 77"/>
          <p:cNvSpPr>
            <a:spLocks noChangeShapeType="1"/>
          </p:cNvSpPr>
          <p:nvPr/>
        </p:nvSpPr>
        <p:spPr bwMode="auto">
          <a:xfrm flipV="1">
            <a:off x="9315450" y="3740151"/>
            <a:ext cx="0" cy="76200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66" name="Line 78"/>
          <p:cNvSpPr>
            <a:spLocks noChangeShapeType="1"/>
          </p:cNvSpPr>
          <p:nvPr/>
        </p:nvSpPr>
        <p:spPr bwMode="auto">
          <a:xfrm>
            <a:off x="9315450" y="4502151"/>
            <a:ext cx="1066800" cy="0"/>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67" name="Line 79"/>
          <p:cNvSpPr>
            <a:spLocks noChangeShapeType="1"/>
          </p:cNvSpPr>
          <p:nvPr/>
        </p:nvSpPr>
        <p:spPr bwMode="auto">
          <a:xfrm flipV="1">
            <a:off x="9525000" y="4262438"/>
            <a:ext cx="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68" name="Line 80"/>
          <p:cNvSpPr>
            <a:spLocks noChangeShapeType="1"/>
          </p:cNvSpPr>
          <p:nvPr/>
        </p:nvSpPr>
        <p:spPr bwMode="auto">
          <a:xfrm flipV="1">
            <a:off x="9753600" y="3881438"/>
            <a:ext cx="0" cy="609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69" name="Line 81"/>
          <p:cNvSpPr>
            <a:spLocks noChangeShapeType="1"/>
          </p:cNvSpPr>
          <p:nvPr/>
        </p:nvSpPr>
        <p:spPr bwMode="auto">
          <a:xfrm flipV="1">
            <a:off x="9982200" y="4110038"/>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70" name="Line 82"/>
          <p:cNvSpPr>
            <a:spLocks noChangeShapeType="1"/>
          </p:cNvSpPr>
          <p:nvPr/>
        </p:nvSpPr>
        <p:spPr bwMode="auto">
          <a:xfrm flipV="1">
            <a:off x="10210800" y="4262438"/>
            <a:ext cx="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71" name="Line 5"/>
          <p:cNvSpPr>
            <a:spLocks noChangeShapeType="1"/>
          </p:cNvSpPr>
          <p:nvPr/>
        </p:nvSpPr>
        <p:spPr bwMode="auto">
          <a:xfrm flipV="1">
            <a:off x="8321675" y="3357564"/>
            <a:ext cx="6350" cy="7254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72" name="Line 6"/>
          <p:cNvSpPr>
            <a:spLocks noChangeShapeType="1"/>
          </p:cNvSpPr>
          <p:nvPr/>
        </p:nvSpPr>
        <p:spPr bwMode="auto">
          <a:xfrm>
            <a:off x="8328026" y="4076700"/>
            <a:ext cx="57626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
        <p:nvSpPr>
          <p:cNvPr id="73" name="Line 6"/>
          <p:cNvSpPr>
            <a:spLocks noChangeShapeType="1"/>
          </p:cNvSpPr>
          <p:nvPr/>
        </p:nvSpPr>
        <p:spPr bwMode="auto">
          <a:xfrm flipV="1">
            <a:off x="8328025" y="3644900"/>
            <a:ext cx="431800" cy="431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dirty="0">
              <a:latin typeface="Whipsmart" panose="020B0502030203050204" pitchFamily="34" charset="0"/>
            </a:endParaRPr>
          </a:p>
        </p:txBody>
      </p:sp>
    </p:spTree>
    <p:extLst>
      <p:ext uri="{BB962C8B-B14F-4D97-AF65-F5344CB8AC3E}">
        <p14:creationId xmlns:p14="http://schemas.microsoft.com/office/powerpoint/2010/main" val="25563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Sima felületek</a:t>
            </a:r>
            <a:endParaRPr lang="en-US" dirty="0"/>
          </a:p>
        </p:txBody>
      </p:sp>
      <p:sp>
        <p:nvSpPr>
          <p:cNvPr id="5" name="Freeform 4"/>
          <p:cNvSpPr/>
          <p:nvPr/>
        </p:nvSpPr>
        <p:spPr>
          <a:xfrm>
            <a:off x="6856178" y="1591032"/>
            <a:ext cx="598915" cy="295275"/>
          </a:xfrm>
          <a:custGeom>
            <a:avLst/>
            <a:gdLst>
              <a:gd name="connsiteX0" fmla="*/ 561975 w 561975"/>
              <a:gd name="connsiteY0" fmla="*/ 0 h 295275"/>
              <a:gd name="connsiteX1" fmla="*/ 0 w 561975"/>
              <a:gd name="connsiteY1" fmla="*/ 0 h 295275"/>
              <a:gd name="connsiteX2" fmla="*/ 0 w 561975"/>
              <a:gd name="connsiteY2" fmla="*/ 295275 h 295275"/>
              <a:gd name="connsiteX0" fmla="*/ 0 w 598915"/>
              <a:gd name="connsiteY0" fmla="*/ 7952 h 295275"/>
              <a:gd name="connsiteX1" fmla="*/ 598915 w 598915"/>
              <a:gd name="connsiteY1" fmla="*/ 0 h 295275"/>
              <a:gd name="connsiteX2" fmla="*/ 598915 w 598915"/>
              <a:gd name="connsiteY2" fmla="*/ 295275 h 295275"/>
            </a:gdLst>
            <a:ahLst/>
            <a:cxnLst>
              <a:cxn ang="0">
                <a:pos x="connsiteX0" y="connsiteY0"/>
              </a:cxn>
              <a:cxn ang="0">
                <a:pos x="connsiteX1" y="connsiteY1"/>
              </a:cxn>
              <a:cxn ang="0">
                <a:pos x="connsiteX2" y="connsiteY2"/>
              </a:cxn>
            </a:cxnLst>
            <a:rect l="l" t="t" r="r" b="b"/>
            <a:pathLst>
              <a:path w="598915" h="295275">
                <a:moveTo>
                  <a:pt x="0" y="7952"/>
                </a:moveTo>
                <a:lnTo>
                  <a:pt x="598915" y="0"/>
                </a:lnTo>
                <a:lnTo>
                  <a:pt x="598915" y="295275"/>
                </a:ln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87804" y="1738670"/>
            <a:ext cx="8616391" cy="1231697"/>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09688" y="1428856"/>
            <a:ext cx="6440103" cy="324352"/>
          </a:xfrm>
          <a:prstGeom prst="rect">
            <a:avLst/>
          </a:prstGeom>
        </p:spPr>
      </p:pic>
      <p:pic>
        <p:nvPicPr>
          <p:cNvPr id="13" name="Picture 1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859365" y="3480196"/>
            <a:ext cx="7105879" cy="521281"/>
          </a:xfrm>
          <a:prstGeom prst="rect">
            <a:avLst/>
          </a:prstGeom>
        </p:spPr>
      </p:pic>
      <p:sp>
        <p:nvSpPr>
          <p:cNvPr id="14" name="TextBox 13"/>
          <p:cNvSpPr txBox="1"/>
          <p:nvPr/>
        </p:nvSpPr>
        <p:spPr>
          <a:xfrm>
            <a:off x="3609893" y="5752524"/>
            <a:ext cx="1553630" cy="461665"/>
          </a:xfrm>
          <a:prstGeom prst="rect">
            <a:avLst/>
          </a:prstGeom>
          <a:noFill/>
        </p:spPr>
        <p:txBody>
          <a:bodyPr wrap="none" rtlCol="0">
            <a:spAutoFit/>
          </a:bodyPr>
          <a:lstStyle/>
          <a:p>
            <a:r>
              <a:rPr lang="en-US" sz="2400" dirty="0" err="1" smtClean="0">
                <a:latin typeface="Whipsmart" panose="020B0502030203050204" pitchFamily="34" charset="0"/>
              </a:rPr>
              <a:t>reflektancia</a:t>
            </a:r>
            <a:endParaRPr lang="en-US" sz="2400" dirty="0">
              <a:latin typeface="Whipsmart" panose="020B0502030203050204" pitchFamily="34" charset="0"/>
            </a:endParaRPr>
          </a:p>
        </p:txBody>
      </p:sp>
      <p:sp>
        <p:nvSpPr>
          <p:cNvPr id="15" name="TextBox 14"/>
          <p:cNvSpPr txBox="1"/>
          <p:nvPr/>
        </p:nvSpPr>
        <p:spPr>
          <a:xfrm>
            <a:off x="9164816" y="4820216"/>
            <a:ext cx="1962397" cy="461665"/>
          </a:xfrm>
          <a:prstGeom prst="rect">
            <a:avLst/>
          </a:prstGeom>
          <a:noFill/>
        </p:spPr>
        <p:txBody>
          <a:bodyPr wrap="none" rtlCol="0">
            <a:spAutoFit/>
          </a:bodyPr>
          <a:lstStyle/>
          <a:p>
            <a:r>
              <a:rPr lang="en-US" sz="2400" dirty="0" err="1" smtClean="0">
                <a:latin typeface="Whipsmart" panose="020B0502030203050204" pitchFamily="34" charset="0"/>
              </a:rPr>
              <a:t>transzmittancia</a:t>
            </a:r>
            <a:endParaRPr lang="en-US" sz="2400" dirty="0">
              <a:latin typeface="Whipsmart" panose="020B0502030203050204" pitchFamily="34" charset="0"/>
            </a:endParaRPr>
          </a:p>
        </p:txBody>
      </p:sp>
      <p:sp>
        <p:nvSpPr>
          <p:cNvPr id="16" name="TextBox 15"/>
          <p:cNvSpPr txBox="1"/>
          <p:nvPr/>
        </p:nvSpPr>
        <p:spPr>
          <a:xfrm>
            <a:off x="1647138" y="4761584"/>
            <a:ext cx="3294492" cy="461665"/>
          </a:xfrm>
          <a:prstGeom prst="rect">
            <a:avLst/>
          </a:prstGeom>
          <a:noFill/>
        </p:spPr>
        <p:txBody>
          <a:bodyPr wrap="none" rtlCol="0">
            <a:spAutoFit/>
          </a:bodyPr>
          <a:lstStyle/>
          <a:p>
            <a:r>
              <a:rPr lang="en-US" sz="2400" dirty="0" smtClean="0">
                <a:latin typeface="Whipsmart" panose="020B0502030203050204" pitchFamily="34" charset="0"/>
              </a:rPr>
              <a:t>ide</a:t>
            </a:r>
            <a:r>
              <a:rPr lang="hu-HU" sz="2400" dirty="0" err="1" smtClean="0">
                <a:latin typeface="Whipsmart" panose="020B0502030203050204" pitchFamily="34" charset="0"/>
              </a:rPr>
              <a:t>ális</a:t>
            </a:r>
            <a:r>
              <a:rPr lang="hu-HU" sz="2400" dirty="0" smtClean="0">
                <a:latin typeface="Whipsmart" panose="020B0502030203050204" pitchFamily="34" charset="0"/>
              </a:rPr>
              <a:t> </a:t>
            </a:r>
            <a:r>
              <a:rPr lang="hu-HU" sz="2400" dirty="0">
                <a:latin typeface="Whipsmart" panose="020B0502030203050204" pitchFamily="34" charset="0"/>
              </a:rPr>
              <a:t>visszaverődési irány</a:t>
            </a:r>
            <a:endParaRPr lang="hu-HU" sz="2400" dirty="0" smtClean="0">
              <a:latin typeface="Whipsmart" panose="020B0502030203050204" pitchFamily="34" charset="0"/>
            </a:endParaRPr>
          </a:p>
        </p:txBody>
      </p:sp>
      <p:sp>
        <p:nvSpPr>
          <p:cNvPr id="17" name="TextBox 16"/>
          <p:cNvSpPr txBox="1"/>
          <p:nvPr/>
        </p:nvSpPr>
        <p:spPr>
          <a:xfrm>
            <a:off x="7872627" y="5737866"/>
            <a:ext cx="2273379" cy="461665"/>
          </a:xfrm>
          <a:prstGeom prst="rect">
            <a:avLst/>
          </a:prstGeom>
          <a:noFill/>
        </p:spPr>
        <p:txBody>
          <a:bodyPr wrap="none" rtlCol="0">
            <a:spAutoFit/>
          </a:bodyPr>
          <a:lstStyle/>
          <a:p>
            <a:r>
              <a:rPr lang="en-US" sz="2400" dirty="0" smtClean="0">
                <a:latin typeface="Whipsmart" panose="020B0502030203050204" pitchFamily="34" charset="0"/>
              </a:rPr>
              <a:t>ide</a:t>
            </a:r>
            <a:r>
              <a:rPr lang="hu-HU" sz="2400" dirty="0" err="1" smtClean="0">
                <a:latin typeface="Whipsmart" panose="020B0502030203050204" pitchFamily="34" charset="0"/>
              </a:rPr>
              <a:t>ális</a:t>
            </a:r>
            <a:r>
              <a:rPr lang="hu-HU" sz="2400" dirty="0" smtClean="0">
                <a:latin typeface="Whipsmart" panose="020B0502030203050204" pitchFamily="34" charset="0"/>
              </a:rPr>
              <a:t> törési irány</a:t>
            </a:r>
          </a:p>
        </p:txBody>
      </p:sp>
      <p:cxnSp>
        <p:nvCxnSpPr>
          <p:cNvPr id="19" name="Elbow Connector 18"/>
          <p:cNvCxnSpPr>
            <a:stCxn id="14" idx="3"/>
          </p:cNvCxnSpPr>
          <p:nvPr/>
        </p:nvCxnSpPr>
        <p:spPr>
          <a:xfrm flipV="1">
            <a:off x="5163523" y="4001477"/>
            <a:ext cx="902831" cy="1981880"/>
          </a:xfrm>
          <a:prstGeom prst="bentConnector2">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Elbow Connector 19"/>
          <p:cNvCxnSpPr>
            <a:stCxn id="16" idx="3"/>
            <a:endCxn id="13" idx="2"/>
          </p:cNvCxnSpPr>
          <p:nvPr/>
        </p:nvCxnSpPr>
        <p:spPr>
          <a:xfrm flipV="1">
            <a:off x="4941630" y="4001477"/>
            <a:ext cx="470675" cy="990940"/>
          </a:xfrm>
          <a:prstGeom prst="bentConnector2">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Elbow Connector 23"/>
          <p:cNvCxnSpPr>
            <a:stCxn id="15" idx="1"/>
          </p:cNvCxnSpPr>
          <p:nvPr/>
        </p:nvCxnSpPr>
        <p:spPr>
          <a:xfrm rot="10800000">
            <a:off x="8837798" y="4001477"/>
            <a:ext cx="327019" cy="1049572"/>
          </a:xfrm>
          <a:prstGeom prst="bentConnector2">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Elbow Connector 28"/>
          <p:cNvCxnSpPr>
            <a:stCxn id="17" idx="1"/>
          </p:cNvCxnSpPr>
          <p:nvPr/>
        </p:nvCxnSpPr>
        <p:spPr>
          <a:xfrm rot="10800000" flipH="1">
            <a:off x="7872627" y="4001477"/>
            <a:ext cx="363496" cy="1967222"/>
          </a:xfrm>
          <a:prstGeom prst="bentConnector4">
            <a:avLst>
              <a:gd name="adj1" fmla="val -62889"/>
              <a:gd name="adj2" fmla="val 55867"/>
            </a:avLst>
          </a:pr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1184193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8" name="Line 18"/>
          <p:cNvSpPr>
            <a:spLocks noChangeShapeType="1"/>
          </p:cNvSpPr>
          <p:nvPr/>
        </p:nvSpPr>
        <p:spPr bwMode="auto">
          <a:xfrm>
            <a:off x="2174875" y="2947988"/>
            <a:ext cx="2819400" cy="0"/>
          </a:xfrm>
          <a:prstGeom prst="line">
            <a:avLst/>
          </a:prstGeom>
          <a:noFill/>
          <a:ln w="57150">
            <a:solidFill>
              <a:srgbClr val="FFFF00"/>
            </a:solidFill>
            <a:round/>
            <a:headEnd/>
            <a:tailEnd/>
          </a:ln>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1279" name="Line 19"/>
          <p:cNvSpPr>
            <a:spLocks noChangeShapeType="1"/>
          </p:cNvSpPr>
          <p:nvPr/>
        </p:nvSpPr>
        <p:spPr bwMode="auto">
          <a:xfrm>
            <a:off x="3687763" y="2947989"/>
            <a:ext cx="360362" cy="719137"/>
          </a:xfrm>
          <a:prstGeom prst="line">
            <a:avLst/>
          </a:prstGeom>
          <a:noFill/>
          <a:ln w="38100">
            <a:solidFill>
              <a:schemeClr val="tx1"/>
            </a:solidFill>
            <a:round/>
            <a:headEnd/>
            <a:tailEnd type="triangle" w="med" len="med"/>
          </a:ln>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1280" name="Line 20"/>
          <p:cNvSpPr>
            <a:spLocks noChangeShapeType="1"/>
          </p:cNvSpPr>
          <p:nvPr/>
        </p:nvSpPr>
        <p:spPr bwMode="auto">
          <a:xfrm flipH="1" flipV="1">
            <a:off x="2479675" y="2109788"/>
            <a:ext cx="1219200" cy="838200"/>
          </a:xfrm>
          <a:prstGeom prst="line">
            <a:avLst/>
          </a:prstGeom>
          <a:noFill/>
          <a:ln w="57150">
            <a:solidFill>
              <a:srgbClr val="FF0000"/>
            </a:solidFill>
            <a:round/>
            <a:headEnd type="triangle" w="med" len="med"/>
            <a:tailEnd/>
          </a:ln>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1281" name="Line 21"/>
          <p:cNvSpPr>
            <a:spLocks noChangeShapeType="1"/>
          </p:cNvSpPr>
          <p:nvPr/>
        </p:nvSpPr>
        <p:spPr bwMode="auto">
          <a:xfrm>
            <a:off x="3698875" y="2185988"/>
            <a:ext cx="0" cy="1600200"/>
          </a:xfrm>
          <a:prstGeom prst="line">
            <a:avLst/>
          </a:prstGeom>
          <a:noFill/>
          <a:ln w="12700">
            <a:solidFill>
              <a:schemeClr val="tx1"/>
            </a:solidFill>
            <a:round/>
            <a:headEnd/>
            <a:tailEnd/>
          </a:ln>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1288" name="Rectangle 28"/>
          <p:cNvSpPr>
            <a:spLocks noChangeArrowheads="1"/>
          </p:cNvSpPr>
          <p:nvPr/>
        </p:nvSpPr>
        <p:spPr bwMode="auto">
          <a:xfrm>
            <a:off x="1652588" y="2970213"/>
            <a:ext cx="2057400" cy="1219200"/>
          </a:xfrm>
          <a:prstGeom prst="rect">
            <a:avLst/>
          </a:prstGeom>
          <a:noFill/>
          <a:ln w="12700">
            <a:noFill/>
            <a:miter lim="800000"/>
            <a:headEnd/>
            <a:tailEnd/>
          </a:ln>
        </p:spPr>
        <p:txBody>
          <a:bodyPr wrap="none" anchor="ctr"/>
          <a:lstStyle/>
          <a:p>
            <a:endParaRPr lang="en-US">
              <a:latin typeface="Times New Roman" panose="02020603050405020304" pitchFamily="18" charset="0"/>
              <a:cs typeface="Times New Roman" panose="02020603050405020304" pitchFamily="18" charset="0"/>
            </a:endParaRPr>
          </a:p>
        </p:txBody>
      </p:sp>
      <p:sp>
        <p:nvSpPr>
          <p:cNvPr id="11290" name="Line 30"/>
          <p:cNvSpPr>
            <a:spLocks noChangeShapeType="1"/>
          </p:cNvSpPr>
          <p:nvPr/>
        </p:nvSpPr>
        <p:spPr bwMode="auto">
          <a:xfrm flipV="1">
            <a:off x="3687763" y="2516188"/>
            <a:ext cx="576262" cy="431800"/>
          </a:xfrm>
          <a:prstGeom prst="line">
            <a:avLst/>
          </a:prstGeom>
          <a:noFill/>
          <a:ln w="38100">
            <a:solidFill>
              <a:schemeClr val="tx1"/>
            </a:solidFill>
            <a:round/>
            <a:headEnd/>
            <a:tailEnd type="triangle" w="med" len="med"/>
          </a:ln>
        </p:spPr>
        <p:txBody>
          <a:bodyPr wrap="none" anchor="ctr"/>
          <a:lstStyle/>
          <a:p>
            <a:endParaRPr lang="en-US">
              <a:latin typeface="Times New Roman" panose="02020603050405020304" pitchFamily="18" charset="0"/>
              <a:cs typeface="Times New Roman" panose="02020603050405020304" pitchFamily="18" charset="0"/>
            </a:endParaRPr>
          </a:p>
        </p:txBody>
      </p:sp>
      <p:pic>
        <p:nvPicPr>
          <p:cNvPr id="11299" name="Picture 39" descr="metalshader"/>
          <p:cNvPicPr>
            <a:picLocks noChangeAspect="1" noChangeArrowheads="1"/>
          </p:cNvPicPr>
          <p:nvPr/>
        </p:nvPicPr>
        <p:blipFill rotWithShape="1">
          <a:blip r:embed="rId14" cstate="print"/>
          <a:srcRect l="8051"/>
          <a:stretch/>
        </p:blipFill>
        <p:spPr bwMode="auto">
          <a:xfrm>
            <a:off x="6400800" y="1"/>
            <a:ext cx="2628900" cy="2924175"/>
          </a:xfrm>
          <a:prstGeom prst="rect">
            <a:avLst/>
          </a:prstGeom>
          <a:noFill/>
          <a:ln w="9525">
            <a:noFill/>
            <a:miter lim="800000"/>
            <a:headEnd/>
            <a:tailEnd/>
          </a:ln>
        </p:spPr>
      </p:pic>
      <p:pic>
        <p:nvPicPr>
          <p:cNvPr id="11300" name="Picture 40" descr="skull"/>
          <p:cNvPicPr>
            <a:picLocks noChangeAspect="1" noChangeArrowheads="1"/>
          </p:cNvPicPr>
          <p:nvPr/>
        </p:nvPicPr>
        <p:blipFill>
          <a:blip r:embed="rId15" cstate="print"/>
          <a:srcRect/>
          <a:stretch>
            <a:fillRect/>
          </a:stretch>
        </p:blipFill>
        <p:spPr bwMode="auto">
          <a:xfrm>
            <a:off x="8551864" y="1"/>
            <a:ext cx="2116137" cy="29241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Fresnel </a:t>
            </a:r>
            <a:r>
              <a:rPr lang="hu-HU" dirty="0" smtClean="0"/>
              <a:t>egyenletek</a:t>
            </a:r>
            <a:endParaRPr lang="en-US" dirty="0"/>
          </a:p>
        </p:txBody>
      </p:sp>
      <p:pic>
        <p:nvPicPr>
          <p:cNvPr id="12" name="Picture 11"/>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930223" y="4178823"/>
            <a:ext cx="8573827" cy="866162"/>
          </a:xfrm>
          <a:prstGeom prst="rect">
            <a:avLst/>
          </a:prstGeom>
        </p:spPr>
      </p:pic>
      <p:pic>
        <p:nvPicPr>
          <p:cNvPr id="3" name="Picture 2"/>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121694" y="5378704"/>
            <a:ext cx="7546987" cy="1219218"/>
          </a:xfrm>
          <a:prstGeom prst="rect">
            <a:avLst/>
          </a:prstGeom>
        </p:spPr>
      </p:pic>
      <p:pic>
        <p:nvPicPr>
          <p:cNvPr id="17" name="Picture 16"/>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2097016" y="2213409"/>
            <a:ext cx="430987" cy="330708"/>
          </a:xfrm>
          <a:prstGeom prst="rect">
            <a:avLst/>
          </a:prstGeom>
        </p:spPr>
      </p:pic>
      <p:pic>
        <p:nvPicPr>
          <p:cNvPr id="34" name="Picture 33"/>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3389604" y="2277831"/>
            <a:ext cx="238997" cy="305147"/>
          </a:xfrm>
          <a:prstGeom prst="rect">
            <a:avLst/>
          </a:prstGeom>
        </p:spPr>
      </p:pic>
      <p:pic>
        <p:nvPicPr>
          <p:cNvPr id="4" name="Picture 3"/>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3811739" y="2276264"/>
            <a:ext cx="238997" cy="305147"/>
          </a:xfrm>
          <a:prstGeom prst="rect">
            <a:avLst/>
          </a:prstGeom>
        </p:spPr>
      </p:pic>
      <p:pic>
        <p:nvPicPr>
          <p:cNvPr id="35" name="Picture 34"/>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743799" y="3441583"/>
            <a:ext cx="145105" cy="253933"/>
          </a:xfrm>
          <a:prstGeom prst="rect">
            <a:avLst/>
          </a:prstGeom>
        </p:spPr>
      </p:pic>
      <p:pic>
        <p:nvPicPr>
          <p:cNvPr id="36" name="Picture 35"/>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1253738" y="3064429"/>
            <a:ext cx="1532139" cy="774603"/>
          </a:xfrm>
          <a:prstGeom prst="rect">
            <a:avLst/>
          </a:prstGeom>
        </p:spPr>
      </p:pic>
      <p:pic>
        <p:nvPicPr>
          <p:cNvPr id="37" name="Picture 36"/>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4361214" y="2185052"/>
            <a:ext cx="687115" cy="332887"/>
          </a:xfrm>
          <a:prstGeom prst="rect">
            <a:avLst/>
          </a:prstGeom>
        </p:spPr>
      </p:pic>
      <p:pic>
        <p:nvPicPr>
          <p:cNvPr id="38" name="Picture 37"/>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078644" y="3622030"/>
            <a:ext cx="682847" cy="332887"/>
          </a:xfrm>
          <a:prstGeom prst="rect">
            <a:avLst/>
          </a:prstGeom>
        </p:spPr>
      </p:pic>
      <p:pic>
        <p:nvPicPr>
          <p:cNvPr id="39" name="Picture 38"/>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4611874" y="3023401"/>
            <a:ext cx="1553477" cy="275272"/>
          </a:xfrm>
          <a:prstGeom prst="rect">
            <a:avLst/>
          </a:prstGeom>
        </p:spPr>
      </p:pic>
      <p:sp>
        <p:nvSpPr>
          <p:cNvPr id="94" name="Text Box 42"/>
          <p:cNvSpPr txBox="1">
            <a:spLocks noChangeArrowheads="1"/>
          </p:cNvSpPr>
          <p:nvPr/>
        </p:nvSpPr>
        <p:spPr bwMode="auto">
          <a:xfrm>
            <a:off x="4542665" y="1586568"/>
            <a:ext cx="1784463" cy="523220"/>
          </a:xfrm>
          <a:prstGeom prst="rect">
            <a:avLst/>
          </a:prstGeom>
          <a:noFill/>
        </p:spPr>
        <p:txBody>
          <a:bodyPr wrap="none" rtlCol="0">
            <a:spAutoFit/>
          </a:bodyPr>
          <a:lstStyle>
            <a:defPPr>
              <a:defRPr lang="en-US"/>
            </a:defPPr>
            <a:lvl1pPr>
              <a:defRPr sz="2800">
                <a:latin typeface="Whipsmart" pitchFamily="34" charset="0"/>
              </a:defRPr>
            </a:lvl1pPr>
          </a:lstStyle>
          <a:p>
            <a:r>
              <a:rPr lang="hu-HU" dirty="0" smtClean="0"/>
              <a:t>reflektancia</a:t>
            </a:r>
            <a:endParaRPr lang="hu-HU" dirty="0"/>
          </a:p>
        </p:txBody>
      </p:sp>
      <p:cxnSp>
        <p:nvCxnSpPr>
          <p:cNvPr id="95" name="Straight Arrow Connector 94"/>
          <p:cNvCxnSpPr>
            <a:stCxn id="94" idx="2"/>
          </p:cNvCxnSpPr>
          <p:nvPr/>
        </p:nvCxnSpPr>
        <p:spPr>
          <a:xfrm flipH="1">
            <a:off x="5145518" y="2109788"/>
            <a:ext cx="289379" cy="1744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 Box 42"/>
          <p:cNvSpPr txBox="1">
            <a:spLocks noChangeArrowheads="1"/>
          </p:cNvSpPr>
          <p:nvPr/>
        </p:nvSpPr>
        <p:spPr bwMode="auto">
          <a:xfrm>
            <a:off x="5745163" y="3531632"/>
            <a:ext cx="2263761" cy="523220"/>
          </a:xfrm>
          <a:prstGeom prst="rect">
            <a:avLst/>
          </a:prstGeom>
          <a:noFill/>
        </p:spPr>
        <p:txBody>
          <a:bodyPr wrap="none" rtlCol="0">
            <a:spAutoFit/>
          </a:bodyPr>
          <a:lstStyle>
            <a:defPPr>
              <a:defRPr lang="en-US"/>
            </a:defPPr>
            <a:lvl1pPr>
              <a:defRPr sz="2800">
                <a:latin typeface="Whipsmart" pitchFamily="34" charset="0"/>
              </a:defRPr>
            </a:lvl1pPr>
          </a:lstStyle>
          <a:p>
            <a:r>
              <a:rPr lang="hu-HU" dirty="0" smtClean="0"/>
              <a:t>transzmittancia</a:t>
            </a:r>
            <a:endParaRPr lang="hu-HU" dirty="0"/>
          </a:p>
        </p:txBody>
      </p:sp>
      <p:cxnSp>
        <p:nvCxnSpPr>
          <p:cNvPr id="98" name="Straight Arrow Connector 97"/>
          <p:cNvCxnSpPr>
            <a:stCxn id="97" idx="1"/>
            <a:endCxn id="38" idx="3"/>
          </p:cNvCxnSpPr>
          <p:nvPr/>
        </p:nvCxnSpPr>
        <p:spPr>
          <a:xfrm flipH="1" flipV="1">
            <a:off x="4761491" y="3788474"/>
            <a:ext cx="983672" cy="476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 Box 42"/>
          <p:cNvSpPr txBox="1">
            <a:spLocks noChangeArrowheads="1"/>
          </p:cNvSpPr>
          <p:nvPr/>
        </p:nvSpPr>
        <p:spPr bwMode="auto">
          <a:xfrm>
            <a:off x="19271" y="3927803"/>
            <a:ext cx="1914307" cy="523220"/>
          </a:xfrm>
          <a:prstGeom prst="rect">
            <a:avLst/>
          </a:prstGeom>
          <a:noFill/>
        </p:spPr>
        <p:txBody>
          <a:bodyPr wrap="none" rtlCol="0">
            <a:spAutoFit/>
          </a:bodyPr>
          <a:lstStyle>
            <a:defPPr>
              <a:defRPr lang="en-US"/>
            </a:defPPr>
            <a:lvl1pPr>
              <a:defRPr sz="2800">
                <a:latin typeface="Whipsmart" pitchFamily="34" charset="0"/>
              </a:defRPr>
            </a:lvl1pPr>
          </a:lstStyle>
          <a:p>
            <a:r>
              <a:rPr lang="hu-HU" dirty="0" smtClean="0"/>
              <a:t>törésmutató</a:t>
            </a:r>
            <a:endParaRPr lang="hu-HU" dirty="0"/>
          </a:p>
        </p:txBody>
      </p:sp>
      <p:cxnSp>
        <p:nvCxnSpPr>
          <p:cNvPr id="105" name="Straight Arrow Connector 104"/>
          <p:cNvCxnSpPr>
            <a:stCxn id="108" idx="2"/>
          </p:cNvCxnSpPr>
          <p:nvPr/>
        </p:nvCxnSpPr>
        <p:spPr>
          <a:xfrm flipH="1">
            <a:off x="9316016" y="3746751"/>
            <a:ext cx="1357328" cy="5304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 Box 42"/>
          <p:cNvSpPr txBox="1">
            <a:spLocks noChangeArrowheads="1"/>
          </p:cNvSpPr>
          <p:nvPr/>
        </p:nvSpPr>
        <p:spPr bwMode="auto">
          <a:xfrm>
            <a:off x="9528639" y="3223531"/>
            <a:ext cx="2289409" cy="523220"/>
          </a:xfrm>
          <a:prstGeom prst="rect">
            <a:avLst/>
          </a:prstGeom>
          <a:noFill/>
        </p:spPr>
        <p:txBody>
          <a:bodyPr wrap="none" rtlCol="0">
            <a:spAutoFit/>
          </a:bodyPr>
          <a:lstStyle>
            <a:defPPr>
              <a:defRPr lang="en-US"/>
            </a:defPPr>
            <a:lvl1pPr>
              <a:defRPr sz="2800">
                <a:latin typeface="Whipsmart" pitchFamily="34" charset="0"/>
              </a:defRPr>
            </a:lvl1pPr>
          </a:lstStyle>
          <a:p>
            <a:r>
              <a:rPr lang="hu-HU" dirty="0" smtClean="0"/>
              <a:t>kioltási tényező</a:t>
            </a:r>
            <a:endParaRPr lang="hu-HU" dirty="0"/>
          </a:p>
        </p:txBody>
      </p:sp>
      <p:cxnSp>
        <p:nvCxnSpPr>
          <p:cNvPr id="109" name="Straight Arrow Connector 108"/>
          <p:cNvCxnSpPr/>
          <p:nvPr/>
        </p:nvCxnSpPr>
        <p:spPr>
          <a:xfrm flipV="1">
            <a:off x="1128825" y="3847916"/>
            <a:ext cx="209579" cy="2322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7849811" y="3068210"/>
            <a:ext cx="1404105" cy="420378"/>
          </a:xfrm>
          <a:prstGeom prst="rect">
            <a:avLst/>
          </a:prstGeom>
        </p:spPr>
      </p:pic>
      <p:cxnSp>
        <p:nvCxnSpPr>
          <p:cNvPr id="115" name="Straight Arrow Connector 114"/>
          <p:cNvCxnSpPr>
            <a:stCxn id="57" idx="2"/>
          </p:cNvCxnSpPr>
          <p:nvPr/>
        </p:nvCxnSpPr>
        <p:spPr>
          <a:xfrm>
            <a:off x="8551864" y="3488588"/>
            <a:ext cx="546869" cy="7885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38354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Line 19"/>
          <p:cNvSpPr>
            <a:spLocks noChangeShapeType="1"/>
          </p:cNvSpPr>
          <p:nvPr/>
        </p:nvSpPr>
        <p:spPr bwMode="auto">
          <a:xfrm flipV="1">
            <a:off x="2092325" y="1857376"/>
            <a:ext cx="0" cy="1323975"/>
          </a:xfrm>
          <a:prstGeom prst="line">
            <a:avLst/>
          </a:prstGeom>
          <a:noFill/>
          <a:ln w="12700">
            <a:solidFill>
              <a:schemeClr val="tx1"/>
            </a:solidFill>
            <a:round/>
            <a:headEnd/>
            <a:tailEnd type="triangle" w="med" len="med"/>
          </a:ln>
        </p:spPr>
        <p:txBody>
          <a:bodyPr wrap="none" anchor="ctr"/>
          <a:lstStyle/>
          <a:p>
            <a:endParaRPr lang="en-US"/>
          </a:p>
        </p:txBody>
      </p:sp>
      <p:sp>
        <p:nvSpPr>
          <p:cNvPr id="12292" name="Line 20"/>
          <p:cNvSpPr>
            <a:spLocks noChangeShapeType="1"/>
          </p:cNvSpPr>
          <p:nvPr/>
        </p:nvSpPr>
        <p:spPr bwMode="auto">
          <a:xfrm flipV="1">
            <a:off x="2092326" y="2700338"/>
            <a:ext cx="989013" cy="481012"/>
          </a:xfrm>
          <a:prstGeom prst="line">
            <a:avLst/>
          </a:prstGeom>
          <a:noFill/>
          <a:ln w="9525">
            <a:solidFill>
              <a:schemeClr val="tx1"/>
            </a:solidFill>
            <a:round/>
            <a:headEnd/>
            <a:tailEnd type="triangle" w="med" len="med"/>
          </a:ln>
        </p:spPr>
        <p:txBody>
          <a:bodyPr wrap="none" anchor="ctr"/>
          <a:lstStyle/>
          <a:p>
            <a:endParaRPr lang="en-US"/>
          </a:p>
        </p:txBody>
      </p:sp>
      <p:sp>
        <p:nvSpPr>
          <p:cNvPr id="12293" name="Line 21"/>
          <p:cNvSpPr>
            <a:spLocks noChangeShapeType="1"/>
          </p:cNvSpPr>
          <p:nvPr/>
        </p:nvSpPr>
        <p:spPr bwMode="auto">
          <a:xfrm>
            <a:off x="2092326" y="3181351"/>
            <a:ext cx="1482725" cy="962025"/>
          </a:xfrm>
          <a:prstGeom prst="line">
            <a:avLst/>
          </a:prstGeom>
          <a:noFill/>
          <a:ln w="12700">
            <a:solidFill>
              <a:schemeClr val="tx1"/>
            </a:solidFill>
            <a:round/>
            <a:headEnd/>
            <a:tailEnd type="triangle" w="med" len="med"/>
          </a:ln>
        </p:spPr>
        <p:txBody>
          <a:bodyPr wrap="none" anchor="ctr"/>
          <a:lstStyle/>
          <a:p>
            <a:endParaRPr lang="en-US"/>
          </a:p>
        </p:txBody>
      </p:sp>
      <p:sp>
        <p:nvSpPr>
          <p:cNvPr id="12294" name="Freeform 22"/>
          <p:cNvSpPr>
            <a:spLocks/>
          </p:cNvSpPr>
          <p:nvPr/>
        </p:nvSpPr>
        <p:spPr bwMode="auto">
          <a:xfrm>
            <a:off x="2092326" y="2038350"/>
            <a:ext cx="803275" cy="781050"/>
          </a:xfrm>
          <a:custGeom>
            <a:avLst/>
            <a:gdLst>
              <a:gd name="T0" fmla="*/ 0 w 624"/>
              <a:gd name="T1" fmla="*/ 2147483647 h 624"/>
              <a:gd name="T2" fmla="*/ 2147483647 w 624"/>
              <a:gd name="T3" fmla="*/ 2147483647 h 624"/>
              <a:gd name="T4" fmla="*/ 2147483647 w 624"/>
              <a:gd name="T5" fmla="*/ 2147483647 h 624"/>
              <a:gd name="T6" fmla="*/ 2147483647 w 624"/>
              <a:gd name="T7" fmla="*/ 0 h 624"/>
              <a:gd name="T8" fmla="*/ 0 60000 65536"/>
              <a:gd name="T9" fmla="*/ 0 60000 65536"/>
              <a:gd name="T10" fmla="*/ 0 60000 65536"/>
              <a:gd name="T11" fmla="*/ 0 60000 65536"/>
              <a:gd name="T12" fmla="*/ 0 w 624"/>
              <a:gd name="T13" fmla="*/ 0 h 624"/>
              <a:gd name="T14" fmla="*/ 624 w 624"/>
              <a:gd name="T15" fmla="*/ 624 h 624"/>
            </a:gdLst>
            <a:ahLst/>
            <a:cxnLst>
              <a:cxn ang="T8">
                <a:pos x="T0" y="T1"/>
              </a:cxn>
              <a:cxn ang="T9">
                <a:pos x="T2" y="T3"/>
              </a:cxn>
              <a:cxn ang="T10">
                <a:pos x="T4" y="T5"/>
              </a:cxn>
              <a:cxn ang="T11">
                <a:pos x="T6" y="T7"/>
              </a:cxn>
            </a:cxnLst>
            <a:rect l="T12" t="T13" r="T14" b="T15"/>
            <a:pathLst>
              <a:path w="624" h="624">
                <a:moveTo>
                  <a:pt x="0" y="624"/>
                </a:moveTo>
                <a:cubicBezTo>
                  <a:pt x="88" y="608"/>
                  <a:pt x="176" y="592"/>
                  <a:pt x="240" y="528"/>
                </a:cubicBezTo>
                <a:cubicBezTo>
                  <a:pt x="304" y="464"/>
                  <a:pt x="320" y="328"/>
                  <a:pt x="384" y="240"/>
                </a:cubicBezTo>
                <a:cubicBezTo>
                  <a:pt x="448" y="152"/>
                  <a:pt x="536" y="76"/>
                  <a:pt x="624" y="0"/>
                </a:cubicBezTo>
              </a:path>
            </a:pathLst>
          </a:custGeom>
          <a:noFill/>
          <a:ln w="38100" cap="flat" cmpd="sng">
            <a:solidFill>
              <a:schemeClr val="hlink"/>
            </a:solidFill>
            <a:prstDash val="solid"/>
            <a:round/>
            <a:headEnd type="none" w="med" len="med"/>
            <a:tailEnd type="none" w="med" len="med"/>
          </a:ln>
        </p:spPr>
        <p:txBody>
          <a:bodyPr wrap="none" anchor="ctr"/>
          <a:lstStyle/>
          <a:p>
            <a:endParaRPr lang="en-US"/>
          </a:p>
        </p:txBody>
      </p:sp>
      <p:sp>
        <p:nvSpPr>
          <p:cNvPr id="12295" name="Freeform 23"/>
          <p:cNvSpPr>
            <a:spLocks/>
          </p:cNvSpPr>
          <p:nvPr/>
        </p:nvSpPr>
        <p:spPr bwMode="auto">
          <a:xfrm>
            <a:off x="2895601" y="2008189"/>
            <a:ext cx="1482725" cy="581025"/>
          </a:xfrm>
          <a:custGeom>
            <a:avLst/>
            <a:gdLst>
              <a:gd name="T0" fmla="*/ 0 w 1152"/>
              <a:gd name="T1" fmla="*/ 2147483647 h 464"/>
              <a:gd name="T2" fmla="*/ 2147483647 w 1152"/>
              <a:gd name="T3" fmla="*/ 2147483647 h 464"/>
              <a:gd name="T4" fmla="*/ 2147483647 w 1152"/>
              <a:gd name="T5" fmla="*/ 2147483647 h 464"/>
              <a:gd name="T6" fmla="*/ 2147483647 w 1152"/>
              <a:gd name="T7" fmla="*/ 2147483647 h 464"/>
              <a:gd name="T8" fmla="*/ 2147483647 w 1152"/>
              <a:gd name="T9" fmla="*/ 2147483647 h 464"/>
              <a:gd name="T10" fmla="*/ 2147483647 w 1152"/>
              <a:gd name="T11" fmla="*/ 2147483647 h 464"/>
              <a:gd name="T12" fmla="*/ 0 60000 65536"/>
              <a:gd name="T13" fmla="*/ 0 60000 65536"/>
              <a:gd name="T14" fmla="*/ 0 60000 65536"/>
              <a:gd name="T15" fmla="*/ 0 60000 65536"/>
              <a:gd name="T16" fmla="*/ 0 60000 65536"/>
              <a:gd name="T17" fmla="*/ 0 60000 65536"/>
              <a:gd name="T18" fmla="*/ 0 w 1152"/>
              <a:gd name="T19" fmla="*/ 0 h 464"/>
              <a:gd name="T20" fmla="*/ 1152 w 1152"/>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1152" h="464">
                <a:moveTo>
                  <a:pt x="0" y="24"/>
                </a:moveTo>
                <a:cubicBezTo>
                  <a:pt x="0" y="12"/>
                  <a:pt x="0" y="0"/>
                  <a:pt x="48" y="24"/>
                </a:cubicBezTo>
                <a:cubicBezTo>
                  <a:pt x="96" y="48"/>
                  <a:pt x="184" y="112"/>
                  <a:pt x="288" y="168"/>
                </a:cubicBezTo>
                <a:cubicBezTo>
                  <a:pt x="392" y="224"/>
                  <a:pt x="560" y="312"/>
                  <a:pt x="672" y="360"/>
                </a:cubicBezTo>
                <a:cubicBezTo>
                  <a:pt x="784" y="408"/>
                  <a:pt x="880" y="448"/>
                  <a:pt x="960" y="456"/>
                </a:cubicBezTo>
                <a:cubicBezTo>
                  <a:pt x="1040" y="464"/>
                  <a:pt x="1096" y="436"/>
                  <a:pt x="1152" y="408"/>
                </a:cubicBezTo>
              </a:path>
            </a:pathLst>
          </a:custGeom>
          <a:noFill/>
          <a:ln w="38100" cap="flat" cmpd="sng">
            <a:solidFill>
              <a:schemeClr val="hlink"/>
            </a:solidFill>
            <a:prstDash val="solid"/>
            <a:round/>
            <a:headEnd type="none" w="med" len="med"/>
            <a:tailEnd type="none" w="med" len="med"/>
          </a:ln>
        </p:spPr>
        <p:txBody>
          <a:bodyPr wrap="none" anchor="ctr"/>
          <a:lstStyle/>
          <a:p>
            <a:endParaRPr lang="en-US"/>
          </a:p>
        </p:txBody>
      </p:sp>
      <p:sp>
        <p:nvSpPr>
          <p:cNvPr id="12296" name="Freeform 24"/>
          <p:cNvSpPr>
            <a:spLocks/>
          </p:cNvSpPr>
          <p:nvPr/>
        </p:nvSpPr>
        <p:spPr bwMode="auto">
          <a:xfrm>
            <a:off x="2092326" y="2819400"/>
            <a:ext cx="1730375" cy="552450"/>
          </a:xfrm>
          <a:custGeom>
            <a:avLst/>
            <a:gdLst>
              <a:gd name="T0" fmla="*/ 0 w 1344"/>
              <a:gd name="T1" fmla="*/ 0 h 440"/>
              <a:gd name="T2" fmla="*/ 2147483647 w 1344"/>
              <a:gd name="T3" fmla="*/ 2147483647 h 440"/>
              <a:gd name="T4" fmla="*/ 2147483647 w 1344"/>
              <a:gd name="T5" fmla="*/ 2147483647 h 440"/>
              <a:gd name="T6" fmla="*/ 2147483647 w 1344"/>
              <a:gd name="T7" fmla="*/ 2147483647 h 440"/>
              <a:gd name="T8" fmla="*/ 2147483647 w 1344"/>
              <a:gd name="T9" fmla="*/ 2147483647 h 440"/>
              <a:gd name="T10" fmla="*/ 2147483647 w 1344"/>
              <a:gd name="T11" fmla="*/ 2147483647 h 440"/>
              <a:gd name="T12" fmla="*/ 0 60000 65536"/>
              <a:gd name="T13" fmla="*/ 0 60000 65536"/>
              <a:gd name="T14" fmla="*/ 0 60000 65536"/>
              <a:gd name="T15" fmla="*/ 0 60000 65536"/>
              <a:gd name="T16" fmla="*/ 0 60000 65536"/>
              <a:gd name="T17" fmla="*/ 0 60000 65536"/>
              <a:gd name="T18" fmla="*/ 0 w 1344"/>
              <a:gd name="T19" fmla="*/ 0 h 440"/>
              <a:gd name="T20" fmla="*/ 1344 w 1344"/>
              <a:gd name="T21" fmla="*/ 440 h 440"/>
            </a:gdLst>
            <a:ahLst/>
            <a:cxnLst>
              <a:cxn ang="T12">
                <a:pos x="T0" y="T1"/>
              </a:cxn>
              <a:cxn ang="T13">
                <a:pos x="T2" y="T3"/>
              </a:cxn>
              <a:cxn ang="T14">
                <a:pos x="T4" y="T5"/>
              </a:cxn>
              <a:cxn ang="T15">
                <a:pos x="T6" y="T7"/>
              </a:cxn>
              <a:cxn ang="T16">
                <a:pos x="T8" y="T9"/>
              </a:cxn>
              <a:cxn ang="T17">
                <a:pos x="T10" y="T11"/>
              </a:cxn>
            </a:cxnLst>
            <a:rect l="T18" t="T19" r="T20" b="T21"/>
            <a:pathLst>
              <a:path w="1344" h="440">
                <a:moveTo>
                  <a:pt x="0" y="0"/>
                </a:moveTo>
                <a:cubicBezTo>
                  <a:pt x="76" y="48"/>
                  <a:pt x="152" y="96"/>
                  <a:pt x="240" y="144"/>
                </a:cubicBezTo>
                <a:cubicBezTo>
                  <a:pt x="328" y="192"/>
                  <a:pt x="416" y="240"/>
                  <a:pt x="528" y="288"/>
                </a:cubicBezTo>
                <a:cubicBezTo>
                  <a:pt x="640" y="336"/>
                  <a:pt x="800" y="424"/>
                  <a:pt x="912" y="432"/>
                </a:cubicBezTo>
                <a:cubicBezTo>
                  <a:pt x="1024" y="440"/>
                  <a:pt x="1128" y="400"/>
                  <a:pt x="1200" y="336"/>
                </a:cubicBezTo>
                <a:cubicBezTo>
                  <a:pt x="1272" y="272"/>
                  <a:pt x="1308" y="160"/>
                  <a:pt x="1344" y="48"/>
                </a:cubicBezTo>
              </a:path>
            </a:pathLst>
          </a:custGeom>
          <a:noFill/>
          <a:ln w="38100" cap="flat" cmpd="sng">
            <a:solidFill>
              <a:schemeClr val="hlink"/>
            </a:solidFill>
            <a:prstDash val="solid"/>
            <a:round/>
            <a:headEnd type="none" w="med" len="med"/>
            <a:tailEnd type="none" w="med" len="med"/>
          </a:ln>
        </p:spPr>
        <p:txBody>
          <a:bodyPr wrap="none" anchor="ctr"/>
          <a:lstStyle/>
          <a:p>
            <a:endParaRPr lang="en-US"/>
          </a:p>
        </p:txBody>
      </p:sp>
      <p:sp>
        <p:nvSpPr>
          <p:cNvPr id="12297" name="Freeform 25"/>
          <p:cNvSpPr>
            <a:spLocks/>
          </p:cNvSpPr>
          <p:nvPr/>
        </p:nvSpPr>
        <p:spPr bwMode="auto">
          <a:xfrm>
            <a:off x="3822701" y="2519363"/>
            <a:ext cx="555625" cy="360362"/>
          </a:xfrm>
          <a:custGeom>
            <a:avLst/>
            <a:gdLst>
              <a:gd name="T0" fmla="*/ 2147483647 w 432"/>
              <a:gd name="T1" fmla="*/ 0 h 288"/>
              <a:gd name="T2" fmla="*/ 2147483647 w 432"/>
              <a:gd name="T3" fmla="*/ 2147483647 h 288"/>
              <a:gd name="T4" fmla="*/ 2147483647 w 432"/>
              <a:gd name="T5" fmla="*/ 2147483647 h 288"/>
              <a:gd name="T6" fmla="*/ 2147483647 w 432"/>
              <a:gd name="T7" fmla="*/ 2147483647 h 288"/>
              <a:gd name="T8" fmla="*/ 0 w 432"/>
              <a:gd name="T9" fmla="*/ 2147483647 h 288"/>
              <a:gd name="T10" fmla="*/ 0 60000 65536"/>
              <a:gd name="T11" fmla="*/ 0 60000 65536"/>
              <a:gd name="T12" fmla="*/ 0 60000 65536"/>
              <a:gd name="T13" fmla="*/ 0 60000 65536"/>
              <a:gd name="T14" fmla="*/ 0 60000 65536"/>
              <a:gd name="T15" fmla="*/ 0 w 432"/>
              <a:gd name="T16" fmla="*/ 0 h 288"/>
              <a:gd name="T17" fmla="*/ 432 w 432"/>
              <a:gd name="T18" fmla="*/ 288 h 288"/>
            </a:gdLst>
            <a:ahLst/>
            <a:cxnLst>
              <a:cxn ang="T10">
                <a:pos x="T0" y="T1"/>
              </a:cxn>
              <a:cxn ang="T11">
                <a:pos x="T2" y="T3"/>
              </a:cxn>
              <a:cxn ang="T12">
                <a:pos x="T4" y="T5"/>
              </a:cxn>
              <a:cxn ang="T13">
                <a:pos x="T6" y="T7"/>
              </a:cxn>
              <a:cxn ang="T14">
                <a:pos x="T8" y="T9"/>
              </a:cxn>
            </a:cxnLst>
            <a:rect l="T15" t="T16" r="T17" b="T18"/>
            <a:pathLst>
              <a:path w="432" h="288">
                <a:moveTo>
                  <a:pt x="432" y="0"/>
                </a:moveTo>
                <a:cubicBezTo>
                  <a:pt x="400" y="12"/>
                  <a:pt x="368" y="24"/>
                  <a:pt x="336" y="48"/>
                </a:cubicBezTo>
                <a:cubicBezTo>
                  <a:pt x="304" y="72"/>
                  <a:pt x="272" y="112"/>
                  <a:pt x="240" y="144"/>
                </a:cubicBezTo>
                <a:cubicBezTo>
                  <a:pt x="208" y="176"/>
                  <a:pt x="184" y="216"/>
                  <a:pt x="144" y="240"/>
                </a:cubicBezTo>
                <a:cubicBezTo>
                  <a:pt x="104" y="264"/>
                  <a:pt x="52" y="276"/>
                  <a:pt x="0" y="288"/>
                </a:cubicBezTo>
              </a:path>
            </a:pathLst>
          </a:custGeom>
          <a:noFill/>
          <a:ln w="38100" cap="flat" cmpd="sng">
            <a:solidFill>
              <a:schemeClr val="hlink"/>
            </a:solidFill>
            <a:prstDash val="solid"/>
            <a:round/>
            <a:headEnd type="none" w="med" len="med"/>
            <a:tailEnd type="none" w="med" len="med"/>
          </a:ln>
        </p:spPr>
        <p:txBody>
          <a:bodyPr wrap="none" anchor="ctr"/>
          <a:lstStyle/>
          <a:p>
            <a:endParaRPr lang="en-US"/>
          </a:p>
        </p:txBody>
      </p:sp>
      <p:sp>
        <p:nvSpPr>
          <p:cNvPr id="12298" name="Freeform 26"/>
          <p:cNvSpPr>
            <a:spLocks/>
          </p:cNvSpPr>
          <p:nvPr/>
        </p:nvSpPr>
        <p:spPr bwMode="auto">
          <a:xfrm>
            <a:off x="3389313" y="2519364"/>
            <a:ext cx="989012" cy="841375"/>
          </a:xfrm>
          <a:custGeom>
            <a:avLst/>
            <a:gdLst>
              <a:gd name="T0" fmla="*/ 2147483647 w 768"/>
              <a:gd name="T1" fmla="*/ 0 h 672"/>
              <a:gd name="T2" fmla="*/ 2147483647 w 768"/>
              <a:gd name="T3" fmla="*/ 2147483647 h 672"/>
              <a:gd name="T4" fmla="*/ 2147483647 w 768"/>
              <a:gd name="T5" fmla="*/ 2147483647 h 672"/>
              <a:gd name="T6" fmla="*/ 0 w 768"/>
              <a:gd name="T7" fmla="*/ 2147483647 h 672"/>
              <a:gd name="T8" fmla="*/ 0 60000 65536"/>
              <a:gd name="T9" fmla="*/ 0 60000 65536"/>
              <a:gd name="T10" fmla="*/ 0 60000 65536"/>
              <a:gd name="T11" fmla="*/ 0 60000 65536"/>
              <a:gd name="T12" fmla="*/ 0 w 768"/>
              <a:gd name="T13" fmla="*/ 0 h 672"/>
              <a:gd name="T14" fmla="*/ 768 w 768"/>
              <a:gd name="T15" fmla="*/ 672 h 672"/>
            </a:gdLst>
            <a:ahLst/>
            <a:cxnLst>
              <a:cxn ang="T8">
                <a:pos x="T0" y="T1"/>
              </a:cxn>
              <a:cxn ang="T9">
                <a:pos x="T2" y="T3"/>
              </a:cxn>
              <a:cxn ang="T10">
                <a:pos x="T4" y="T5"/>
              </a:cxn>
              <a:cxn ang="T11">
                <a:pos x="T6" y="T7"/>
              </a:cxn>
            </a:cxnLst>
            <a:rect l="T12" t="T13" r="T14" b="T15"/>
            <a:pathLst>
              <a:path w="768" h="672">
                <a:moveTo>
                  <a:pt x="768" y="0"/>
                </a:moveTo>
                <a:cubicBezTo>
                  <a:pt x="688" y="100"/>
                  <a:pt x="608" y="200"/>
                  <a:pt x="528" y="288"/>
                </a:cubicBezTo>
                <a:cubicBezTo>
                  <a:pt x="448" y="376"/>
                  <a:pt x="376" y="464"/>
                  <a:pt x="288" y="528"/>
                </a:cubicBezTo>
                <a:cubicBezTo>
                  <a:pt x="200" y="592"/>
                  <a:pt x="100" y="632"/>
                  <a:pt x="0" y="672"/>
                </a:cubicBezTo>
              </a:path>
            </a:pathLst>
          </a:custGeom>
          <a:noFill/>
          <a:ln w="38100" cap="flat" cmpd="sng">
            <a:solidFill>
              <a:schemeClr val="hlink"/>
            </a:solidFill>
            <a:prstDash val="solid"/>
            <a:round/>
            <a:headEnd type="none" w="med" len="med"/>
            <a:tailEnd type="none" w="med" len="med"/>
          </a:ln>
        </p:spPr>
        <p:txBody>
          <a:bodyPr wrap="none" anchor="ctr"/>
          <a:lstStyle/>
          <a:p>
            <a:endParaRPr lang="en-US"/>
          </a:p>
        </p:txBody>
      </p:sp>
      <p:sp>
        <p:nvSpPr>
          <p:cNvPr id="12301" name="Line 29"/>
          <p:cNvSpPr>
            <a:spLocks noChangeShapeType="1"/>
          </p:cNvSpPr>
          <p:nvPr/>
        </p:nvSpPr>
        <p:spPr bwMode="auto">
          <a:xfrm flipV="1">
            <a:off x="4656138" y="1960564"/>
            <a:ext cx="0" cy="1323975"/>
          </a:xfrm>
          <a:prstGeom prst="line">
            <a:avLst/>
          </a:prstGeom>
          <a:noFill/>
          <a:ln w="12700">
            <a:solidFill>
              <a:schemeClr val="tx1"/>
            </a:solidFill>
            <a:round/>
            <a:headEnd/>
            <a:tailEnd type="triangle" w="med" len="med"/>
          </a:ln>
        </p:spPr>
        <p:txBody>
          <a:bodyPr wrap="none" anchor="ctr"/>
          <a:lstStyle/>
          <a:p>
            <a:endParaRPr lang="en-US"/>
          </a:p>
        </p:txBody>
      </p:sp>
      <p:sp>
        <p:nvSpPr>
          <p:cNvPr id="12302" name="Line 30"/>
          <p:cNvSpPr>
            <a:spLocks noChangeShapeType="1"/>
          </p:cNvSpPr>
          <p:nvPr/>
        </p:nvSpPr>
        <p:spPr bwMode="auto">
          <a:xfrm flipV="1">
            <a:off x="4656138" y="2803526"/>
            <a:ext cx="989012" cy="481013"/>
          </a:xfrm>
          <a:prstGeom prst="line">
            <a:avLst/>
          </a:prstGeom>
          <a:noFill/>
          <a:ln w="9525">
            <a:solidFill>
              <a:schemeClr val="tx1"/>
            </a:solidFill>
            <a:round/>
            <a:headEnd/>
            <a:tailEnd type="triangle" w="med" len="med"/>
          </a:ln>
        </p:spPr>
        <p:txBody>
          <a:bodyPr wrap="none" anchor="ctr"/>
          <a:lstStyle/>
          <a:p>
            <a:endParaRPr lang="en-US"/>
          </a:p>
        </p:txBody>
      </p:sp>
      <p:sp>
        <p:nvSpPr>
          <p:cNvPr id="12303" name="Line 31"/>
          <p:cNvSpPr>
            <a:spLocks noChangeShapeType="1"/>
          </p:cNvSpPr>
          <p:nvPr/>
        </p:nvSpPr>
        <p:spPr bwMode="auto">
          <a:xfrm>
            <a:off x="4656139" y="3284539"/>
            <a:ext cx="1482725" cy="962025"/>
          </a:xfrm>
          <a:prstGeom prst="line">
            <a:avLst/>
          </a:prstGeom>
          <a:noFill/>
          <a:ln w="12700">
            <a:solidFill>
              <a:schemeClr val="tx1"/>
            </a:solidFill>
            <a:round/>
            <a:headEnd/>
            <a:tailEnd type="triangle" w="med" len="med"/>
          </a:ln>
        </p:spPr>
        <p:txBody>
          <a:bodyPr wrap="none" anchor="ctr"/>
          <a:lstStyle/>
          <a:p>
            <a:endParaRPr lang="en-US"/>
          </a:p>
        </p:txBody>
      </p:sp>
      <p:sp>
        <p:nvSpPr>
          <p:cNvPr id="12304" name="Freeform 32"/>
          <p:cNvSpPr>
            <a:spLocks/>
          </p:cNvSpPr>
          <p:nvPr/>
        </p:nvSpPr>
        <p:spPr bwMode="auto">
          <a:xfrm>
            <a:off x="4716463" y="2071689"/>
            <a:ext cx="939800" cy="465137"/>
          </a:xfrm>
          <a:custGeom>
            <a:avLst/>
            <a:gdLst>
              <a:gd name="T0" fmla="*/ 0 w 592"/>
              <a:gd name="T1" fmla="*/ 2147483647 h 293"/>
              <a:gd name="T2" fmla="*/ 2147483647 w 592"/>
              <a:gd name="T3" fmla="*/ 2147483647 h 293"/>
              <a:gd name="T4" fmla="*/ 2147483647 w 592"/>
              <a:gd name="T5" fmla="*/ 0 h 293"/>
              <a:gd name="T6" fmla="*/ 0 60000 65536"/>
              <a:gd name="T7" fmla="*/ 0 60000 65536"/>
              <a:gd name="T8" fmla="*/ 0 60000 65536"/>
              <a:gd name="T9" fmla="*/ 0 w 592"/>
              <a:gd name="T10" fmla="*/ 0 h 293"/>
              <a:gd name="T11" fmla="*/ 592 w 592"/>
              <a:gd name="T12" fmla="*/ 293 h 293"/>
            </a:gdLst>
            <a:ahLst/>
            <a:cxnLst>
              <a:cxn ang="T6">
                <a:pos x="T0" y="T1"/>
              </a:cxn>
              <a:cxn ang="T7">
                <a:pos x="T2" y="T3"/>
              </a:cxn>
              <a:cxn ang="T8">
                <a:pos x="T4" y="T5"/>
              </a:cxn>
            </a:cxnLst>
            <a:rect l="T9" t="T10" r="T11" b="T12"/>
            <a:pathLst>
              <a:path w="592" h="293">
                <a:moveTo>
                  <a:pt x="0" y="293"/>
                </a:moveTo>
                <a:cubicBezTo>
                  <a:pt x="71" y="280"/>
                  <a:pt x="96" y="266"/>
                  <a:pt x="195" y="217"/>
                </a:cubicBezTo>
                <a:cubicBezTo>
                  <a:pt x="294" y="168"/>
                  <a:pt x="509" y="45"/>
                  <a:pt x="592" y="0"/>
                </a:cubicBezTo>
              </a:path>
            </a:pathLst>
          </a:custGeom>
          <a:noFill/>
          <a:ln w="38100" cap="flat" cmpd="sng">
            <a:solidFill>
              <a:schemeClr val="hlink"/>
            </a:solidFill>
            <a:prstDash val="solid"/>
            <a:round/>
            <a:headEnd type="none" w="med" len="med"/>
            <a:tailEnd type="none" w="med" len="med"/>
          </a:ln>
        </p:spPr>
        <p:txBody>
          <a:bodyPr wrap="none" anchor="ctr"/>
          <a:lstStyle/>
          <a:p>
            <a:endParaRPr lang="en-US"/>
          </a:p>
        </p:txBody>
      </p:sp>
      <p:sp>
        <p:nvSpPr>
          <p:cNvPr id="12305" name="Freeform 33"/>
          <p:cNvSpPr>
            <a:spLocks/>
          </p:cNvSpPr>
          <p:nvPr/>
        </p:nvSpPr>
        <p:spPr bwMode="auto">
          <a:xfrm>
            <a:off x="5630863" y="2060575"/>
            <a:ext cx="1409700" cy="560388"/>
          </a:xfrm>
          <a:custGeom>
            <a:avLst/>
            <a:gdLst>
              <a:gd name="T0" fmla="*/ 0 w 888"/>
              <a:gd name="T1" fmla="*/ 2147483647 h 353"/>
              <a:gd name="T2" fmla="*/ 2147483647 w 888"/>
              <a:gd name="T3" fmla="*/ 2147483647 h 353"/>
              <a:gd name="T4" fmla="*/ 2147483647 w 888"/>
              <a:gd name="T5" fmla="*/ 2147483647 h 353"/>
              <a:gd name="T6" fmla="*/ 2147483647 w 888"/>
              <a:gd name="T7" fmla="*/ 2147483647 h 353"/>
              <a:gd name="T8" fmla="*/ 2147483647 w 888"/>
              <a:gd name="T9" fmla="*/ 2147483647 h 353"/>
              <a:gd name="T10" fmla="*/ 0 60000 65536"/>
              <a:gd name="T11" fmla="*/ 0 60000 65536"/>
              <a:gd name="T12" fmla="*/ 0 60000 65536"/>
              <a:gd name="T13" fmla="*/ 0 60000 65536"/>
              <a:gd name="T14" fmla="*/ 0 60000 65536"/>
              <a:gd name="T15" fmla="*/ 0 w 888"/>
              <a:gd name="T16" fmla="*/ 0 h 353"/>
              <a:gd name="T17" fmla="*/ 888 w 888"/>
              <a:gd name="T18" fmla="*/ 353 h 353"/>
            </a:gdLst>
            <a:ahLst/>
            <a:cxnLst>
              <a:cxn ang="T10">
                <a:pos x="T0" y="T1"/>
              </a:cxn>
              <a:cxn ang="T11">
                <a:pos x="T2" y="T3"/>
              </a:cxn>
              <a:cxn ang="T12">
                <a:pos x="T4" y="T5"/>
              </a:cxn>
              <a:cxn ang="T13">
                <a:pos x="T6" y="T7"/>
              </a:cxn>
              <a:cxn ang="T14">
                <a:pos x="T8" y="T9"/>
              </a:cxn>
            </a:cxnLst>
            <a:rect l="T15" t="T16" r="T17" b="T18"/>
            <a:pathLst>
              <a:path w="888" h="353">
                <a:moveTo>
                  <a:pt x="0" y="19"/>
                </a:moveTo>
                <a:cubicBezTo>
                  <a:pt x="0" y="9"/>
                  <a:pt x="0" y="0"/>
                  <a:pt x="42" y="19"/>
                </a:cubicBezTo>
                <a:cubicBezTo>
                  <a:pt x="84" y="38"/>
                  <a:pt x="161" y="88"/>
                  <a:pt x="252" y="133"/>
                </a:cubicBezTo>
                <a:cubicBezTo>
                  <a:pt x="343" y="177"/>
                  <a:pt x="482" y="247"/>
                  <a:pt x="588" y="284"/>
                </a:cubicBezTo>
                <a:cubicBezTo>
                  <a:pt x="694" y="321"/>
                  <a:pt x="826" y="339"/>
                  <a:pt x="888" y="353"/>
                </a:cubicBezTo>
              </a:path>
            </a:pathLst>
          </a:custGeom>
          <a:noFill/>
          <a:ln w="38100" cap="flat" cmpd="sng">
            <a:solidFill>
              <a:schemeClr val="hlink"/>
            </a:solidFill>
            <a:prstDash val="solid"/>
            <a:round/>
            <a:headEnd type="none" w="med" len="med"/>
            <a:tailEnd type="none" w="med" len="med"/>
          </a:ln>
        </p:spPr>
        <p:txBody>
          <a:bodyPr wrap="none" anchor="ctr"/>
          <a:lstStyle/>
          <a:p>
            <a:endParaRPr lang="en-US"/>
          </a:p>
        </p:txBody>
      </p:sp>
      <p:sp>
        <p:nvSpPr>
          <p:cNvPr id="12306" name="Freeform 34"/>
          <p:cNvSpPr>
            <a:spLocks/>
          </p:cNvSpPr>
          <p:nvPr/>
        </p:nvSpPr>
        <p:spPr bwMode="auto">
          <a:xfrm>
            <a:off x="4640263" y="2517775"/>
            <a:ext cx="1585912" cy="700088"/>
          </a:xfrm>
          <a:custGeom>
            <a:avLst/>
            <a:gdLst>
              <a:gd name="T0" fmla="*/ 0 w 999"/>
              <a:gd name="T1" fmla="*/ 0 h 441"/>
              <a:gd name="T2" fmla="*/ 2147483647 w 999"/>
              <a:gd name="T3" fmla="*/ 2147483647 h 441"/>
              <a:gd name="T4" fmla="*/ 2147483647 w 999"/>
              <a:gd name="T5" fmla="*/ 2147483647 h 441"/>
              <a:gd name="T6" fmla="*/ 2147483647 w 999"/>
              <a:gd name="T7" fmla="*/ 2147483647 h 441"/>
              <a:gd name="T8" fmla="*/ 2147483647 w 999"/>
              <a:gd name="T9" fmla="*/ 2147483647 h 441"/>
              <a:gd name="T10" fmla="*/ 0 60000 65536"/>
              <a:gd name="T11" fmla="*/ 0 60000 65536"/>
              <a:gd name="T12" fmla="*/ 0 60000 65536"/>
              <a:gd name="T13" fmla="*/ 0 60000 65536"/>
              <a:gd name="T14" fmla="*/ 0 60000 65536"/>
              <a:gd name="T15" fmla="*/ 0 w 999"/>
              <a:gd name="T16" fmla="*/ 0 h 441"/>
              <a:gd name="T17" fmla="*/ 999 w 999"/>
              <a:gd name="T18" fmla="*/ 441 h 441"/>
            </a:gdLst>
            <a:ahLst/>
            <a:cxnLst>
              <a:cxn ang="T10">
                <a:pos x="T0" y="T1"/>
              </a:cxn>
              <a:cxn ang="T11">
                <a:pos x="T2" y="T3"/>
              </a:cxn>
              <a:cxn ang="T12">
                <a:pos x="T4" y="T5"/>
              </a:cxn>
              <a:cxn ang="T13">
                <a:pos x="T6" y="T7"/>
              </a:cxn>
              <a:cxn ang="T14">
                <a:pos x="T8" y="T9"/>
              </a:cxn>
            </a:cxnLst>
            <a:rect l="T15" t="T16" r="T17" b="T18"/>
            <a:pathLst>
              <a:path w="999" h="441">
                <a:moveTo>
                  <a:pt x="0" y="0"/>
                </a:moveTo>
                <a:cubicBezTo>
                  <a:pt x="62" y="38"/>
                  <a:pt x="123" y="76"/>
                  <a:pt x="195" y="114"/>
                </a:cubicBezTo>
                <a:cubicBezTo>
                  <a:pt x="266" y="152"/>
                  <a:pt x="337" y="190"/>
                  <a:pt x="428" y="228"/>
                </a:cubicBezTo>
                <a:cubicBezTo>
                  <a:pt x="519" y="266"/>
                  <a:pt x="645" y="307"/>
                  <a:pt x="740" y="342"/>
                </a:cubicBezTo>
                <a:cubicBezTo>
                  <a:pt x="835" y="377"/>
                  <a:pt x="945" y="420"/>
                  <a:pt x="999" y="441"/>
                </a:cubicBezTo>
              </a:path>
            </a:pathLst>
          </a:custGeom>
          <a:noFill/>
          <a:ln w="38100" cap="flat" cmpd="sng">
            <a:solidFill>
              <a:schemeClr val="hlink"/>
            </a:solidFill>
            <a:prstDash val="solid"/>
            <a:round/>
            <a:headEnd type="none" w="med" len="med"/>
            <a:tailEnd type="none" w="med" len="med"/>
          </a:ln>
        </p:spPr>
        <p:txBody>
          <a:bodyPr wrap="none" anchor="ctr"/>
          <a:lstStyle/>
          <a:p>
            <a:endParaRPr lang="en-US"/>
          </a:p>
        </p:txBody>
      </p:sp>
      <p:sp>
        <p:nvSpPr>
          <p:cNvPr id="12307" name="Freeform 35"/>
          <p:cNvSpPr>
            <a:spLocks/>
          </p:cNvSpPr>
          <p:nvPr/>
        </p:nvSpPr>
        <p:spPr bwMode="auto">
          <a:xfrm>
            <a:off x="6200775" y="2593976"/>
            <a:ext cx="877888" cy="633413"/>
          </a:xfrm>
          <a:custGeom>
            <a:avLst/>
            <a:gdLst>
              <a:gd name="T0" fmla="*/ 2147483647 w 467"/>
              <a:gd name="T1" fmla="*/ 0 h 381"/>
              <a:gd name="T2" fmla="*/ 0 w 467"/>
              <a:gd name="T3" fmla="*/ 2147483647 h 381"/>
              <a:gd name="T4" fmla="*/ 0 60000 65536"/>
              <a:gd name="T5" fmla="*/ 0 60000 65536"/>
              <a:gd name="T6" fmla="*/ 0 w 467"/>
              <a:gd name="T7" fmla="*/ 0 h 381"/>
              <a:gd name="T8" fmla="*/ 467 w 467"/>
              <a:gd name="T9" fmla="*/ 381 h 381"/>
            </a:gdLst>
            <a:ahLst/>
            <a:cxnLst>
              <a:cxn ang="T4">
                <a:pos x="T0" y="T1"/>
              </a:cxn>
              <a:cxn ang="T5">
                <a:pos x="T2" y="T3"/>
              </a:cxn>
            </a:cxnLst>
            <a:rect l="T6" t="T7" r="T8" b="T9"/>
            <a:pathLst>
              <a:path w="467" h="381">
                <a:moveTo>
                  <a:pt x="467" y="0"/>
                </a:moveTo>
                <a:cubicBezTo>
                  <a:pt x="389" y="63"/>
                  <a:pt x="97" y="302"/>
                  <a:pt x="0" y="381"/>
                </a:cubicBezTo>
              </a:path>
            </a:pathLst>
          </a:custGeom>
          <a:noFill/>
          <a:ln w="38100" cap="flat" cmpd="sng">
            <a:solidFill>
              <a:schemeClr val="hlink"/>
            </a:solidFill>
            <a:prstDash val="solid"/>
            <a:round/>
            <a:headEnd type="none" w="med" len="med"/>
            <a:tailEnd type="none" w="med" len="med"/>
          </a:ln>
        </p:spPr>
        <p:txBody>
          <a:bodyPr wrap="none" anchor="ctr"/>
          <a:lstStyle/>
          <a:p>
            <a:endParaRPr lang="en-US"/>
          </a:p>
        </p:txBody>
      </p:sp>
      <p:sp>
        <p:nvSpPr>
          <p:cNvPr id="12310" name="Text Box 38"/>
          <p:cNvSpPr txBox="1">
            <a:spLocks noChangeArrowheads="1"/>
          </p:cNvSpPr>
          <p:nvPr/>
        </p:nvSpPr>
        <p:spPr bwMode="auto">
          <a:xfrm>
            <a:off x="2244726" y="3990975"/>
            <a:ext cx="934871" cy="523220"/>
          </a:xfrm>
          <a:prstGeom prst="rect">
            <a:avLst/>
          </a:prstGeom>
          <a:noFill/>
          <a:ln w="12700">
            <a:noFill/>
            <a:miter lim="800000"/>
            <a:headEnd/>
            <a:tailEnd/>
          </a:ln>
        </p:spPr>
        <p:txBody>
          <a:bodyPr wrap="none">
            <a:spAutoFit/>
          </a:bodyPr>
          <a:lstStyle/>
          <a:p>
            <a:r>
              <a:rPr lang="en-US" sz="2800" dirty="0" err="1" smtClean="0">
                <a:latin typeface="Whipsmart" pitchFamily="34" charset="0"/>
              </a:rPr>
              <a:t>arany</a:t>
            </a:r>
            <a:endParaRPr lang="hu-HU" sz="2800" dirty="0">
              <a:latin typeface="Whipsmart" pitchFamily="34" charset="0"/>
            </a:endParaRPr>
          </a:p>
        </p:txBody>
      </p:sp>
      <p:sp>
        <p:nvSpPr>
          <p:cNvPr id="12311" name="Text Box 39"/>
          <p:cNvSpPr txBox="1">
            <a:spLocks noChangeArrowheads="1"/>
          </p:cNvSpPr>
          <p:nvPr/>
        </p:nvSpPr>
        <p:spPr bwMode="auto">
          <a:xfrm>
            <a:off x="4716464" y="3965575"/>
            <a:ext cx="917239" cy="523220"/>
          </a:xfrm>
          <a:prstGeom prst="rect">
            <a:avLst/>
          </a:prstGeom>
          <a:noFill/>
          <a:ln w="12700">
            <a:noFill/>
            <a:miter lim="800000"/>
            <a:headEnd/>
            <a:tailEnd/>
          </a:ln>
        </p:spPr>
        <p:txBody>
          <a:bodyPr wrap="none">
            <a:spAutoFit/>
          </a:bodyPr>
          <a:lstStyle/>
          <a:p>
            <a:r>
              <a:rPr lang="en-US" sz="2800" dirty="0" err="1" smtClean="0">
                <a:latin typeface="Whipsmart" pitchFamily="34" charset="0"/>
              </a:rPr>
              <a:t>ez</a:t>
            </a:r>
            <a:r>
              <a:rPr lang="hu-HU" sz="2800" dirty="0" smtClean="0">
                <a:latin typeface="Whipsmart" pitchFamily="34" charset="0"/>
              </a:rPr>
              <a:t>üst</a:t>
            </a:r>
            <a:endParaRPr lang="hu-HU" sz="2800" dirty="0">
              <a:latin typeface="Whipsmart" pitchFamily="34" charset="0"/>
            </a:endParaRPr>
          </a:p>
        </p:txBody>
      </p:sp>
      <p:pic>
        <p:nvPicPr>
          <p:cNvPr id="12314" name="Picture 54"/>
          <p:cNvPicPr>
            <a:picLocks noChangeAspect="1" noChangeArrowheads="1"/>
          </p:cNvPicPr>
          <p:nvPr/>
        </p:nvPicPr>
        <p:blipFill>
          <a:blip r:embed="rId9" cstate="print"/>
          <a:srcRect/>
          <a:stretch>
            <a:fillRect/>
          </a:stretch>
        </p:blipFill>
        <p:spPr bwMode="auto">
          <a:xfrm>
            <a:off x="1524000" y="4581526"/>
            <a:ext cx="3492500" cy="2276475"/>
          </a:xfrm>
          <a:prstGeom prst="rect">
            <a:avLst/>
          </a:prstGeom>
          <a:noFill/>
          <a:ln w="12700">
            <a:noFill/>
            <a:miter lim="800000"/>
            <a:headEnd/>
            <a:tailEnd/>
          </a:ln>
        </p:spPr>
      </p:pic>
      <p:pic>
        <p:nvPicPr>
          <p:cNvPr id="12315" name="Picture 55"/>
          <p:cNvPicPr>
            <a:picLocks noChangeAspect="1" noChangeArrowheads="1"/>
          </p:cNvPicPr>
          <p:nvPr/>
        </p:nvPicPr>
        <p:blipFill>
          <a:blip r:embed="rId10" cstate="print"/>
          <a:srcRect/>
          <a:stretch>
            <a:fillRect/>
          </a:stretch>
        </p:blipFill>
        <p:spPr bwMode="auto">
          <a:xfrm>
            <a:off x="5087938" y="4581526"/>
            <a:ext cx="2303462" cy="2276475"/>
          </a:xfrm>
          <a:prstGeom prst="rect">
            <a:avLst/>
          </a:prstGeom>
          <a:noFill/>
          <a:ln w="12700">
            <a:noFill/>
            <a:miter lim="800000"/>
            <a:headEnd/>
            <a:tailEnd/>
          </a:ln>
        </p:spPr>
      </p:pic>
      <p:pic>
        <p:nvPicPr>
          <p:cNvPr id="12316" name="Picture 56" descr="spheres"/>
          <p:cNvPicPr>
            <a:picLocks noChangeAspect="1" noChangeArrowheads="1"/>
          </p:cNvPicPr>
          <p:nvPr/>
        </p:nvPicPr>
        <p:blipFill>
          <a:blip r:embed="rId11" cstate="print"/>
          <a:srcRect/>
          <a:stretch>
            <a:fillRect/>
          </a:stretch>
        </p:blipFill>
        <p:spPr bwMode="auto">
          <a:xfrm>
            <a:off x="7464426" y="1557339"/>
            <a:ext cx="3203575" cy="2447925"/>
          </a:xfrm>
          <a:prstGeom prst="rect">
            <a:avLst/>
          </a:prstGeom>
          <a:noFill/>
          <a:ln w="9525">
            <a:noFill/>
            <a:miter lim="800000"/>
            <a:headEnd/>
            <a:tailEnd/>
          </a:ln>
        </p:spPr>
      </p:pic>
      <p:pic>
        <p:nvPicPr>
          <p:cNvPr id="12317" name="Picture 57" descr="budha"/>
          <p:cNvPicPr>
            <a:picLocks noChangeAspect="1" noChangeArrowheads="1"/>
          </p:cNvPicPr>
          <p:nvPr/>
        </p:nvPicPr>
        <p:blipFill>
          <a:blip r:embed="rId12" cstate="print"/>
          <a:srcRect/>
          <a:stretch>
            <a:fillRect/>
          </a:stretch>
        </p:blipFill>
        <p:spPr bwMode="auto">
          <a:xfrm>
            <a:off x="7464426" y="4068764"/>
            <a:ext cx="3203575" cy="28098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Fresnel </a:t>
            </a:r>
            <a:r>
              <a:rPr lang="hu-HU" dirty="0" smtClean="0"/>
              <a:t>függvény</a:t>
            </a:r>
            <a:endParaRPr lang="en-US" dirty="0"/>
          </a:p>
        </p:txBody>
      </p:sp>
      <p:pic>
        <p:nvPicPr>
          <p:cNvPr id="30" name="Picture 29"/>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553020" y="3741302"/>
            <a:ext cx="243232" cy="307239"/>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6104559" y="3811955"/>
            <a:ext cx="243232" cy="307239"/>
          </a:xfrm>
          <a:prstGeom prst="rect">
            <a:avLst/>
          </a:prstGeom>
        </p:spPr>
      </p:pic>
      <p:pic>
        <p:nvPicPr>
          <p:cNvPr id="3" name="Picture 2"/>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5358052" y="2551610"/>
            <a:ext cx="202722" cy="253934"/>
          </a:xfrm>
          <a:prstGeom prst="rect">
            <a:avLst/>
          </a:prstGeom>
        </p:spPr>
      </p:pic>
      <p:pic>
        <p:nvPicPr>
          <p:cNvPr id="34" name="Picture 3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77257" y="2467075"/>
            <a:ext cx="202722" cy="25393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164662" y="1631022"/>
            <a:ext cx="1152315" cy="394771"/>
          </a:xfrm>
          <a:prstGeom prst="rect">
            <a:avLst/>
          </a:prstGeom>
        </p:spPr>
      </p:pic>
      <p:pic>
        <p:nvPicPr>
          <p:cNvPr id="37" name="Picture 36"/>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4712132" y="1746897"/>
            <a:ext cx="1152315" cy="394771"/>
          </a:xfrm>
          <a:prstGeom prst="rect">
            <a:avLst/>
          </a:prstGeom>
        </p:spPr>
      </p:pic>
    </p:spTree>
    <p:extLst>
      <p:ext uri="{BB962C8B-B14F-4D97-AF65-F5344CB8AC3E}">
        <p14:creationId xmlns:p14="http://schemas.microsoft.com/office/powerpoint/2010/main" val="308080225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Jelölések</a:t>
            </a:r>
            <a:endParaRPr lang="en-US" dirty="0"/>
          </a:p>
        </p:txBody>
      </p:sp>
      <p:sp>
        <p:nvSpPr>
          <p:cNvPr id="4" name="Line 5"/>
          <p:cNvSpPr>
            <a:spLocks noChangeShapeType="1"/>
          </p:cNvSpPr>
          <p:nvPr/>
        </p:nvSpPr>
        <p:spPr bwMode="auto">
          <a:xfrm flipH="1" flipV="1">
            <a:off x="2144712" y="2978150"/>
            <a:ext cx="1524000" cy="914400"/>
          </a:xfrm>
          <a:prstGeom prst="line">
            <a:avLst/>
          </a:prstGeom>
          <a:noFill/>
          <a:ln w="38100">
            <a:solidFill>
              <a:schemeClr val="hlink"/>
            </a:solidFill>
            <a:round/>
            <a:headEnd type="stealth" w="lg" len="lg"/>
            <a:tailEnd/>
          </a:ln>
        </p:spPr>
        <p:txBody>
          <a:bodyPr wrap="none" anchor="ctr"/>
          <a:lstStyle/>
          <a:p>
            <a:endParaRPr lang="en-US" sz="3200"/>
          </a:p>
        </p:txBody>
      </p:sp>
      <p:sp>
        <p:nvSpPr>
          <p:cNvPr id="5" name="Line 6"/>
          <p:cNvSpPr>
            <a:spLocks noChangeShapeType="1"/>
          </p:cNvSpPr>
          <p:nvPr/>
        </p:nvSpPr>
        <p:spPr bwMode="auto">
          <a:xfrm flipH="1">
            <a:off x="3657600" y="2971800"/>
            <a:ext cx="1524000" cy="914400"/>
          </a:xfrm>
          <a:prstGeom prst="line">
            <a:avLst/>
          </a:prstGeom>
          <a:noFill/>
          <a:ln w="38100">
            <a:solidFill>
              <a:schemeClr val="hlink"/>
            </a:solidFill>
            <a:round/>
            <a:headEnd type="stealth" w="lg" len="lg"/>
            <a:tailEnd/>
          </a:ln>
        </p:spPr>
        <p:txBody>
          <a:bodyPr wrap="none" anchor="ctr"/>
          <a:lstStyle/>
          <a:p>
            <a:endParaRPr lang="en-US" sz="3200"/>
          </a:p>
        </p:txBody>
      </p:sp>
      <p:sp>
        <p:nvSpPr>
          <p:cNvPr id="6" name="Line 7"/>
          <p:cNvSpPr>
            <a:spLocks noChangeShapeType="1"/>
          </p:cNvSpPr>
          <p:nvPr/>
        </p:nvSpPr>
        <p:spPr bwMode="auto">
          <a:xfrm>
            <a:off x="1752600" y="3886200"/>
            <a:ext cx="3733800" cy="0"/>
          </a:xfrm>
          <a:prstGeom prst="line">
            <a:avLst/>
          </a:prstGeom>
          <a:noFill/>
          <a:ln w="57150">
            <a:solidFill>
              <a:schemeClr val="tx1"/>
            </a:solidFill>
            <a:round/>
            <a:headEnd/>
            <a:tailEnd/>
          </a:ln>
        </p:spPr>
        <p:txBody>
          <a:bodyPr wrap="none" anchor="ctr"/>
          <a:lstStyle/>
          <a:p>
            <a:endParaRPr lang="en-US" sz="3200"/>
          </a:p>
        </p:txBody>
      </p:sp>
      <p:sp>
        <p:nvSpPr>
          <p:cNvPr id="7" name="Line 8"/>
          <p:cNvSpPr>
            <a:spLocks noChangeShapeType="1"/>
          </p:cNvSpPr>
          <p:nvPr/>
        </p:nvSpPr>
        <p:spPr bwMode="auto">
          <a:xfrm flipV="1">
            <a:off x="3657600" y="2114550"/>
            <a:ext cx="0" cy="1752600"/>
          </a:xfrm>
          <a:prstGeom prst="line">
            <a:avLst/>
          </a:prstGeom>
          <a:noFill/>
          <a:ln w="28575">
            <a:solidFill>
              <a:schemeClr val="tx1"/>
            </a:solidFill>
            <a:round/>
            <a:headEnd/>
            <a:tailEnd type="triangle" w="med" len="med"/>
          </a:ln>
        </p:spPr>
        <p:txBody>
          <a:bodyPr wrap="none" anchor="ctr"/>
          <a:lstStyle/>
          <a:p>
            <a:endParaRPr lang="en-US" sz="3200"/>
          </a:p>
        </p:txBody>
      </p:sp>
      <p:sp>
        <p:nvSpPr>
          <p:cNvPr id="20" name="Line 5"/>
          <p:cNvSpPr>
            <a:spLocks noChangeShapeType="1"/>
          </p:cNvSpPr>
          <p:nvPr/>
        </p:nvSpPr>
        <p:spPr bwMode="auto">
          <a:xfrm flipH="1" flipV="1">
            <a:off x="3668712" y="3892550"/>
            <a:ext cx="723900" cy="1524000"/>
          </a:xfrm>
          <a:prstGeom prst="line">
            <a:avLst/>
          </a:prstGeom>
          <a:noFill/>
          <a:ln w="38100">
            <a:solidFill>
              <a:schemeClr val="hlink"/>
            </a:solidFill>
            <a:round/>
            <a:headEnd type="stealth" w="lg" len="lg"/>
            <a:tailEnd/>
          </a:ln>
        </p:spPr>
        <p:txBody>
          <a:bodyPr wrap="none" anchor="ctr"/>
          <a:lstStyle/>
          <a:p>
            <a:endParaRPr lang="en-US" sz="3200"/>
          </a:p>
        </p:txBody>
      </p:sp>
      <p:cxnSp>
        <p:nvCxnSpPr>
          <p:cNvPr id="23" name="Egyenes összekötő 22"/>
          <p:cNvCxnSpPr/>
          <p:nvPr/>
        </p:nvCxnSpPr>
        <p:spPr>
          <a:xfrm flipH="1">
            <a:off x="3630612" y="2151352"/>
            <a:ext cx="26988" cy="3646199"/>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16"/>
          <p:cNvSpPr>
            <a:spLocks noChangeArrowheads="1"/>
          </p:cNvSpPr>
          <p:nvPr/>
        </p:nvSpPr>
        <p:spPr bwMode="auto">
          <a:xfrm>
            <a:off x="6272457" y="1808289"/>
            <a:ext cx="4459875" cy="4005648"/>
          </a:xfrm>
          <a:prstGeom prst="rect">
            <a:avLst/>
          </a:prstGeom>
          <a:noFill/>
          <a:ln w="12700">
            <a:noFill/>
            <a:miter lim="800000"/>
            <a:headEnd/>
            <a:tailEnd/>
          </a:ln>
        </p:spPr>
        <p:txBody>
          <a:bodyPr wrap="none">
            <a:spAutoFit/>
          </a:bodyPr>
          <a:lstStyle/>
          <a:p>
            <a:pPr>
              <a:lnSpc>
                <a:spcPts val="4400"/>
              </a:lnSpc>
            </a:pPr>
            <a:r>
              <a:rPr lang="hu-HU" sz="3200" dirty="0" smtClean="0">
                <a:latin typeface="Whipsmart" pitchFamily="34" charset="0"/>
                <a:sym typeface="Symbol" pitchFamily="18" charset="2"/>
              </a:rPr>
              <a:t>felületi pont</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felületi normálvektor</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bejövő fényirány</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ideális visszaverődési irány</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ideális törési irány</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bejövő/visszaverődési szög</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törési szög</a:t>
            </a:r>
            <a:endParaRPr lang="en-US" sz="3200" dirty="0">
              <a:latin typeface="Whipsmart" pitchFamily="34" charset="0"/>
              <a:sym typeface="Symbol" pitchFamily="18" charset="2"/>
            </a:endParaRPr>
          </a:p>
        </p:txBody>
      </p:sp>
      <p:pic>
        <p:nvPicPr>
          <p:cNvPr id="10" name="Picture 9"/>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5860019" y="2040327"/>
            <a:ext cx="343862" cy="3704445"/>
          </a:xfrm>
          <a:prstGeom prst="rect">
            <a:avLst/>
          </a:prstGeom>
        </p:spPr>
      </p:pic>
      <p:pic>
        <p:nvPicPr>
          <p:cNvPr id="13" name="Picture 1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366919" y="3986512"/>
            <a:ext cx="207293" cy="195099"/>
          </a:xfrm>
          <a:prstGeom prst="rect">
            <a:avLst/>
          </a:prstGeom>
        </p:spPr>
      </p:pic>
      <p:pic>
        <p:nvPicPr>
          <p:cNvPr id="16" name="Picture 1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733530" y="2051525"/>
            <a:ext cx="204854" cy="282894"/>
          </a:xfrm>
          <a:prstGeom prst="rect">
            <a:avLst/>
          </a:prstGeom>
        </p:spPr>
      </p:pic>
      <p:pic>
        <p:nvPicPr>
          <p:cNvPr id="18" name="Picture 17"/>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166243" y="3199457"/>
            <a:ext cx="251190" cy="382883"/>
          </a:xfrm>
          <a:prstGeom prst="rect">
            <a:avLst/>
          </a:prstGeom>
        </p:spPr>
      </p:pic>
      <p:pic>
        <p:nvPicPr>
          <p:cNvPr id="35" name="Picture 34"/>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922974" y="3172630"/>
            <a:ext cx="334107" cy="436535"/>
          </a:xfrm>
          <a:prstGeom prst="rect">
            <a:avLst/>
          </a:prstGeom>
        </p:spPr>
      </p:pic>
      <p:pic>
        <p:nvPicPr>
          <p:cNvPr id="37" name="Picture 3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461188" y="5167312"/>
            <a:ext cx="317036" cy="441413"/>
          </a:xfrm>
          <a:prstGeom prst="rect">
            <a:avLst/>
          </a:prstGeom>
        </p:spPr>
      </p:pic>
      <p:pic>
        <p:nvPicPr>
          <p:cNvPr id="39" name="Picture 38"/>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396364" y="3390897"/>
            <a:ext cx="192660" cy="199977"/>
          </a:xfrm>
          <a:prstGeom prst="rect">
            <a:avLst/>
          </a:prstGeom>
        </p:spPr>
      </p:pic>
      <p:pic>
        <p:nvPicPr>
          <p:cNvPr id="40" name="Picture 39"/>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3751768" y="3390897"/>
            <a:ext cx="192660" cy="199977"/>
          </a:xfrm>
          <a:prstGeom prst="rect">
            <a:avLst/>
          </a:prstGeom>
        </p:spPr>
      </p:pic>
      <p:pic>
        <p:nvPicPr>
          <p:cNvPr id="42" name="Picture 41"/>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3668712" y="4394296"/>
            <a:ext cx="212170" cy="399954"/>
          </a:xfrm>
          <a:prstGeom prst="rect">
            <a:avLst/>
          </a:prstGeom>
        </p:spPr>
      </p:pic>
    </p:spTree>
    <p:extLst>
      <p:ext uri="{BB962C8B-B14F-4D97-AF65-F5344CB8AC3E}">
        <p14:creationId xmlns:p14="http://schemas.microsoft.com/office/powerpoint/2010/main" val="145360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Elsődleges (szemből induló) sugár esetén</a:t>
            </a:r>
            <a:endParaRPr lang="en-US" dirty="0"/>
          </a:p>
        </p:txBody>
      </p:sp>
      <p:sp>
        <p:nvSpPr>
          <p:cNvPr id="3" name="Text Box 3"/>
          <p:cNvSpPr txBox="1">
            <a:spLocks noChangeArrowheads="1"/>
          </p:cNvSpPr>
          <p:nvPr/>
        </p:nvSpPr>
        <p:spPr bwMode="auto">
          <a:xfrm>
            <a:off x="4556126" y="2708276"/>
            <a:ext cx="184731" cy="584775"/>
          </a:xfrm>
          <a:prstGeom prst="rect">
            <a:avLst/>
          </a:prstGeom>
          <a:noFill/>
          <a:ln w="12700">
            <a:noFill/>
            <a:miter lim="800000"/>
            <a:headEnd/>
            <a:tailEnd/>
          </a:ln>
        </p:spPr>
        <p:txBody>
          <a:bodyPr wrap="none">
            <a:spAutoFit/>
          </a:bodyPr>
          <a:lstStyle/>
          <a:p>
            <a:endParaRPr lang="es-ES_tradnl" sz="3200"/>
          </a:p>
        </p:txBody>
      </p:sp>
      <p:pic>
        <p:nvPicPr>
          <p:cNvPr id="19" name="Picture 37"/>
          <p:cNvPicPr>
            <a:picLocks noChangeAspect="1"/>
          </p:cNvPicPr>
          <p:nvPr/>
        </p:nvPicPr>
        <p:blipFill>
          <a:blip r:embed="rId14" cstate="print"/>
          <a:stretch>
            <a:fillRect/>
          </a:stretch>
        </p:blipFill>
        <p:spPr>
          <a:xfrm rot="1800000">
            <a:off x="3982162" y="2516013"/>
            <a:ext cx="709724" cy="625024"/>
          </a:xfrm>
          <a:prstGeom prst="rect">
            <a:avLst/>
          </a:prstGeom>
        </p:spPr>
      </p:pic>
      <p:pic>
        <p:nvPicPr>
          <p:cNvPr id="23" name="Picture 22"/>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00857" y="3122317"/>
            <a:ext cx="1336426" cy="382883"/>
          </a:xfrm>
          <a:prstGeom prst="rect">
            <a:avLst/>
          </a:prstGeom>
        </p:spPr>
      </p:pic>
      <p:pic>
        <p:nvPicPr>
          <p:cNvPr id="5" name="Picture 4"/>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4863207" y="3344833"/>
            <a:ext cx="251190" cy="382883"/>
          </a:xfrm>
          <a:prstGeom prst="rect">
            <a:avLst/>
          </a:prstGeom>
        </p:spPr>
      </p:pic>
      <p:pic>
        <p:nvPicPr>
          <p:cNvPr id="27" name="Picture 26"/>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4392731" y="2300980"/>
            <a:ext cx="163395" cy="195099"/>
          </a:xfrm>
          <a:prstGeom prst="rect">
            <a:avLst/>
          </a:prstGeom>
        </p:spPr>
      </p:pic>
      <p:sp>
        <p:nvSpPr>
          <p:cNvPr id="28" name="Line 5"/>
          <p:cNvSpPr>
            <a:spLocks noChangeShapeType="1"/>
          </p:cNvSpPr>
          <p:nvPr/>
        </p:nvSpPr>
        <p:spPr bwMode="auto">
          <a:xfrm flipH="1" flipV="1">
            <a:off x="4625362" y="3005311"/>
            <a:ext cx="1524000" cy="914400"/>
          </a:xfrm>
          <a:prstGeom prst="line">
            <a:avLst/>
          </a:prstGeom>
          <a:noFill/>
          <a:ln w="38100">
            <a:solidFill>
              <a:schemeClr val="hlink"/>
            </a:solidFill>
            <a:round/>
            <a:headEnd type="stealth" w="lg" len="lg"/>
            <a:tailEnd/>
          </a:ln>
        </p:spPr>
        <p:txBody>
          <a:bodyPr wrap="none" anchor="ctr"/>
          <a:lstStyle/>
          <a:p>
            <a:endParaRPr lang="en-US" sz="3200"/>
          </a:p>
        </p:txBody>
      </p:sp>
      <p:sp>
        <p:nvSpPr>
          <p:cNvPr id="29" name="Line 6"/>
          <p:cNvSpPr>
            <a:spLocks noChangeShapeType="1"/>
          </p:cNvSpPr>
          <p:nvPr/>
        </p:nvSpPr>
        <p:spPr bwMode="auto">
          <a:xfrm flipH="1">
            <a:off x="6138250" y="2998961"/>
            <a:ext cx="1524000" cy="914400"/>
          </a:xfrm>
          <a:prstGeom prst="line">
            <a:avLst/>
          </a:prstGeom>
          <a:noFill/>
          <a:ln w="38100">
            <a:solidFill>
              <a:schemeClr val="hlink"/>
            </a:solidFill>
            <a:round/>
            <a:headEnd type="stealth" w="lg" len="lg"/>
            <a:tailEnd/>
          </a:ln>
        </p:spPr>
        <p:txBody>
          <a:bodyPr wrap="none" anchor="ctr"/>
          <a:lstStyle/>
          <a:p>
            <a:endParaRPr lang="en-US" sz="3200"/>
          </a:p>
        </p:txBody>
      </p:sp>
      <p:sp>
        <p:nvSpPr>
          <p:cNvPr id="30" name="Line 7"/>
          <p:cNvSpPr>
            <a:spLocks noChangeShapeType="1"/>
          </p:cNvSpPr>
          <p:nvPr/>
        </p:nvSpPr>
        <p:spPr bwMode="auto">
          <a:xfrm>
            <a:off x="4233250" y="3913361"/>
            <a:ext cx="3733800" cy="0"/>
          </a:xfrm>
          <a:prstGeom prst="line">
            <a:avLst/>
          </a:prstGeom>
          <a:noFill/>
          <a:ln w="57150">
            <a:solidFill>
              <a:schemeClr val="tx1"/>
            </a:solidFill>
            <a:round/>
            <a:headEnd/>
            <a:tailEnd/>
          </a:ln>
        </p:spPr>
        <p:txBody>
          <a:bodyPr wrap="none" anchor="ctr"/>
          <a:lstStyle/>
          <a:p>
            <a:endParaRPr lang="en-US" sz="3200"/>
          </a:p>
        </p:txBody>
      </p:sp>
      <p:sp>
        <p:nvSpPr>
          <p:cNvPr id="31" name="Line 8"/>
          <p:cNvSpPr>
            <a:spLocks noChangeShapeType="1"/>
          </p:cNvSpPr>
          <p:nvPr/>
        </p:nvSpPr>
        <p:spPr bwMode="auto">
          <a:xfrm flipV="1">
            <a:off x="6138250" y="2141711"/>
            <a:ext cx="0" cy="1752600"/>
          </a:xfrm>
          <a:prstGeom prst="line">
            <a:avLst/>
          </a:prstGeom>
          <a:noFill/>
          <a:ln w="28575">
            <a:solidFill>
              <a:schemeClr val="tx1"/>
            </a:solidFill>
            <a:round/>
            <a:headEnd/>
            <a:tailEnd type="triangle" w="med" len="med"/>
          </a:ln>
        </p:spPr>
        <p:txBody>
          <a:bodyPr wrap="none" anchor="ctr"/>
          <a:lstStyle/>
          <a:p>
            <a:endParaRPr lang="en-US" sz="3200"/>
          </a:p>
        </p:txBody>
      </p:sp>
      <p:sp>
        <p:nvSpPr>
          <p:cNvPr id="32" name="Line 5"/>
          <p:cNvSpPr>
            <a:spLocks noChangeShapeType="1"/>
          </p:cNvSpPr>
          <p:nvPr/>
        </p:nvSpPr>
        <p:spPr bwMode="auto">
          <a:xfrm flipH="1" flipV="1">
            <a:off x="6149362" y="3919711"/>
            <a:ext cx="723900" cy="1524000"/>
          </a:xfrm>
          <a:prstGeom prst="line">
            <a:avLst/>
          </a:prstGeom>
          <a:noFill/>
          <a:ln w="38100">
            <a:solidFill>
              <a:schemeClr val="hlink"/>
            </a:solidFill>
            <a:round/>
            <a:headEnd type="stealth" w="lg" len="lg"/>
            <a:tailEnd/>
          </a:ln>
        </p:spPr>
        <p:txBody>
          <a:bodyPr wrap="none" anchor="ctr"/>
          <a:lstStyle/>
          <a:p>
            <a:endParaRPr lang="en-US" sz="3200"/>
          </a:p>
        </p:txBody>
      </p:sp>
      <p:cxnSp>
        <p:nvCxnSpPr>
          <p:cNvPr id="33" name="Egyenes összekötő 22"/>
          <p:cNvCxnSpPr/>
          <p:nvPr/>
        </p:nvCxnSpPr>
        <p:spPr>
          <a:xfrm flipH="1">
            <a:off x="6111262" y="2178513"/>
            <a:ext cx="26988" cy="3646199"/>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847569" y="4013673"/>
            <a:ext cx="207293" cy="195099"/>
          </a:xfrm>
          <a:prstGeom prst="rect">
            <a:avLst/>
          </a:prstGeom>
        </p:spPr>
      </p:pic>
      <p:pic>
        <p:nvPicPr>
          <p:cNvPr id="35" name="Picture 34"/>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6214180" y="2078686"/>
            <a:ext cx="204854" cy="282894"/>
          </a:xfrm>
          <a:prstGeom prst="rect">
            <a:avLst/>
          </a:prstGeom>
        </p:spPr>
      </p:pic>
      <p:pic>
        <p:nvPicPr>
          <p:cNvPr id="36" name="Picture 35"/>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7403624" y="3199791"/>
            <a:ext cx="334107" cy="436535"/>
          </a:xfrm>
          <a:prstGeom prst="rect">
            <a:avLst/>
          </a:prstGeom>
        </p:spPr>
      </p:pic>
      <p:pic>
        <p:nvPicPr>
          <p:cNvPr id="37" name="Picture 36"/>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6941838" y="5194473"/>
            <a:ext cx="317036" cy="441413"/>
          </a:xfrm>
          <a:prstGeom prst="rect">
            <a:avLst/>
          </a:prstGeom>
        </p:spPr>
      </p:pic>
      <p:pic>
        <p:nvPicPr>
          <p:cNvPr id="38" name="Picture 37"/>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877014" y="3418058"/>
            <a:ext cx="192660" cy="199977"/>
          </a:xfrm>
          <a:prstGeom prst="rect">
            <a:avLst/>
          </a:prstGeom>
        </p:spPr>
      </p:pic>
      <p:pic>
        <p:nvPicPr>
          <p:cNvPr id="39" name="Picture 38"/>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6232418" y="3418058"/>
            <a:ext cx="192660" cy="199977"/>
          </a:xfrm>
          <a:prstGeom prst="rect">
            <a:avLst/>
          </a:prstGeom>
        </p:spPr>
      </p:pic>
      <p:pic>
        <p:nvPicPr>
          <p:cNvPr id="40" name="Picture 39"/>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6149362" y="4421457"/>
            <a:ext cx="212170" cy="399954"/>
          </a:xfrm>
          <a:prstGeom prst="rect">
            <a:avLst/>
          </a:prstGeom>
        </p:spPr>
      </p:pic>
      <p:pic>
        <p:nvPicPr>
          <p:cNvPr id="42" name="Picture 41"/>
          <p:cNvPicPr>
            <a:picLocks noChangeAspect="1"/>
          </p:cNvPicPr>
          <p:nvPr>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1768448" y="6072320"/>
            <a:ext cx="6394372" cy="480433"/>
          </a:xfrm>
          <a:prstGeom prst="rect">
            <a:avLst/>
          </a:prstGeom>
        </p:spPr>
      </p:pic>
    </p:spTree>
    <p:extLst>
      <p:ext uri="{BB962C8B-B14F-4D97-AF65-F5344CB8AC3E}">
        <p14:creationId xmlns:p14="http://schemas.microsoft.com/office/powerpoint/2010/main" val="17593718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3"/>
          <p:cNvSpPr txBox="1">
            <a:spLocks noChangeArrowheads="1"/>
          </p:cNvSpPr>
          <p:nvPr/>
        </p:nvSpPr>
        <p:spPr bwMode="auto">
          <a:xfrm>
            <a:off x="1709016" y="2713543"/>
            <a:ext cx="184731" cy="369332"/>
          </a:xfrm>
          <a:prstGeom prst="rect">
            <a:avLst/>
          </a:prstGeom>
          <a:noFill/>
          <a:ln w="12700">
            <a:noFill/>
            <a:miter lim="800000"/>
            <a:headEnd/>
            <a:tailEnd/>
          </a:ln>
        </p:spPr>
        <p:txBody>
          <a:bodyPr wrap="none">
            <a:spAutoFit/>
          </a:bodyPr>
          <a:lstStyle/>
          <a:p>
            <a:endParaRPr lang="es-ES_tradnl"/>
          </a:p>
        </p:txBody>
      </p:sp>
      <p:sp>
        <p:nvSpPr>
          <p:cNvPr id="13317" name="Line 5"/>
          <p:cNvSpPr>
            <a:spLocks noChangeShapeType="1"/>
          </p:cNvSpPr>
          <p:nvPr/>
        </p:nvSpPr>
        <p:spPr bwMode="auto">
          <a:xfrm flipH="1" flipV="1">
            <a:off x="1888402" y="3059618"/>
            <a:ext cx="1524000" cy="914400"/>
          </a:xfrm>
          <a:prstGeom prst="line">
            <a:avLst/>
          </a:prstGeom>
          <a:noFill/>
          <a:ln w="38100">
            <a:solidFill>
              <a:schemeClr val="hlink"/>
            </a:solidFill>
            <a:round/>
            <a:headEnd type="stealth" w="lg" len="lg"/>
            <a:tailEnd/>
          </a:ln>
        </p:spPr>
        <p:txBody>
          <a:bodyPr wrap="none" anchor="ctr"/>
          <a:lstStyle/>
          <a:p>
            <a:endParaRPr lang="en-US"/>
          </a:p>
        </p:txBody>
      </p:sp>
      <p:sp>
        <p:nvSpPr>
          <p:cNvPr id="13318" name="Line 6"/>
          <p:cNvSpPr>
            <a:spLocks noChangeShapeType="1"/>
          </p:cNvSpPr>
          <p:nvPr/>
        </p:nvSpPr>
        <p:spPr bwMode="auto">
          <a:xfrm flipH="1">
            <a:off x="3401290" y="3053268"/>
            <a:ext cx="1524000" cy="914400"/>
          </a:xfrm>
          <a:prstGeom prst="line">
            <a:avLst/>
          </a:prstGeom>
          <a:noFill/>
          <a:ln w="38100">
            <a:solidFill>
              <a:schemeClr val="hlink"/>
            </a:solidFill>
            <a:round/>
            <a:headEnd type="stealth" w="lg" len="lg"/>
            <a:tailEnd/>
          </a:ln>
        </p:spPr>
        <p:txBody>
          <a:bodyPr wrap="none" anchor="ctr"/>
          <a:lstStyle/>
          <a:p>
            <a:endParaRPr lang="en-US"/>
          </a:p>
        </p:txBody>
      </p:sp>
      <p:sp>
        <p:nvSpPr>
          <p:cNvPr id="13319" name="Line 7"/>
          <p:cNvSpPr>
            <a:spLocks noChangeShapeType="1"/>
          </p:cNvSpPr>
          <p:nvPr/>
        </p:nvSpPr>
        <p:spPr bwMode="auto">
          <a:xfrm>
            <a:off x="1496290" y="3967668"/>
            <a:ext cx="3733800" cy="0"/>
          </a:xfrm>
          <a:prstGeom prst="line">
            <a:avLst/>
          </a:prstGeom>
          <a:noFill/>
          <a:ln w="57150">
            <a:solidFill>
              <a:schemeClr val="tx1"/>
            </a:solidFill>
            <a:round/>
            <a:headEnd/>
            <a:tailEnd/>
          </a:ln>
        </p:spPr>
        <p:txBody>
          <a:bodyPr wrap="none" anchor="ctr"/>
          <a:lstStyle/>
          <a:p>
            <a:endParaRPr lang="en-US"/>
          </a:p>
        </p:txBody>
      </p:sp>
      <p:sp>
        <p:nvSpPr>
          <p:cNvPr id="13320" name="Line 8"/>
          <p:cNvSpPr>
            <a:spLocks noChangeShapeType="1"/>
          </p:cNvSpPr>
          <p:nvPr/>
        </p:nvSpPr>
        <p:spPr bwMode="auto">
          <a:xfrm flipV="1">
            <a:off x="3401290" y="2196018"/>
            <a:ext cx="0" cy="1752600"/>
          </a:xfrm>
          <a:prstGeom prst="line">
            <a:avLst/>
          </a:prstGeom>
          <a:noFill/>
          <a:ln w="12700">
            <a:solidFill>
              <a:schemeClr val="tx1"/>
            </a:solidFill>
            <a:round/>
            <a:headEnd/>
            <a:tailEnd type="triangle" w="med" len="med"/>
          </a:ln>
        </p:spPr>
        <p:txBody>
          <a:bodyPr wrap="none" anchor="ctr"/>
          <a:lstStyle/>
          <a:p>
            <a:endParaRPr lang="en-US"/>
          </a:p>
        </p:txBody>
      </p:sp>
      <p:sp>
        <p:nvSpPr>
          <p:cNvPr id="401417" name="Line 9"/>
          <p:cNvSpPr>
            <a:spLocks noChangeShapeType="1"/>
          </p:cNvSpPr>
          <p:nvPr/>
        </p:nvSpPr>
        <p:spPr bwMode="auto">
          <a:xfrm flipH="1">
            <a:off x="1877290" y="3053268"/>
            <a:ext cx="1524000" cy="0"/>
          </a:xfrm>
          <a:prstGeom prst="line">
            <a:avLst/>
          </a:prstGeom>
          <a:noFill/>
          <a:ln w="12700">
            <a:solidFill>
              <a:schemeClr val="tx1"/>
            </a:solidFill>
            <a:round/>
            <a:headEnd type="triangle" w="med" len="med"/>
            <a:tailEnd/>
          </a:ln>
        </p:spPr>
        <p:txBody>
          <a:bodyPr wrap="none" anchor="ctr"/>
          <a:lstStyle/>
          <a:p>
            <a:endParaRPr lang="en-US"/>
          </a:p>
        </p:txBody>
      </p:sp>
      <p:sp>
        <p:nvSpPr>
          <p:cNvPr id="401418" name="Line 10"/>
          <p:cNvSpPr>
            <a:spLocks noChangeShapeType="1"/>
          </p:cNvSpPr>
          <p:nvPr/>
        </p:nvSpPr>
        <p:spPr bwMode="auto">
          <a:xfrm flipH="1">
            <a:off x="3420340" y="3053268"/>
            <a:ext cx="1504950" cy="0"/>
          </a:xfrm>
          <a:prstGeom prst="line">
            <a:avLst/>
          </a:prstGeom>
          <a:noFill/>
          <a:ln w="12700">
            <a:solidFill>
              <a:schemeClr val="tx1"/>
            </a:solidFill>
            <a:round/>
            <a:headEnd type="triangle" w="med" len="med"/>
            <a:tailEnd/>
          </a:ln>
        </p:spPr>
        <p:txBody>
          <a:bodyPr wrap="none" anchor="ctr"/>
          <a:lstStyle/>
          <a:p>
            <a:endParaRPr lang="en-US"/>
          </a:p>
        </p:txBody>
      </p:sp>
      <p:sp>
        <p:nvSpPr>
          <p:cNvPr id="401419" name="Line 11"/>
          <p:cNvSpPr>
            <a:spLocks noChangeShapeType="1"/>
          </p:cNvSpPr>
          <p:nvPr/>
        </p:nvSpPr>
        <p:spPr bwMode="auto">
          <a:xfrm flipH="1" flipV="1">
            <a:off x="3397823" y="3053269"/>
            <a:ext cx="3467" cy="838199"/>
          </a:xfrm>
          <a:prstGeom prst="line">
            <a:avLst/>
          </a:prstGeom>
          <a:noFill/>
          <a:ln w="12700">
            <a:solidFill>
              <a:schemeClr val="tx1"/>
            </a:solidFill>
            <a:round/>
            <a:headEnd/>
            <a:tailEnd type="triangle" w="med" len="med"/>
          </a:ln>
        </p:spPr>
        <p:txBody>
          <a:bodyPr wrap="none" anchor="ctr"/>
          <a:lstStyle/>
          <a:p>
            <a:endParaRPr lang="en-US"/>
          </a:p>
        </p:txBody>
      </p:sp>
      <p:sp>
        <p:nvSpPr>
          <p:cNvPr id="2" name="Title 1"/>
          <p:cNvSpPr>
            <a:spLocks noGrp="1"/>
          </p:cNvSpPr>
          <p:nvPr>
            <p:ph type="title"/>
          </p:nvPr>
        </p:nvSpPr>
        <p:spPr/>
        <p:txBody>
          <a:bodyPr/>
          <a:lstStyle/>
          <a:p>
            <a:r>
              <a:rPr lang="en-US" dirty="0" smtClean="0"/>
              <a:t>Ide</a:t>
            </a:r>
            <a:r>
              <a:rPr lang="hu-HU" dirty="0" smtClean="0"/>
              <a:t>ális visszaverődés iránya</a:t>
            </a:r>
            <a:endParaRPr lang="en-US" dirty="0"/>
          </a:p>
        </p:txBody>
      </p:sp>
      <p:sp>
        <p:nvSpPr>
          <p:cNvPr id="27" name="Téglalap 4"/>
          <p:cNvSpPr/>
          <p:nvPr/>
        </p:nvSpPr>
        <p:spPr>
          <a:xfrm>
            <a:off x="6057900" y="1943100"/>
            <a:ext cx="4572000" cy="27432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normAutofit/>
          </a:bodyPr>
          <a:lstStyle/>
          <a:p>
            <a:r>
              <a:rPr lang="en-US" sz="2000" b="1" dirty="0" smtClean="0">
                <a:solidFill>
                  <a:schemeClr val="tx1"/>
                </a:solidFill>
                <a:latin typeface="Courier New" pitchFamily="49" charset="0"/>
                <a:cs typeface="Courier New" pitchFamily="49" charset="0"/>
              </a:rPr>
              <a:t>vec3 reflect(vec3 </a:t>
            </a:r>
            <a:r>
              <a:rPr lang="en-US" sz="2000" b="1" dirty="0" err="1">
                <a:solidFill>
                  <a:schemeClr val="tx1"/>
                </a:solidFill>
                <a:latin typeface="Courier New" pitchFamily="49" charset="0"/>
                <a:cs typeface="Courier New" pitchFamily="49" charset="0"/>
              </a:rPr>
              <a:t>inDir</a:t>
            </a:r>
            <a:r>
              <a:rPr lang="en-US" sz="2000" b="1" dirty="0">
                <a:solidFill>
                  <a:schemeClr val="tx1"/>
                </a:solidFill>
                <a:latin typeface="Courier New" pitchFamily="49" charset="0"/>
                <a:cs typeface="Courier New" pitchFamily="49" charset="0"/>
              </a:rPr>
              <a:t>, </a:t>
            </a:r>
            <a:r>
              <a:rPr lang="en-US" sz="2000" b="1" dirty="0" smtClean="0">
                <a:solidFill>
                  <a:schemeClr val="tx1"/>
                </a:solidFill>
                <a:latin typeface="Courier New" pitchFamily="49" charset="0"/>
                <a:cs typeface="Courier New" pitchFamily="49" charset="0"/>
              </a:rPr>
              <a:t>vec3 </a:t>
            </a:r>
            <a:r>
              <a:rPr lang="en-US" sz="2000" b="1" dirty="0">
                <a:solidFill>
                  <a:schemeClr val="tx1"/>
                </a:solidFill>
                <a:latin typeface="Courier New" pitchFamily="49" charset="0"/>
                <a:cs typeface="Courier New" pitchFamily="49" charset="0"/>
              </a:rPr>
              <a:t>normal)</a:t>
            </a:r>
          </a:p>
          <a:p>
            <a:r>
              <a:rPr lang="en-US" sz="2000" b="1" dirty="0">
                <a:solidFill>
                  <a:schemeClr val="tx1"/>
                </a:solidFill>
                <a:latin typeface="Courier New" pitchFamily="49" charset="0"/>
                <a:cs typeface="Courier New" pitchFamily="49" charset="0"/>
              </a:rPr>
              <a:t>{</a:t>
            </a:r>
          </a:p>
          <a:p>
            <a:r>
              <a:rPr lang="en-US" sz="2000" b="1" dirty="0">
                <a:solidFill>
                  <a:schemeClr val="tx1"/>
                </a:solidFill>
                <a:latin typeface="Courier New" pitchFamily="49" charset="0"/>
                <a:cs typeface="Courier New" pitchFamily="49" charset="0"/>
              </a:rPr>
              <a:t>  return</a:t>
            </a: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inDir</a:t>
            </a:r>
            <a:r>
              <a:rPr lang="en-US" sz="2000" b="1" dirty="0">
                <a:solidFill>
                  <a:schemeClr val="tx1"/>
                </a:solidFill>
                <a:latin typeface="Courier New" pitchFamily="49" charset="0"/>
                <a:cs typeface="Courier New" pitchFamily="49" charset="0"/>
              </a:rPr>
              <a:t> - normal *</a:t>
            </a:r>
          </a:p>
          <a:p>
            <a:r>
              <a:rPr lang="en-US" sz="2000" b="1" dirty="0">
                <a:solidFill>
                  <a:schemeClr val="tx1"/>
                </a:solidFill>
                <a:latin typeface="Courier New" pitchFamily="49" charset="0"/>
                <a:cs typeface="Courier New" pitchFamily="49" charset="0"/>
              </a:rPr>
              <a:t>   </a:t>
            </a:r>
            <a:r>
              <a:rPr lang="en-US" sz="2000" b="1" dirty="0" smtClean="0">
                <a:solidFill>
                  <a:schemeClr val="tx1"/>
                </a:solidFill>
                <a:latin typeface="Courier New" pitchFamily="49" charset="0"/>
                <a:cs typeface="Courier New" pitchFamily="49" charset="0"/>
              </a:rPr>
              <a:t>dot(normal, </a:t>
            </a:r>
            <a:r>
              <a:rPr lang="en-US" sz="2000" b="1" dirty="0" err="1" smtClean="0">
                <a:solidFill>
                  <a:schemeClr val="tx1"/>
                </a:solidFill>
                <a:latin typeface="Courier New" pitchFamily="49" charset="0"/>
                <a:cs typeface="Courier New" pitchFamily="49" charset="0"/>
              </a:rPr>
              <a:t>inDir</a:t>
            </a:r>
            <a:r>
              <a:rPr lang="en-US" sz="2000" b="1" dirty="0">
                <a:solidFill>
                  <a:schemeClr val="tx1"/>
                </a:solidFill>
                <a:latin typeface="Courier New" pitchFamily="49" charset="0"/>
                <a:cs typeface="Courier New" pitchFamily="49" charset="0"/>
              </a:rPr>
              <a:t>) * </a:t>
            </a:r>
            <a:r>
              <a:rPr lang="en-US" sz="2000" b="1" dirty="0" smtClean="0">
                <a:solidFill>
                  <a:schemeClr val="tx1"/>
                </a:solidFill>
                <a:latin typeface="Courier New" pitchFamily="49" charset="0"/>
                <a:cs typeface="Courier New" pitchFamily="49" charset="0"/>
              </a:rPr>
              <a:t>2.0;</a:t>
            </a:r>
            <a:endParaRPr lang="en-US" sz="2000" b="1"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a:t>
            </a:r>
          </a:p>
        </p:txBody>
      </p:sp>
      <p:pic>
        <p:nvPicPr>
          <p:cNvPr id="24" name="Picture 2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521777" y="2041366"/>
            <a:ext cx="204854" cy="282894"/>
          </a:xfrm>
          <a:prstGeom prst="rect">
            <a:avLst/>
          </a:prstGeom>
        </p:spPr>
      </p:pic>
      <p:pic>
        <p:nvPicPr>
          <p:cNvPr id="25" name="Picture 24"/>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891493" y="3269813"/>
            <a:ext cx="251190" cy="382883"/>
          </a:xfrm>
          <a:prstGeom prst="rect">
            <a:avLst/>
          </a:prstGeom>
        </p:spPr>
      </p:pic>
      <p:pic>
        <p:nvPicPr>
          <p:cNvPr id="26" name="Picture 25"/>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741780" y="3228208"/>
            <a:ext cx="334107" cy="436535"/>
          </a:xfrm>
          <a:prstGeom prst="rect">
            <a:avLst/>
          </a:prstGeom>
        </p:spPr>
      </p:pic>
      <p:pic>
        <p:nvPicPr>
          <p:cNvPr id="28" name="Picture 27"/>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3346856" y="4093891"/>
            <a:ext cx="207293" cy="195099"/>
          </a:xfrm>
          <a:prstGeom prst="rect">
            <a:avLst/>
          </a:prstGeom>
        </p:spPr>
      </p:pic>
      <p:pic>
        <p:nvPicPr>
          <p:cNvPr id="29" name="Picture 28"/>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3143542" y="3561596"/>
            <a:ext cx="192660" cy="199977"/>
          </a:xfrm>
          <a:prstGeom prst="rect">
            <a:avLst/>
          </a:prstGeom>
        </p:spPr>
      </p:pic>
      <p:pic>
        <p:nvPicPr>
          <p:cNvPr id="30" name="Picture 29"/>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498946" y="3561596"/>
            <a:ext cx="192660" cy="199977"/>
          </a:xfrm>
          <a:prstGeom prst="rect">
            <a:avLst/>
          </a:prstGeom>
        </p:spPr>
      </p:pic>
      <p:pic>
        <p:nvPicPr>
          <p:cNvPr id="12" name="Picture 11"/>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442901" y="2567702"/>
            <a:ext cx="1860757" cy="412148"/>
          </a:xfrm>
          <a:prstGeom prst="rect">
            <a:avLst/>
          </a:prstGeom>
        </p:spPr>
      </p:pic>
      <p:pic>
        <p:nvPicPr>
          <p:cNvPr id="13" name="Picture 1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519264" y="2574159"/>
            <a:ext cx="1860757" cy="412148"/>
          </a:xfrm>
          <a:prstGeom prst="rect">
            <a:avLst/>
          </a:prstGeom>
        </p:spPr>
      </p:pic>
      <p:pic>
        <p:nvPicPr>
          <p:cNvPr id="11" name="Picture 1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446506" y="3089302"/>
            <a:ext cx="1136453" cy="282894"/>
          </a:xfrm>
          <a:prstGeom prst="rect">
            <a:avLst/>
          </a:prstGeom>
        </p:spPr>
      </p:pic>
      <p:pic>
        <p:nvPicPr>
          <p:cNvPr id="5" name="Picture 4"/>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955342" y="5018532"/>
            <a:ext cx="2543604" cy="382883"/>
          </a:xfrm>
          <a:prstGeom prst="rect">
            <a:avLst/>
          </a:prstGeom>
        </p:spPr>
      </p:pic>
      <p:pic>
        <p:nvPicPr>
          <p:cNvPr id="14" name="Picture 13"/>
          <p:cNvPicPr>
            <a:picLocks noChangeAspect="1"/>
          </p:cNvPicPr>
          <p:nvPr>
            <p:custDataLst>
              <p:tags r:id="rId11"/>
            </p:custDataLst>
          </p:nvPr>
        </p:nvPicPr>
        <p:blipFill>
          <a:blip r:embed="rId22" cstate="print">
            <a:extLst>
              <a:ext uri="{28A0092B-C50C-407E-A947-70E740481C1C}">
                <a14:useLocalDpi xmlns:a14="http://schemas.microsoft.com/office/drawing/2010/main" val="0"/>
              </a:ext>
            </a:extLst>
          </a:blip>
          <a:stretch>
            <a:fillRect/>
          </a:stretch>
        </p:blipFill>
        <p:spPr>
          <a:xfrm>
            <a:off x="1010510" y="5685505"/>
            <a:ext cx="7462541" cy="726746"/>
          </a:xfrm>
          <a:prstGeom prst="rect">
            <a:avLst/>
          </a:prstGeom>
        </p:spPr>
      </p:pic>
    </p:spTree>
    <p:extLst>
      <p:ext uri="{BB962C8B-B14F-4D97-AF65-F5344CB8AC3E}">
        <p14:creationId xmlns:p14="http://schemas.microsoft.com/office/powerpoint/2010/main" val="995410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14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4014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1418"/>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7" grpId="0" animBg="1"/>
      <p:bldP spid="401418" grpId="0" animBg="1"/>
      <p:bldP spid="4014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4"/>
          <p:cNvSpPr txBox="1">
            <a:spLocks noChangeArrowheads="1"/>
          </p:cNvSpPr>
          <p:nvPr/>
        </p:nvSpPr>
        <p:spPr bwMode="auto">
          <a:xfrm>
            <a:off x="2117726" y="2251075"/>
            <a:ext cx="184731" cy="523220"/>
          </a:xfrm>
          <a:prstGeom prst="rect">
            <a:avLst/>
          </a:prstGeom>
          <a:noFill/>
          <a:ln w="12700">
            <a:noFill/>
            <a:miter lim="800000"/>
            <a:headEnd/>
            <a:tailEnd/>
          </a:ln>
        </p:spPr>
        <p:txBody>
          <a:bodyPr wrap="none">
            <a:spAutoFit/>
          </a:bodyPr>
          <a:lstStyle/>
          <a:p>
            <a:endParaRPr lang="es-ES_tradnl" sz="2800" i="1">
              <a:latin typeface="Times New Roman" pitchFamily="18" charset="0"/>
              <a:cs typeface="Times New Roman" pitchFamily="18" charset="0"/>
            </a:endParaRPr>
          </a:p>
        </p:txBody>
      </p:sp>
      <p:sp>
        <p:nvSpPr>
          <p:cNvPr id="14341" name="Line 7"/>
          <p:cNvSpPr>
            <a:spLocks noChangeShapeType="1"/>
          </p:cNvSpPr>
          <p:nvPr/>
        </p:nvSpPr>
        <p:spPr bwMode="auto">
          <a:xfrm>
            <a:off x="1905000" y="3505200"/>
            <a:ext cx="3733800" cy="0"/>
          </a:xfrm>
          <a:prstGeom prst="line">
            <a:avLst/>
          </a:prstGeom>
          <a:noFill/>
          <a:ln w="57150">
            <a:solidFill>
              <a:schemeClr val="tx1"/>
            </a:solidFill>
            <a:round/>
            <a:headEnd/>
            <a:tailEnd/>
          </a:ln>
        </p:spPr>
        <p:txBody>
          <a:bodyPr wrap="none" anchor="ctr"/>
          <a:lstStyle/>
          <a:p>
            <a:endParaRPr lang="en-US" sz="2800" i="1">
              <a:latin typeface="Times New Roman" pitchFamily="18" charset="0"/>
              <a:cs typeface="Times New Roman" pitchFamily="18" charset="0"/>
            </a:endParaRPr>
          </a:p>
        </p:txBody>
      </p:sp>
      <p:sp>
        <p:nvSpPr>
          <p:cNvPr id="14342" name="Line 8"/>
          <p:cNvSpPr>
            <a:spLocks noChangeShapeType="1"/>
          </p:cNvSpPr>
          <p:nvPr/>
        </p:nvSpPr>
        <p:spPr bwMode="auto">
          <a:xfrm flipV="1">
            <a:off x="3810000" y="1676400"/>
            <a:ext cx="0" cy="1752600"/>
          </a:xfrm>
          <a:prstGeom prst="line">
            <a:avLst/>
          </a:prstGeom>
          <a:noFill/>
          <a:ln w="12700">
            <a:solidFill>
              <a:schemeClr val="tx1"/>
            </a:solidFill>
            <a:round/>
            <a:headEnd/>
            <a:tailEnd type="triangle" w="med" len="med"/>
          </a:ln>
        </p:spPr>
        <p:txBody>
          <a:bodyPr wrap="none" anchor="ctr"/>
          <a:lstStyle/>
          <a:p>
            <a:endParaRPr lang="en-US" sz="2800" i="1">
              <a:latin typeface="Times New Roman" pitchFamily="18" charset="0"/>
              <a:cs typeface="Times New Roman" pitchFamily="18" charset="0"/>
            </a:endParaRPr>
          </a:p>
        </p:txBody>
      </p:sp>
      <p:sp>
        <p:nvSpPr>
          <p:cNvPr id="14343" name="Line 9"/>
          <p:cNvSpPr>
            <a:spLocks noChangeShapeType="1"/>
          </p:cNvSpPr>
          <p:nvPr/>
        </p:nvSpPr>
        <p:spPr bwMode="auto">
          <a:xfrm flipH="1">
            <a:off x="2266950" y="2524125"/>
            <a:ext cx="1524000" cy="0"/>
          </a:xfrm>
          <a:prstGeom prst="line">
            <a:avLst/>
          </a:prstGeom>
          <a:noFill/>
          <a:ln w="12700">
            <a:solidFill>
              <a:schemeClr val="tx1"/>
            </a:solidFill>
            <a:round/>
            <a:headEnd type="triangle" w="med" len="med"/>
            <a:tailEnd/>
          </a:ln>
        </p:spPr>
        <p:txBody>
          <a:bodyPr wrap="none" anchor="ctr"/>
          <a:lstStyle/>
          <a:p>
            <a:endParaRPr lang="en-US" sz="2800" i="1">
              <a:latin typeface="Times New Roman" pitchFamily="18" charset="0"/>
              <a:cs typeface="Times New Roman" pitchFamily="18" charset="0"/>
            </a:endParaRPr>
          </a:p>
        </p:txBody>
      </p:sp>
      <p:sp>
        <p:nvSpPr>
          <p:cNvPr id="14344" name="Line 10"/>
          <p:cNvSpPr>
            <a:spLocks noChangeShapeType="1"/>
          </p:cNvSpPr>
          <p:nvPr/>
        </p:nvSpPr>
        <p:spPr bwMode="auto">
          <a:xfrm flipV="1">
            <a:off x="3810000" y="2552700"/>
            <a:ext cx="0" cy="876300"/>
          </a:xfrm>
          <a:prstGeom prst="line">
            <a:avLst/>
          </a:prstGeom>
          <a:noFill/>
          <a:ln w="12700">
            <a:solidFill>
              <a:schemeClr val="tx1"/>
            </a:solidFill>
            <a:round/>
            <a:headEnd/>
            <a:tailEnd type="triangle" w="med" len="med"/>
          </a:ln>
        </p:spPr>
        <p:txBody>
          <a:bodyPr wrap="none" anchor="ctr"/>
          <a:lstStyle/>
          <a:p>
            <a:endParaRPr lang="en-US" sz="2800" i="1">
              <a:latin typeface="Times New Roman" pitchFamily="18" charset="0"/>
              <a:cs typeface="Times New Roman" pitchFamily="18" charset="0"/>
            </a:endParaRPr>
          </a:p>
        </p:txBody>
      </p:sp>
      <p:sp>
        <p:nvSpPr>
          <p:cNvPr id="14347" name="Rectangle 13"/>
          <p:cNvSpPr>
            <a:spLocks noChangeArrowheads="1"/>
          </p:cNvSpPr>
          <p:nvPr/>
        </p:nvSpPr>
        <p:spPr bwMode="auto">
          <a:xfrm>
            <a:off x="3352800" y="2743200"/>
            <a:ext cx="410690" cy="523220"/>
          </a:xfrm>
          <a:prstGeom prst="rect">
            <a:avLst/>
          </a:prstGeom>
          <a:noFill/>
          <a:ln w="12700">
            <a:noFill/>
            <a:miter lim="800000"/>
            <a:headEnd/>
            <a:tailEnd/>
          </a:ln>
        </p:spPr>
        <p:txBody>
          <a:bodyPr wrap="none">
            <a:spAutoFit/>
          </a:bodyPr>
          <a:lstStyle/>
          <a:p>
            <a:r>
              <a:rPr lang="hu-HU" sz="2800" dirty="0">
                <a:latin typeface="Symbol" pitchFamily="18" charset="2"/>
                <a:cs typeface="Times New Roman" pitchFamily="18" charset="0"/>
              </a:rPr>
              <a:t>a</a:t>
            </a:r>
          </a:p>
        </p:txBody>
      </p:sp>
      <p:sp>
        <p:nvSpPr>
          <p:cNvPr id="400401" name="Line 17"/>
          <p:cNvSpPr>
            <a:spLocks noChangeShapeType="1"/>
          </p:cNvSpPr>
          <p:nvPr/>
        </p:nvSpPr>
        <p:spPr bwMode="auto">
          <a:xfrm>
            <a:off x="3810000" y="3429000"/>
            <a:ext cx="1676400" cy="0"/>
          </a:xfrm>
          <a:prstGeom prst="line">
            <a:avLst/>
          </a:prstGeom>
          <a:noFill/>
          <a:ln w="12700">
            <a:solidFill>
              <a:schemeClr val="tx1"/>
            </a:solidFill>
            <a:round/>
            <a:headEnd/>
            <a:tailEnd type="triangle" w="med" len="med"/>
          </a:ln>
        </p:spPr>
        <p:txBody>
          <a:bodyPr wrap="none" anchor="ctr"/>
          <a:lstStyle/>
          <a:p>
            <a:endParaRPr lang="en-US" sz="2800" i="1">
              <a:latin typeface="Times New Roman" pitchFamily="18" charset="0"/>
              <a:cs typeface="Times New Roman" pitchFamily="18" charset="0"/>
            </a:endParaRPr>
          </a:p>
        </p:txBody>
      </p:sp>
      <p:sp>
        <p:nvSpPr>
          <p:cNvPr id="400402" name="Line 18"/>
          <p:cNvSpPr>
            <a:spLocks noChangeShapeType="1"/>
          </p:cNvSpPr>
          <p:nvPr/>
        </p:nvSpPr>
        <p:spPr bwMode="auto">
          <a:xfrm>
            <a:off x="3810000" y="3429000"/>
            <a:ext cx="609600" cy="0"/>
          </a:xfrm>
          <a:prstGeom prst="line">
            <a:avLst/>
          </a:prstGeom>
          <a:noFill/>
          <a:ln w="28575">
            <a:solidFill>
              <a:schemeClr val="tx1"/>
            </a:solidFill>
            <a:round/>
            <a:headEnd/>
            <a:tailEnd type="triangle" w="med" len="med"/>
          </a:ln>
        </p:spPr>
        <p:txBody>
          <a:bodyPr wrap="none" anchor="ctr"/>
          <a:lstStyle/>
          <a:p>
            <a:endParaRPr lang="en-US" sz="2800" i="1">
              <a:latin typeface="Times New Roman" pitchFamily="18" charset="0"/>
              <a:cs typeface="Times New Roman" pitchFamily="18" charset="0"/>
            </a:endParaRPr>
          </a:p>
        </p:txBody>
      </p:sp>
      <p:sp>
        <p:nvSpPr>
          <p:cNvPr id="400404" name="Line 20"/>
          <p:cNvSpPr>
            <a:spLocks noChangeShapeType="1"/>
          </p:cNvSpPr>
          <p:nvPr/>
        </p:nvSpPr>
        <p:spPr bwMode="auto">
          <a:xfrm flipV="1">
            <a:off x="4419600" y="3429000"/>
            <a:ext cx="0" cy="1676400"/>
          </a:xfrm>
          <a:prstGeom prst="line">
            <a:avLst/>
          </a:prstGeom>
          <a:noFill/>
          <a:ln w="12700">
            <a:solidFill>
              <a:schemeClr val="tx1"/>
            </a:solidFill>
            <a:round/>
            <a:headEnd/>
            <a:tailEnd/>
          </a:ln>
        </p:spPr>
        <p:txBody>
          <a:bodyPr wrap="none" anchor="ctr"/>
          <a:lstStyle/>
          <a:p>
            <a:endParaRPr lang="en-US" sz="2800" i="1">
              <a:latin typeface="Times New Roman" pitchFamily="18" charset="0"/>
              <a:cs typeface="Times New Roman" pitchFamily="18" charset="0"/>
            </a:endParaRPr>
          </a:p>
        </p:txBody>
      </p:sp>
      <p:sp>
        <p:nvSpPr>
          <p:cNvPr id="14355" name="Rectangle 21"/>
          <p:cNvSpPr>
            <a:spLocks noChangeArrowheads="1"/>
          </p:cNvSpPr>
          <p:nvPr/>
        </p:nvSpPr>
        <p:spPr bwMode="auto">
          <a:xfrm>
            <a:off x="3733800" y="3987225"/>
            <a:ext cx="381836" cy="523220"/>
          </a:xfrm>
          <a:prstGeom prst="rect">
            <a:avLst/>
          </a:prstGeom>
          <a:noFill/>
          <a:ln w="12700">
            <a:noFill/>
            <a:miter lim="800000"/>
            <a:headEnd/>
            <a:tailEnd/>
          </a:ln>
        </p:spPr>
        <p:txBody>
          <a:bodyPr wrap="none">
            <a:spAutoFit/>
          </a:bodyPr>
          <a:lstStyle/>
          <a:p>
            <a:r>
              <a:rPr lang="hu-HU" sz="2800" dirty="0">
                <a:latin typeface="Symbol" pitchFamily="18" charset="2"/>
                <a:cs typeface="Times New Roman" pitchFamily="18" charset="0"/>
              </a:rPr>
              <a:t>b</a:t>
            </a:r>
          </a:p>
        </p:txBody>
      </p:sp>
      <p:sp>
        <p:nvSpPr>
          <p:cNvPr id="14356" name="Line 22"/>
          <p:cNvSpPr>
            <a:spLocks noChangeShapeType="1"/>
          </p:cNvSpPr>
          <p:nvPr/>
        </p:nvSpPr>
        <p:spPr bwMode="auto">
          <a:xfrm>
            <a:off x="3810000" y="3505200"/>
            <a:ext cx="0" cy="1600200"/>
          </a:xfrm>
          <a:prstGeom prst="line">
            <a:avLst/>
          </a:prstGeom>
          <a:noFill/>
          <a:ln w="12700">
            <a:solidFill>
              <a:schemeClr val="tx1"/>
            </a:solidFill>
            <a:round/>
            <a:headEnd/>
            <a:tailEnd/>
          </a:ln>
        </p:spPr>
        <p:txBody>
          <a:bodyPr wrap="none" anchor="ctr"/>
          <a:lstStyle/>
          <a:p>
            <a:endParaRPr lang="en-US" sz="2800" i="1">
              <a:latin typeface="Times New Roman" pitchFamily="18" charset="0"/>
              <a:cs typeface="Times New Roman" pitchFamily="18" charset="0"/>
            </a:endParaRPr>
          </a:p>
        </p:txBody>
      </p:sp>
      <p:sp>
        <p:nvSpPr>
          <p:cNvPr id="14368" name="Rectangle 34"/>
          <p:cNvSpPr>
            <a:spLocks noChangeArrowheads="1"/>
          </p:cNvSpPr>
          <p:nvPr/>
        </p:nvSpPr>
        <p:spPr bwMode="auto">
          <a:xfrm>
            <a:off x="6858000" y="1676400"/>
            <a:ext cx="1905000" cy="1143000"/>
          </a:xfrm>
          <a:prstGeom prst="rect">
            <a:avLst/>
          </a:prstGeom>
          <a:noFill/>
          <a:ln w="12700">
            <a:solidFill>
              <a:schemeClr val="tx1"/>
            </a:solidFill>
            <a:miter lim="800000"/>
            <a:headEnd/>
            <a:tailEnd/>
          </a:ln>
        </p:spPr>
        <p:txBody>
          <a:bodyPr wrap="none" anchor="ctr"/>
          <a:lstStyle/>
          <a:p>
            <a:endParaRPr lang="en-US" sz="2800" i="1">
              <a:latin typeface="Times New Roman" pitchFamily="18" charset="0"/>
              <a:cs typeface="Times New Roman" pitchFamily="18" charset="0"/>
            </a:endParaRPr>
          </a:p>
        </p:txBody>
      </p:sp>
      <p:sp>
        <p:nvSpPr>
          <p:cNvPr id="14369" name="Text Box 35"/>
          <p:cNvSpPr txBox="1">
            <a:spLocks noChangeArrowheads="1"/>
          </p:cNvSpPr>
          <p:nvPr/>
        </p:nvSpPr>
        <p:spPr bwMode="auto">
          <a:xfrm>
            <a:off x="8877300" y="1704083"/>
            <a:ext cx="1552028" cy="954107"/>
          </a:xfrm>
          <a:prstGeom prst="rect">
            <a:avLst/>
          </a:prstGeom>
          <a:noFill/>
          <a:ln w="12700">
            <a:noFill/>
            <a:miter lim="800000"/>
            <a:headEnd/>
            <a:tailEnd/>
          </a:ln>
        </p:spPr>
        <p:txBody>
          <a:bodyPr wrap="none">
            <a:spAutoFit/>
          </a:bodyPr>
          <a:lstStyle/>
          <a:p>
            <a:r>
              <a:rPr lang="hu-HU" sz="2800" i="1" dirty="0" err="1">
                <a:latin typeface="Whipsmart" pitchFamily="34" charset="0"/>
                <a:cs typeface="Times New Roman" pitchFamily="18" charset="0"/>
              </a:rPr>
              <a:t>Snellius-</a:t>
            </a:r>
            <a:endParaRPr lang="hu-HU" sz="2800" i="1" dirty="0">
              <a:latin typeface="Whipsmart" pitchFamily="34" charset="0"/>
              <a:cs typeface="Times New Roman" pitchFamily="18" charset="0"/>
            </a:endParaRPr>
          </a:p>
          <a:p>
            <a:r>
              <a:rPr lang="hu-HU" sz="2800" i="1" dirty="0">
                <a:latin typeface="Whipsmart" pitchFamily="34" charset="0"/>
                <a:cs typeface="Times New Roman" pitchFamily="18" charset="0"/>
              </a:rPr>
              <a:t>Descartes</a:t>
            </a:r>
          </a:p>
        </p:txBody>
      </p:sp>
      <p:sp>
        <p:nvSpPr>
          <p:cNvPr id="400422" name="Line 38"/>
          <p:cNvSpPr>
            <a:spLocks noChangeShapeType="1"/>
          </p:cNvSpPr>
          <p:nvPr/>
        </p:nvSpPr>
        <p:spPr bwMode="auto">
          <a:xfrm>
            <a:off x="5791200" y="4495800"/>
            <a:ext cx="4876800" cy="0"/>
          </a:xfrm>
          <a:prstGeom prst="line">
            <a:avLst/>
          </a:prstGeom>
          <a:noFill/>
          <a:ln w="12700">
            <a:solidFill>
              <a:schemeClr val="tx1"/>
            </a:solidFill>
            <a:round/>
            <a:headEnd/>
            <a:tailEnd/>
          </a:ln>
        </p:spPr>
        <p:txBody>
          <a:bodyPr wrap="none" anchor="ctr"/>
          <a:lstStyle/>
          <a:p>
            <a:endParaRPr lang="en-US" sz="2800" i="1">
              <a:latin typeface="Times New Roman" pitchFamily="18" charset="0"/>
              <a:cs typeface="Times New Roman" pitchFamily="18" charset="0"/>
            </a:endParaRPr>
          </a:p>
        </p:txBody>
      </p:sp>
      <p:sp>
        <p:nvSpPr>
          <p:cNvPr id="14375" name="Line 6"/>
          <p:cNvSpPr>
            <a:spLocks noChangeShapeType="1"/>
          </p:cNvSpPr>
          <p:nvPr/>
        </p:nvSpPr>
        <p:spPr bwMode="auto">
          <a:xfrm flipH="1" flipV="1">
            <a:off x="3810000" y="3505200"/>
            <a:ext cx="609600" cy="1600200"/>
          </a:xfrm>
          <a:prstGeom prst="line">
            <a:avLst/>
          </a:prstGeom>
          <a:noFill/>
          <a:ln w="38100">
            <a:solidFill>
              <a:schemeClr val="hlink"/>
            </a:solidFill>
            <a:round/>
            <a:headEnd type="stealth" w="lg" len="lg"/>
            <a:tailEnd/>
          </a:ln>
        </p:spPr>
        <p:txBody>
          <a:bodyPr wrap="none" anchor="ctr"/>
          <a:lstStyle/>
          <a:p>
            <a:endParaRPr lang="en-US" sz="2800" i="1">
              <a:latin typeface="Times New Roman" pitchFamily="18" charset="0"/>
              <a:cs typeface="Times New Roman" pitchFamily="18" charset="0"/>
            </a:endParaRPr>
          </a:p>
        </p:txBody>
      </p:sp>
      <p:sp>
        <p:nvSpPr>
          <p:cNvPr id="14376" name="Line 5"/>
          <p:cNvSpPr>
            <a:spLocks noChangeShapeType="1"/>
          </p:cNvSpPr>
          <p:nvPr/>
        </p:nvSpPr>
        <p:spPr bwMode="auto">
          <a:xfrm flipH="1" flipV="1">
            <a:off x="2209800" y="2514600"/>
            <a:ext cx="1600200" cy="990600"/>
          </a:xfrm>
          <a:prstGeom prst="line">
            <a:avLst/>
          </a:prstGeom>
          <a:noFill/>
          <a:ln w="38100">
            <a:solidFill>
              <a:schemeClr val="hlink"/>
            </a:solidFill>
            <a:round/>
            <a:headEnd type="stealth" w="lg" len="lg"/>
            <a:tailEnd/>
          </a:ln>
        </p:spPr>
        <p:txBody>
          <a:bodyPr wrap="none" anchor="ctr"/>
          <a:lstStyle/>
          <a:p>
            <a:endParaRPr lang="en-US" sz="2800" i="1">
              <a:latin typeface="Times New Roman" pitchFamily="18" charset="0"/>
              <a:cs typeface="Times New Roman" pitchFamily="18" charset="0"/>
            </a:endParaRPr>
          </a:p>
        </p:txBody>
      </p:sp>
      <p:sp>
        <p:nvSpPr>
          <p:cNvPr id="2" name="Title 1"/>
          <p:cNvSpPr>
            <a:spLocks noGrp="1"/>
          </p:cNvSpPr>
          <p:nvPr>
            <p:ph type="title"/>
          </p:nvPr>
        </p:nvSpPr>
        <p:spPr/>
        <p:txBody>
          <a:bodyPr/>
          <a:lstStyle/>
          <a:p>
            <a:r>
              <a:rPr lang="hu-HU" dirty="0" smtClean="0"/>
              <a:t>Ideális törés iránya</a:t>
            </a:r>
            <a:endParaRPr lang="en-US" dirty="0"/>
          </a:p>
        </p:txBody>
      </p:sp>
      <p:pic>
        <p:nvPicPr>
          <p:cNvPr id="9" name="Picture 8"/>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873043" y="2059339"/>
            <a:ext cx="1860757" cy="412148"/>
          </a:xfrm>
          <a:prstGeom prst="rect">
            <a:avLst/>
          </a:prstGeom>
        </p:spPr>
      </p:pic>
      <p:pic>
        <p:nvPicPr>
          <p:cNvPr id="44" name="Picture 43"/>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274706" y="2790244"/>
            <a:ext cx="251190" cy="382883"/>
          </a:xfrm>
          <a:prstGeom prst="rect">
            <a:avLst/>
          </a:prstGeom>
        </p:spPr>
      </p:pic>
      <p:pic>
        <p:nvPicPr>
          <p:cNvPr id="3" name="Picture 2"/>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3994382" y="4808493"/>
            <a:ext cx="317036" cy="441413"/>
          </a:xfrm>
          <a:prstGeom prst="rect">
            <a:avLst/>
          </a:prstGeom>
        </p:spPr>
      </p:pic>
      <p:pic>
        <p:nvPicPr>
          <p:cNvPr id="47" name="Picture 46"/>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3870226" y="1763554"/>
            <a:ext cx="204854" cy="282894"/>
          </a:xfrm>
          <a:prstGeom prst="rect">
            <a:avLst/>
          </a:prstGeom>
        </p:spPr>
      </p:pic>
      <p:pic>
        <p:nvPicPr>
          <p:cNvPr id="4" name="Picture 3"/>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5501469" y="3045389"/>
            <a:ext cx="158518" cy="348740"/>
          </a:xfrm>
          <a:prstGeom prst="rect">
            <a:avLst/>
          </a:prstGeom>
        </p:spPr>
      </p:pic>
      <p:pic>
        <p:nvPicPr>
          <p:cNvPr id="5" name="Picture 4"/>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3921025" y="3001082"/>
            <a:ext cx="1041342" cy="453606"/>
          </a:xfrm>
          <a:prstGeom prst="rect">
            <a:avLst/>
          </a:prstGeom>
        </p:spPr>
      </p:pic>
      <p:pic>
        <p:nvPicPr>
          <p:cNvPr id="6" name="Picture 5"/>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4441696" y="3906357"/>
            <a:ext cx="1463244" cy="399954"/>
          </a:xfrm>
          <a:prstGeom prst="rect">
            <a:avLst/>
          </a:prstGeom>
        </p:spPr>
      </p:pic>
      <p:pic>
        <p:nvPicPr>
          <p:cNvPr id="8" name="Picture 7"/>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7074000" y="1971084"/>
            <a:ext cx="1472999" cy="597492"/>
          </a:xfrm>
          <a:prstGeom prst="rect">
            <a:avLst/>
          </a:prstGeom>
        </p:spPr>
      </p:pic>
      <p:pic>
        <p:nvPicPr>
          <p:cNvPr id="33" name="Picture 32"/>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6858004" y="2951330"/>
            <a:ext cx="5299389" cy="797469"/>
          </a:xfrm>
          <a:prstGeom prst="rect">
            <a:avLst/>
          </a:prstGeom>
        </p:spPr>
      </p:pic>
      <p:pic>
        <p:nvPicPr>
          <p:cNvPr id="34" name="Picture 33"/>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858000" y="3885212"/>
            <a:ext cx="3636159" cy="487749"/>
          </a:xfrm>
          <a:prstGeom prst="rect">
            <a:avLst/>
          </a:prstGeom>
        </p:spPr>
      </p:pic>
      <p:pic>
        <p:nvPicPr>
          <p:cNvPr id="35" name="Picture 34"/>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858000" y="4647605"/>
            <a:ext cx="4538492" cy="726746"/>
          </a:xfrm>
          <a:prstGeom prst="rect">
            <a:avLst/>
          </a:prstGeom>
        </p:spPr>
      </p:pic>
      <p:pic>
        <p:nvPicPr>
          <p:cNvPr id="36" name="Picture 35"/>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2321010" y="5526155"/>
            <a:ext cx="6301699" cy="1209617"/>
          </a:xfrm>
          <a:prstGeom prst="rect">
            <a:avLst/>
          </a:prstGeom>
          <a:solidFill>
            <a:schemeClr val="bg1"/>
          </a:solidFill>
          <a:ln>
            <a:solidFill>
              <a:schemeClr val="bg1"/>
            </a:solidFill>
          </a:ln>
        </p:spPr>
      </p:pic>
    </p:spTree>
    <p:extLst>
      <p:ext uri="{BB962C8B-B14F-4D97-AF65-F5344CB8AC3E}">
        <p14:creationId xmlns:p14="http://schemas.microsoft.com/office/powerpoint/2010/main" val="3860993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4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04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04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04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01" grpId="0" animBg="1"/>
      <p:bldP spid="400402" grpId="0" animBg="1"/>
      <p:bldP spid="400404" grpId="0" animBg="1"/>
      <p:bldP spid="4004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1524001" y="609600"/>
            <a:ext cx="5116513" cy="1143000"/>
          </a:xfrm>
        </p:spPr>
        <p:txBody>
          <a:bodyPr>
            <a:normAutofit fontScale="90000"/>
          </a:bodyPr>
          <a:lstStyle/>
          <a:p>
            <a:pPr>
              <a:defRPr/>
            </a:pPr>
            <a:r>
              <a:rPr lang="hu-HU" dirty="0" smtClean="0"/>
              <a:t>Törő és tükröző felületek</a:t>
            </a:r>
          </a:p>
        </p:txBody>
      </p:sp>
      <p:pic>
        <p:nvPicPr>
          <p:cNvPr id="15363" name="Picture 3" descr="fig7b"/>
          <p:cNvPicPr>
            <a:picLocks noChangeAspect="1" noChangeArrowheads="1"/>
          </p:cNvPicPr>
          <p:nvPr/>
        </p:nvPicPr>
        <p:blipFill>
          <a:blip r:embed="rId3" cstate="print"/>
          <a:srcRect/>
          <a:stretch>
            <a:fillRect/>
          </a:stretch>
        </p:blipFill>
        <p:spPr bwMode="auto">
          <a:xfrm>
            <a:off x="5380381" y="3879905"/>
            <a:ext cx="4419600" cy="2762250"/>
          </a:xfrm>
          <a:prstGeom prst="rect">
            <a:avLst/>
          </a:prstGeom>
          <a:noFill/>
          <a:ln w="9525">
            <a:noFill/>
            <a:miter lim="800000"/>
            <a:headEnd/>
            <a:tailEnd/>
          </a:ln>
        </p:spPr>
      </p:pic>
      <p:pic>
        <p:nvPicPr>
          <p:cNvPr id="15364" name="Picture 4" descr="fig9b"/>
          <p:cNvPicPr>
            <a:picLocks noChangeAspect="1" noChangeArrowheads="1"/>
          </p:cNvPicPr>
          <p:nvPr/>
        </p:nvPicPr>
        <p:blipFill>
          <a:blip r:embed="rId4" cstate="print"/>
          <a:srcRect/>
          <a:stretch>
            <a:fillRect/>
          </a:stretch>
        </p:blipFill>
        <p:spPr bwMode="auto">
          <a:xfrm>
            <a:off x="886330" y="2020294"/>
            <a:ext cx="4305300" cy="4305300"/>
          </a:xfrm>
          <a:prstGeom prst="rect">
            <a:avLst/>
          </a:prstGeom>
          <a:noFill/>
          <a:ln w="9525">
            <a:noFill/>
            <a:miter lim="800000"/>
            <a:headEnd/>
            <a:tailEnd/>
          </a:ln>
        </p:spPr>
      </p:pic>
      <p:pic>
        <p:nvPicPr>
          <p:cNvPr id="15365" name="Picture 5"/>
          <p:cNvPicPr>
            <a:picLocks noChangeAspect="1" noChangeArrowheads="1"/>
          </p:cNvPicPr>
          <p:nvPr/>
        </p:nvPicPr>
        <p:blipFill>
          <a:blip r:embed="rId5" cstate="print"/>
          <a:srcRect/>
          <a:stretch>
            <a:fillRect/>
          </a:stretch>
        </p:blipFill>
        <p:spPr bwMode="auto">
          <a:xfrm>
            <a:off x="8048045" y="120595"/>
            <a:ext cx="3657600" cy="3657600"/>
          </a:xfrm>
          <a:prstGeom prst="rect">
            <a:avLst/>
          </a:prstGeom>
          <a:noFill/>
          <a:ln w="9525">
            <a:noFill/>
            <a:miter lim="800000"/>
            <a:headEnd/>
            <a:tailEnd/>
          </a:ln>
        </p:spPr>
      </p:pic>
    </p:spTree>
    <p:extLst>
      <p:ext uri="{BB962C8B-B14F-4D97-AF65-F5344CB8AC3E}">
        <p14:creationId xmlns:p14="http://schemas.microsoft.com/office/powerpoint/2010/main" val="355275722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Ha egyetlen irányból jön fény</a:t>
            </a:r>
            <a:endParaRPr lang="en-US" dirty="0"/>
          </a:p>
        </p:txBody>
      </p:sp>
      <p:sp>
        <p:nvSpPr>
          <p:cNvPr id="11" name="Freeform 10"/>
          <p:cNvSpPr/>
          <p:nvPr/>
        </p:nvSpPr>
        <p:spPr>
          <a:xfrm>
            <a:off x="4600576" y="1537603"/>
            <a:ext cx="561975" cy="295275"/>
          </a:xfrm>
          <a:custGeom>
            <a:avLst/>
            <a:gdLst>
              <a:gd name="connsiteX0" fmla="*/ 561975 w 561975"/>
              <a:gd name="connsiteY0" fmla="*/ 0 h 295275"/>
              <a:gd name="connsiteX1" fmla="*/ 0 w 561975"/>
              <a:gd name="connsiteY1" fmla="*/ 0 h 295275"/>
              <a:gd name="connsiteX2" fmla="*/ 0 w 561975"/>
              <a:gd name="connsiteY2" fmla="*/ 295275 h 295275"/>
            </a:gdLst>
            <a:ahLst/>
            <a:cxnLst>
              <a:cxn ang="0">
                <a:pos x="connsiteX0" y="connsiteY0"/>
              </a:cxn>
              <a:cxn ang="0">
                <a:pos x="connsiteX1" y="connsiteY1"/>
              </a:cxn>
              <a:cxn ang="0">
                <a:pos x="connsiteX2" y="connsiteY2"/>
              </a:cxn>
            </a:cxnLst>
            <a:rect l="l" t="t" r="r" b="b"/>
            <a:pathLst>
              <a:path w="561975" h="295275">
                <a:moveTo>
                  <a:pt x="561975" y="0"/>
                </a:moveTo>
                <a:lnTo>
                  <a:pt x="0" y="0"/>
                </a:lnTo>
                <a:lnTo>
                  <a:pt x="0" y="295275"/>
                </a:lnTo>
              </a:path>
            </a:pathLst>
          </a:custGeom>
          <a:noFill/>
          <a:ln w="28575">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zövegdoboz 58"/>
          <p:cNvSpPr txBox="1"/>
          <p:nvPr/>
        </p:nvSpPr>
        <p:spPr>
          <a:xfrm>
            <a:off x="7030343" y="3955004"/>
            <a:ext cx="2946640" cy="523220"/>
          </a:xfrm>
          <a:prstGeom prst="rect">
            <a:avLst/>
          </a:prstGeom>
          <a:noFill/>
        </p:spPr>
        <p:txBody>
          <a:bodyPr wrap="none" rtlCol="0">
            <a:spAutoFit/>
          </a:bodyPr>
          <a:lstStyle/>
          <a:p>
            <a:r>
              <a:rPr lang="hu-HU" sz="2800" dirty="0" smtClean="0">
                <a:latin typeface="Whipsmart" pitchFamily="34" charset="0"/>
              </a:rPr>
              <a:t>teljesítménysűrűség</a:t>
            </a:r>
            <a:endParaRPr lang="en-US" sz="2800" b="1" i="1" dirty="0">
              <a:latin typeface="Whipsmart" pitchFamily="34" charset="0"/>
            </a:endParaRPr>
          </a:p>
        </p:txBody>
      </p:sp>
      <p:sp>
        <p:nvSpPr>
          <p:cNvPr id="18" name="Right Brace 17"/>
          <p:cNvSpPr/>
          <p:nvPr/>
        </p:nvSpPr>
        <p:spPr>
          <a:xfrm rot="5400000">
            <a:off x="5068692" y="2681206"/>
            <a:ext cx="538608" cy="3302557"/>
          </a:xfrm>
          <a:prstGeom prst="rightBrace">
            <a:avLst>
              <a:gd name="adj1" fmla="val 20833"/>
              <a:gd name="adj2" fmla="val 3219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p:cNvSpPr/>
          <p:nvPr/>
        </p:nvSpPr>
        <p:spPr>
          <a:xfrm rot="5400000">
            <a:off x="6432125" y="4121904"/>
            <a:ext cx="538608" cy="2549348"/>
          </a:xfrm>
          <a:prstGeom prst="rightBrace">
            <a:avLst>
              <a:gd name="adj1" fmla="val 20833"/>
              <a:gd name="adj2" fmla="val 3219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zövegdoboz 58"/>
          <p:cNvSpPr txBox="1"/>
          <p:nvPr/>
        </p:nvSpPr>
        <p:spPr>
          <a:xfrm>
            <a:off x="8115633" y="5142662"/>
            <a:ext cx="1596912" cy="523220"/>
          </a:xfrm>
          <a:prstGeom prst="rect">
            <a:avLst/>
          </a:prstGeom>
          <a:noFill/>
        </p:spPr>
        <p:txBody>
          <a:bodyPr wrap="none" rtlCol="0">
            <a:spAutoFit/>
          </a:bodyPr>
          <a:lstStyle/>
          <a:p>
            <a:r>
              <a:rPr lang="en-US" sz="2800" dirty="0" err="1" smtClean="0">
                <a:latin typeface="Whipsmart" pitchFamily="34" charset="0"/>
              </a:rPr>
              <a:t>irradiancia</a:t>
            </a:r>
            <a:endParaRPr lang="en-US" sz="2800" b="1" i="1" dirty="0">
              <a:latin typeface="Whipsmart" pitchFamily="34" charset="0"/>
            </a:endParaRPr>
          </a:p>
        </p:txBody>
      </p:sp>
      <p:pic>
        <p:nvPicPr>
          <p:cNvPr id="21" name="Picture 20"/>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787804" y="1738670"/>
            <a:ext cx="8616391" cy="1231697"/>
          </a:xfrm>
          <a:prstGeom prst="rect">
            <a:avLst/>
          </a:prstGeom>
        </p:spPr>
      </p:pic>
      <p:pic>
        <p:nvPicPr>
          <p:cNvPr id="31" name="Picture 3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362553" y="2547009"/>
            <a:ext cx="1103071" cy="33497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824749" y="3010986"/>
            <a:ext cx="8089697" cy="1231697"/>
          </a:xfrm>
          <a:prstGeom prst="rect">
            <a:avLst/>
          </a:prstGeom>
        </p:spPr>
      </p:pic>
      <p:pic>
        <p:nvPicPr>
          <p:cNvPr id="25" name="Picture 24"/>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459728" y="4649078"/>
            <a:ext cx="6372454" cy="548640"/>
          </a:xfrm>
          <a:prstGeom prst="rect">
            <a:avLst/>
          </a:prstGeom>
        </p:spPr>
      </p:pic>
      <p:pic>
        <p:nvPicPr>
          <p:cNvPr id="27" name="Picture 26"/>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011896" y="5869758"/>
            <a:ext cx="5050232" cy="548640"/>
          </a:xfrm>
          <a:prstGeom prst="rect">
            <a:avLst/>
          </a:prstGeom>
        </p:spPr>
      </p:pic>
      <p:pic>
        <p:nvPicPr>
          <p:cNvPr id="30" name="Picture 29"/>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9735" y="2615667"/>
            <a:ext cx="1036930" cy="247497"/>
          </a:xfrm>
          <a:prstGeom prst="rect">
            <a:avLst/>
          </a:prstGeom>
        </p:spPr>
      </p:pic>
      <p:pic>
        <p:nvPicPr>
          <p:cNvPr id="35" name="Picture 3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274621" y="1356437"/>
            <a:ext cx="3804741" cy="409708"/>
          </a:xfrm>
          <a:prstGeom prst="rect">
            <a:avLst/>
          </a:prstGeom>
        </p:spPr>
      </p:pic>
    </p:spTree>
    <p:extLst>
      <p:ext uri="{BB962C8B-B14F-4D97-AF65-F5344CB8AC3E}">
        <p14:creationId xmlns:p14="http://schemas.microsoft.com/office/powerpoint/2010/main" val="41061050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10" cstate="print"/>
          <a:stretch>
            <a:fillRect/>
          </a:stretch>
        </p:blipFill>
        <p:spPr>
          <a:xfrm rot="1495480">
            <a:off x="2991789" y="2417717"/>
            <a:ext cx="709724" cy="625024"/>
          </a:xfrm>
          <a:prstGeom prst="rect">
            <a:avLst/>
          </a:prstGeom>
        </p:spPr>
      </p:pic>
      <p:sp>
        <p:nvSpPr>
          <p:cNvPr id="2" name="Title 1"/>
          <p:cNvSpPr>
            <a:spLocks noGrp="1"/>
          </p:cNvSpPr>
          <p:nvPr>
            <p:ph type="title"/>
          </p:nvPr>
        </p:nvSpPr>
        <p:spPr/>
        <p:txBody>
          <a:bodyPr/>
          <a:lstStyle/>
          <a:p>
            <a:r>
              <a:rPr lang="hu-HU" dirty="0" smtClean="0"/>
              <a:t>Szemirányú radiancia egy irányból érkező irradiancia hatására</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a </a:t>
            </a:r>
            <a:r>
              <a:rPr lang="en-US" dirty="0" err="1" smtClean="0"/>
              <a:t>szemir</a:t>
            </a:r>
            <a:r>
              <a:rPr lang="hu-HU" dirty="0" smtClean="0"/>
              <a:t>ányú radiancia</a:t>
            </a:r>
            <a:endParaRPr lang="en-US" dirty="0"/>
          </a:p>
          <a:p>
            <a:pPr lvl="1"/>
            <a:r>
              <a:rPr lang="hu-HU" dirty="0" smtClean="0"/>
              <a:t>a fényirányból bejövő irradiancia szorozva</a:t>
            </a:r>
            <a:endParaRPr lang="en-US" dirty="0"/>
          </a:p>
          <a:p>
            <a:pPr lvl="1"/>
            <a:r>
              <a:rPr lang="hu-HU" dirty="0" smtClean="0"/>
              <a:t>a nézeti irányba történő visszaverődés valószínűségsűrűségével</a:t>
            </a:r>
            <a:endParaRPr lang="en-US" dirty="0"/>
          </a:p>
        </p:txBody>
      </p:sp>
      <p:sp>
        <p:nvSpPr>
          <p:cNvPr id="4" name="AutoShape 3"/>
          <p:cNvSpPr>
            <a:spLocks noChangeArrowheads="1"/>
          </p:cNvSpPr>
          <p:nvPr/>
        </p:nvSpPr>
        <p:spPr bwMode="auto">
          <a:xfrm>
            <a:off x="4659001" y="3360612"/>
            <a:ext cx="2590800" cy="381000"/>
          </a:xfrm>
          <a:prstGeom prst="parallelogram">
            <a:avLst>
              <a:gd name="adj" fmla="val 170000"/>
            </a:avLst>
          </a:prstGeom>
          <a:solidFill>
            <a:srgbClr val="00B050"/>
          </a:solidFill>
          <a:ln w="12700">
            <a:solidFill>
              <a:schemeClr val="tx1"/>
            </a:solidFill>
            <a:miter lim="800000"/>
            <a:headEnd/>
            <a:tailEnd/>
          </a:ln>
          <a:effectLst/>
        </p:spPr>
        <p:txBody>
          <a:bodyPr wrap="none" anchor="ctr"/>
          <a:lstStyle/>
          <a:p>
            <a:endParaRPr lang="en-US"/>
          </a:p>
        </p:txBody>
      </p:sp>
      <p:sp>
        <p:nvSpPr>
          <p:cNvPr id="5" name="Line 7"/>
          <p:cNvSpPr>
            <a:spLocks noChangeShapeType="1"/>
          </p:cNvSpPr>
          <p:nvPr/>
        </p:nvSpPr>
        <p:spPr bwMode="auto">
          <a:xfrm flipV="1">
            <a:off x="5725802" y="2177924"/>
            <a:ext cx="1668151" cy="1370528"/>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6" name="Line 8"/>
          <p:cNvSpPr>
            <a:spLocks noChangeShapeType="1"/>
          </p:cNvSpPr>
          <p:nvPr/>
        </p:nvSpPr>
        <p:spPr bwMode="auto">
          <a:xfrm flipH="1" flipV="1">
            <a:off x="3592201" y="2827212"/>
            <a:ext cx="2133600" cy="721240"/>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7" name="Line 9"/>
          <p:cNvSpPr>
            <a:spLocks noChangeShapeType="1"/>
          </p:cNvSpPr>
          <p:nvPr/>
        </p:nvSpPr>
        <p:spPr bwMode="auto">
          <a:xfrm flipH="1" flipV="1">
            <a:off x="5725801" y="2522412"/>
            <a:ext cx="0" cy="1066800"/>
          </a:xfrm>
          <a:prstGeom prst="line">
            <a:avLst/>
          </a:prstGeom>
          <a:noFill/>
          <a:ln w="73025">
            <a:solidFill>
              <a:schemeClr val="tx1"/>
            </a:solidFill>
            <a:round/>
            <a:headEnd/>
            <a:tailEnd type="triangle" w="med" len="med"/>
          </a:ln>
          <a:effectLst/>
        </p:spPr>
        <p:txBody>
          <a:bodyPr wrap="none" anchor="ctr"/>
          <a:lstStyle/>
          <a:p>
            <a:endParaRPr lang="en-US"/>
          </a:p>
        </p:txBody>
      </p:sp>
      <p:sp>
        <p:nvSpPr>
          <p:cNvPr id="15" name="Line 7"/>
          <p:cNvSpPr>
            <a:spLocks noChangeShapeType="1"/>
          </p:cNvSpPr>
          <p:nvPr/>
        </p:nvSpPr>
        <p:spPr bwMode="auto">
          <a:xfrm flipH="1">
            <a:off x="5744906" y="2933700"/>
            <a:ext cx="732094" cy="597582"/>
          </a:xfrm>
          <a:prstGeom prst="line">
            <a:avLst/>
          </a:prstGeom>
          <a:noFill/>
          <a:ln w="73025">
            <a:solidFill>
              <a:srgbClr val="FFC000"/>
            </a:solidFill>
            <a:round/>
            <a:headEnd/>
            <a:tailEnd type="triangle" w="med" len="med"/>
          </a:ln>
          <a:effectLst/>
        </p:spPr>
        <p:txBody>
          <a:bodyPr wrap="none" anchor="ctr"/>
          <a:lstStyle/>
          <a:p>
            <a:endParaRPr lang="en-US"/>
          </a:p>
        </p:txBody>
      </p:sp>
      <p:pic>
        <p:nvPicPr>
          <p:cNvPr id="30" name="Picture 2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570884" y="5742748"/>
            <a:ext cx="5050232" cy="548640"/>
          </a:xfrm>
          <a:prstGeom prst="rect">
            <a:avLst/>
          </a:prstGeom>
        </p:spPr>
      </p:pic>
      <p:pic>
        <p:nvPicPr>
          <p:cNvPr id="16" name="Picture 1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970580" y="2434782"/>
            <a:ext cx="1292047" cy="480060"/>
          </a:xfrm>
          <a:prstGeom prst="rect">
            <a:avLst/>
          </a:prstGeom>
        </p:spPr>
      </p:pic>
      <p:pic>
        <p:nvPicPr>
          <p:cNvPr id="22" name="Picture 2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63827" y="3121430"/>
            <a:ext cx="230429" cy="318211"/>
          </a:xfrm>
          <a:prstGeom prst="rect">
            <a:avLst/>
          </a:prstGeom>
        </p:spPr>
      </p:pic>
      <p:pic>
        <p:nvPicPr>
          <p:cNvPr id="25" name="Picture 2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609215" y="3809766"/>
            <a:ext cx="233172" cy="222199"/>
          </a:xfrm>
          <a:prstGeom prst="rect">
            <a:avLst/>
          </a:prstGeom>
        </p:spPr>
      </p:pic>
      <p:pic>
        <p:nvPicPr>
          <p:cNvPr id="27" name="Picture 26"/>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603192" y="2830301"/>
            <a:ext cx="1223467" cy="543154"/>
          </a:xfrm>
          <a:prstGeom prst="rect">
            <a:avLst/>
          </a:prstGeom>
        </p:spPr>
      </p:pic>
      <p:pic>
        <p:nvPicPr>
          <p:cNvPr id="29" name="Picture 28"/>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442970" y="2081933"/>
            <a:ext cx="167335" cy="430683"/>
          </a:xfrm>
          <a:prstGeom prst="rect">
            <a:avLst/>
          </a:prstGeom>
        </p:spPr>
      </p:pic>
      <p:pic>
        <p:nvPicPr>
          <p:cNvPr id="32" name="Picture 3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7214925" y="3352111"/>
            <a:ext cx="1783080" cy="548640"/>
          </a:xfrm>
          <a:prstGeom prst="rect">
            <a:avLst/>
          </a:prstGeom>
        </p:spPr>
      </p:pic>
    </p:spTree>
    <p:extLst>
      <p:ext uri="{BB962C8B-B14F-4D97-AF65-F5344CB8AC3E}">
        <p14:creationId xmlns:p14="http://schemas.microsoft.com/office/powerpoint/2010/main" val="34574118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A fény fizikai mértékei</a:t>
            </a:r>
            <a:endParaRPr lang="en-US" dirty="0"/>
          </a:p>
        </p:txBody>
      </p:sp>
      <p:sp>
        <p:nvSpPr>
          <p:cNvPr id="3" name="Tartalom helye 2"/>
          <p:cNvSpPr>
            <a:spLocks noGrp="1"/>
          </p:cNvSpPr>
          <p:nvPr>
            <p:ph idx="1"/>
          </p:nvPr>
        </p:nvSpPr>
        <p:spPr/>
        <p:txBody>
          <a:bodyPr/>
          <a:lstStyle/>
          <a:p>
            <a:r>
              <a:rPr lang="en-US" dirty="0" smtClean="0"/>
              <a:t>radiant power</a:t>
            </a:r>
            <a:r>
              <a:rPr lang="hu-HU" dirty="0" smtClean="0"/>
              <a:t>	-	teljesítmény</a:t>
            </a:r>
            <a:endParaRPr lang="en-US" dirty="0" smtClean="0"/>
          </a:p>
          <a:p>
            <a:r>
              <a:rPr lang="hu-HU" dirty="0" smtClean="0"/>
              <a:t>power density	-	teljesíménysűrűség</a:t>
            </a:r>
          </a:p>
          <a:p>
            <a:pPr lvl="1"/>
            <a:r>
              <a:rPr lang="en-US" dirty="0" smtClean="0"/>
              <a:t>radiant </a:t>
            </a:r>
            <a:r>
              <a:rPr lang="en-US" dirty="0" err="1" smtClean="0"/>
              <a:t>exitance</a:t>
            </a:r>
            <a:r>
              <a:rPr lang="hu-HU" dirty="0" smtClean="0"/>
              <a:t>	-	exitancia</a:t>
            </a:r>
            <a:endParaRPr lang="en-US" dirty="0" smtClean="0"/>
          </a:p>
          <a:p>
            <a:pPr lvl="1"/>
            <a:r>
              <a:rPr lang="en-US" dirty="0" smtClean="0"/>
              <a:t>irradiance</a:t>
            </a:r>
            <a:r>
              <a:rPr lang="hu-HU" dirty="0" smtClean="0"/>
              <a:t>	-	irradiancia</a:t>
            </a:r>
            <a:endParaRPr lang="en-US" dirty="0" smtClean="0"/>
          </a:p>
          <a:p>
            <a:r>
              <a:rPr lang="en-US" dirty="0" smtClean="0"/>
              <a:t>radiant intensity</a:t>
            </a:r>
            <a:r>
              <a:rPr lang="hu-HU" dirty="0" smtClean="0"/>
              <a:t>	-	intenzitás</a:t>
            </a:r>
            <a:endParaRPr lang="en-US" dirty="0" smtClean="0"/>
          </a:p>
          <a:p>
            <a:r>
              <a:rPr lang="en-US" dirty="0" smtClean="0"/>
              <a:t>radiance</a:t>
            </a:r>
            <a:r>
              <a:rPr lang="hu-HU" dirty="0" smtClean="0"/>
              <a:t>		-	radiancia, sugársűrűség</a:t>
            </a:r>
            <a:endParaRPr lang="en-US" dirty="0"/>
          </a:p>
        </p:txBody>
      </p:sp>
    </p:spTree>
    <p:extLst>
      <p:ext uri="{BB962C8B-B14F-4D97-AF65-F5344CB8AC3E}">
        <p14:creationId xmlns:p14="http://schemas.microsoft.com/office/powerpoint/2010/main" val="33857347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A kétirányú visszaverődés valószínűségsűrűség-függvénye</a:t>
            </a:r>
            <a:r>
              <a:rPr lang="en-US" dirty="0" smtClean="0"/>
              <a:t> - BRDF</a:t>
            </a:r>
            <a:endParaRPr lang="en-US" dirty="0"/>
          </a:p>
        </p:txBody>
      </p:sp>
      <p:sp>
        <p:nvSpPr>
          <p:cNvPr id="6" name="Content Placeholder 5"/>
          <p:cNvSpPr>
            <a:spLocks noGrp="1"/>
          </p:cNvSpPr>
          <p:nvPr>
            <p:ph idx="1"/>
          </p:nvPr>
        </p:nvSpPr>
        <p:spPr/>
        <p:txBody>
          <a:bodyPr/>
          <a:lstStyle/>
          <a:p>
            <a:r>
              <a:rPr lang="hu-HU" dirty="0" smtClean="0"/>
              <a:t>az    felületi pontban </a:t>
            </a:r>
            <a:r>
              <a:rPr lang="en-US" dirty="0" err="1" smtClean="0"/>
              <a:t>az</a:t>
            </a:r>
            <a:r>
              <a:rPr lang="en-US" dirty="0" smtClean="0"/>
              <a:t> </a:t>
            </a:r>
            <a:r>
              <a:rPr lang="hu-HU" dirty="0" smtClean="0"/>
              <a:t>   </a:t>
            </a:r>
            <a:r>
              <a:rPr lang="en-US" dirty="0" err="1" smtClean="0"/>
              <a:t>ir</a:t>
            </a:r>
            <a:r>
              <a:rPr lang="hu-HU" dirty="0" smtClean="0"/>
              <a:t>ányból belépő egységnyi teljesítménysűrűség hatására a    irányba kilépő radiancia</a:t>
            </a:r>
            <a:endParaRPr lang="en-US" b="1" i="1" dirty="0" smtClean="0">
              <a:latin typeface="Times New Roman" pitchFamily="18" charset="0"/>
              <a:sym typeface="Symbol" pitchFamily="18" charset="2"/>
            </a:endParaRPr>
          </a:p>
          <a:p>
            <a:endParaRPr lang="en-US" dirty="0">
              <a:sym typeface="Symbol" pitchFamily="18" charset="2"/>
            </a:endParaRPr>
          </a:p>
          <a:p>
            <a:endParaRPr lang="en-US" dirty="0">
              <a:sym typeface="Symbol" pitchFamily="18" charset="2"/>
            </a:endParaRPr>
          </a:p>
          <a:p>
            <a:endParaRPr lang="hu-HU" dirty="0" smtClean="0"/>
          </a:p>
          <a:p>
            <a:r>
              <a:rPr lang="hu-HU" dirty="0" smtClean="0"/>
              <a:t>ez a felület optikai jellemzője</a:t>
            </a:r>
            <a:endParaRPr lang="en-US" dirty="0" smtClean="0"/>
          </a:p>
          <a:p>
            <a:r>
              <a:rPr lang="en-US" dirty="0" err="1" smtClean="0"/>
              <a:t>Helmholz</a:t>
            </a:r>
            <a:r>
              <a:rPr lang="hu-HU" dirty="0" smtClean="0"/>
              <a:t>-törvény</a:t>
            </a:r>
            <a:endParaRPr lang="en-US" dirty="0"/>
          </a:p>
        </p:txBody>
      </p:sp>
      <p:sp>
        <p:nvSpPr>
          <p:cNvPr id="11" name="Szövegdoboz 58"/>
          <p:cNvSpPr txBox="1"/>
          <p:nvPr/>
        </p:nvSpPr>
        <p:spPr>
          <a:xfrm>
            <a:off x="7878514" y="2931361"/>
            <a:ext cx="1588897" cy="646331"/>
          </a:xfrm>
          <a:prstGeom prst="rect">
            <a:avLst/>
          </a:prstGeom>
          <a:noFill/>
        </p:spPr>
        <p:txBody>
          <a:bodyPr wrap="none" rtlCol="0">
            <a:spAutoFit/>
          </a:bodyPr>
          <a:lstStyle/>
          <a:p>
            <a:r>
              <a:rPr lang="en-US" sz="3600" dirty="0">
                <a:latin typeface="Whipsmart" pitchFamily="34" charset="0"/>
              </a:rPr>
              <a:t>[ (</a:t>
            </a:r>
            <a:r>
              <a:rPr lang="en-US" sz="3600" dirty="0" err="1">
                <a:latin typeface="Whipsmart" pitchFamily="34" charset="0"/>
              </a:rPr>
              <a:t>sr</a:t>
            </a:r>
            <a:r>
              <a:rPr lang="en-US" sz="3600" dirty="0">
                <a:latin typeface="Whipsmart" pitchFamily="34" charset="0"/>
              </a:rPr>
              <a:t>)</a:t>
            </a:r>
            <a:r>
              <a:rPr lang="en-US" sz="3600" baseline="30000" dirty="0">
                <a:latin typeface="Whipsmart" pitchFamily="34" charset="0"/>
              </a:rPr>
              <a:t>-1</a:t>
            </a:r>
            <a:r>
              <a:rPr lang="en-US" sz="3600" dirty="0">
                <a:latin typeface="Whipsmart" pitchFamily="34" charset="0"/>
              </a:rPr>
              <a:t> ]</a:t>
            </a:r>
          </a:p>
        </p:txBody>
      </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21724" y="2777818"/>
            <a:ext cx="3895345" cy="1165860"/>
          </a:xfrm>
          <a:prstGeom prst="rect">
            <a:avLst/>
          </a:prstGeom>
        </p:spPr>
      </p:pic>
      <p:pic>
        <p:nvPicPr>
          <p:cNvPr id="15" name="Picture 1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546971" y="1979607"/>
            <a:ext cx="181356" cy="172822"/>
          </a:xfrm>
          <a:prstGeom prst="rect">
            <a:avLst/>
          </a:prstGeom>
        </p:spPr>
      </p:pic>
      <p:pic>
        <p:nvPicPr>
          <p:cNvPr id="18" name="Picture 1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588936" y="1839036"/>
            <a:ext cx="130150" cy="334975"/>
          </a:xfrm>
          <a:prstGeom prst="rect">
            <a:avLst/>
          </a:prstGeom>
        </p:spPr>
      </p:pic>
      <p:pic>
        <p:nvPicPr>
          <p:cNvPr id="20" name="Picture 1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704307" y="2290201"/>
            <a:ext cx="179223" cy="247497"/>
          </a:xfrm>
          <a:prstGeom prst="rect">
            <a:avLst/>
          </a:prstGeom>
        </p:spPr>
      </p:pic>
      <p:pic>
        <p:nvPicPr>
          <p:cNvPr id="23" name="Picture 2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372925" y="5329303"/>
            <a:ext cx="4243732" cy="548640"/>
          </a:xfrm>
          <a:prstGeom prst="rect">
            <a:avLst/>
          </a:prstGeom>
        </p:spPr>
      </p:pic>
    </p:spTree>
    <p:extLst>
      <p:ext uri="{BB962C8B-B14F-4D97-AF65-F5344CB8AC3E}">
        <p14:creationId xmlns:p14="http://schemas.microsoft.com/office/powerpoint/2010/main" val="7499447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6972604" y="1596090"/>
            <a:ext cx="167335" cy="430682"/>
          </a:xfrm>
          <a:prstGeom prst="rect">
            <a:avLst/>
          </a:prstGeom>
        </p:spPr>
      </p:pic>
      <p:sp>
        <p:nvSpPr>
          <p:cNvPr id="2" name="Title 1"/>
          <p:cNvSpPr>
            <a:spLocks noGrp="1"/>
          </p:cNvSpPr>
          <p:nvPr>
            <p:ph type="title"/>
          </p:nvPr>
        </p:nvSpPr>
        <p:spPr/>
        <p:txBody>
          <a:bodyPr/>
          <a:lstStyle/>
          <a:p>
            <a:r>
              <a:rPr lang="hu-HU" dirty="0" smtClean="0"/>
              <a:t>Egy felületi pont árnyalása</a:t>
            </a:r>
            <a:endParaRPr lang="en-US" dirty="0"/>
          </a:p>
        </p:txBody>
      </p:sp>
      <p:pic>
        <p:nvPicPr>
          <p:cNvPr id="4" name="Picture 3"/>
          <p:cNvPicPr>
            <a:picLocks noChangeAspect="1"/>
          </p:cNvPicPr>
          <p:nvPr/>
        </p:nvPicPr>
        <p:blipFill>
          <a:blip r:embed="rId18" cstate="print"/>
          <a:stretch>
            <a:fillRect/>
          </a:stretch>
        </p:blipFill>
        <p:spPr>
          <a:xfrm rot="1495480">
            <a:off x="2522298" y="2064865"/>
            <a:ext cx="709724" cy="625024"/>
          </a:xfrm>
          <a:prstGeom prst="rect">
            <a:avLst/>
          </a:prstGeom>
        </p:spPr>
      </p:pic>
      <p:sp>
        <p:nvSpPr>
          <p:cNvPr id="5" name="AutoShape 3"/>
          <p:cNvSpPr>
            <a:spLocks noChangeArrowheads="1"/>
          </p:cNvSpPr>
          <p:nvPr/>
        </p:nvSpPr>
        <p:spPr bwMode="auto">
          <a:xfrm>
            <a:off x="4659001" y="3192647"/>
            <a:ext cx="2590800" cy="381000"/>
          </a:xfrm>
          <a:prstGeom prst="parallelogram">
            <a:avLst>
              <a:gd name="adj" fmla="val 170000"/>
            </a:avLst>
          </a:prstGeom>
          <a:solidFill>
            <a:srgbClr val="00B050"/>
          </a:solidFill>
          <a:ln w="12700">
            <a:solidFill>
              <a:schemeClr val="tx1"/>
            </a:solidFill>
            <a:miter lim="800000"/>
            <a:headEnd/>
            <a:tailEnd/>
          </a:ln>
          <a:effectLst/>
        </p:spPr>
        <p:txBody>
          <a:bodyPr wrap="none" anchor="ctr"/>
          <a:lstStyle/>
          <a:p>
            <a:endParaRPr lang="en-US"/>
          </a:p>
        </p:txBody>
      </p:sp>
      <p:sp>
        <p:nvSpPr>
          <p:cNvPr id="6" name="Line 7"/>
          <p:cNvSpPr>
            <a:spLocks noChangeShapeType="1"/>
          </p:cNvSpPr>
          <p:nvPr/>
        </p:nvSpPr>
        <p:spPr bwMode="auto">
          <a:xfrm flipV="1">
            <a:off x="5725802" y="2009959"/>
            <a:ext cx="1668151" cy="1370528"/>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7" name="Line 8"/>
          <p:cNvSpPr>
            <a:spLocks noChangeShapeType="1"/>
          </p:cNvSpPr>
          <p:nvPr/>
        </p:nvSpPr>
        <p:spPr bwMode="auto">
          <a:xfrm flipH="1" flipV="1">
            <a:off x="3592201" y="2659247"/>
            <a:ext cx="2133600" cy="721240"/>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8" name="Line 9"/>
          <p:cNvSpPr>
            <a:spLocks noChangeShapeType="1"/>
          </p:cNvSpPr>
          <p:nvPr/>
        </p:nvSpPr>
        <p:spPr bwMode="auto">
          <a:xfrm flipH="1" flipV="1">
            <a:off x="5725801" y="1797237"/>
            <a:ext cx="0" cy="1624011"/>
          </a:xfrm>
          <a:prstGeom prst="line">
            <a:avLst/>
          </a:prstGeom>
          <a:noFill/>
          <a:ln w="73025">
            <a:solidFill>
              <a:schemeClr val="tx1"/>
            </a:solidFill>
            <a:round/>
            <a:headEnd/>
            <a:tailEnd type="triangle" w="med" len="med"/>
          </a:ln>
          <a:effectLst/>
        </p:spPr>
        <p:txBody>
          <a:bodyPr wrap="none" anchor="ctr"/>
          <a:lstStyle/>
          <a:p>
            <a:endParaRPr lang="en-US"/>
          </a:p>
        </p:txBody>
      </p:sp>
      <p:sp>
        <p:nvSpPr>
          <p:cNvPr id="18" name="Sun 17"/>
          <p:cNvSpPr/>
          <p:nvPr/>
        </p:nvSpPr>
        <p:spPr>
          <a:xfrm>
            <a:off x="7783239" y="1219200"/>
            <a:ext cx="607048" cy="607048"/>
          </a:xfrm>
          <a:prstGeom prst="su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22" name="Straight Connector 21"/>
          <p:cNvCxnSpPr/>
          <p:nvPr/>
        </p:nvCxnSpPr>
        <p:spPr>
          <a:xfrm>
            <a:off x="5508822" y="3086100"/>
            <a:ext cx="459740" cy="55570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3" name="Freeform 22"/>
          <p:cNvSpPr/>
          <p:nvPr/>
        </p:nvSpPr>
        <p:spPr>
          <a:xfrm rot="8470903">
            <a:off x="5496389" y="2712619"/>
            <a:ext cx="1287121" cy="170707"/>
          </a:xfrm>
          <a:custGeom>
            <a:avLst/>
            <a:gdLst>
              <a:gd name="connsiteX0" fmla="*/ 0 w 5692877"/>
              <a:gd name="connsiteY0" fmla="*/ 922625 h 942292"/>
              <a:gd name="connsiteX1" fmla="*/ 924232 w 5692877"/>
              <a:gd name="connsiteY1" fmla="*/ 18057 h 942292"/>
              <a:gd name="connsiteX2" fmla="*/ 1838632 w 5692877"/>
              <a:gd name="connsiteY2" fmla="*/ 942290 h 942292"/>
              <a:gd name="connsiteX3" fmla="*/ 2753032 w 5692877"/>
              <a:gd name="connsiteY3" fmla="*/ 27890 h 942292"/>
              <a:gd name="connsiteX4" fmla="*/ 3657600 w 5692877"/>
              <a:gd name="connsiteY4" fmla="*/ 932457 h 942292"/>
              <a:gd name="connsiteX5" fmla="*/ 4591665 w 5692877"/>
              <a:gd name="connsiteY5" fmla="*/ 8225 h 942292"/>
              <a:gd name="connsiteX6" fmla="*/ 5171768 w 5692877"/>
              <a:gd name="connsiteY6" fmla="*/ 480173 h 942292"/>
              <a:gd name="connsiteX7" fmla="*/ 5692877 w 5692877"/>
              <a:gd name="connsiteY7" fmla="*/ 499838 h 942292"/>
              <a:gd name="connsiteX0" fmla="*/ 0 w 7103773"/>
              <a:gd name="connsiteY0" fmla="*/ 922487 h 942154"/>
              <a:gd name="connsiteX1" fmla="*/ 924232 w 7103773"/>
              <a:gd name="connsiteY1" fmla="*/ 17919 h 942154"/>
              <a:gd name="connsiteX2" fmla="*/ 1838632 w 7103773"/>
              <a:gd name="connsiteY2" fmla="*/ 942152 h 942154"/>
              <a:gd name="connsiteX3" fmla="*/ 2753032 w 7103773"/>
              <a:gd name="connsiteY3" fmla="*/ 27752 h 942154"/>
              <a:gd name="connsiteX4" fmla="*/ 3657600 w 7103773"/>
              <a:gd name="connsiteY4" fmla="*/ 932319 h 942154"/>
              <a:gd name="connsiteX5" fmla="*/ 4591665 w 7103773"/>
              <a:gd name="connsiteY5" fmla="*/ 8087 h 942154"/>
              <a:gd name="connsiteX6" fmla="*/ 5171768 w 7103773"/>
              <a:gd name="connsiteY6" fmla="*/ 480035 h 942154"/>
              <a:gd name="connsiteX7" fmla="*/ 7103773 w 7103773"/>
              <a:gd name="connsiteY7" fmla="*/ 445438 h 94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3773" h="942154">
                <a:moveTo>
                  <a:pt x="0" y="922487"/>
                </a:moveTo>
                <a:cubicBezTo>
                  <a:pt x="308896" y="468564"/>
                  <a:pt x="617793" y="14642"/>
                  <a:pt x="924232" y="17919"/>
                </a:cubicBezTo>
                <a:cubicBezTo>
                  <a:pt x="1230671" y="21196"/>
                  <a:pt x="1533832" y="940513"/>
                  <a:pt x="1838632" y="942152"/>
                </a:cubicBezTo>
                <a:cubicBezTo>
                  <a:pt x="2143432" y="943791"/>
                  <a:pt x="2449871" y="29391"/>
                  <a:pt x="2753032" y="27752"/>
                </a:cubicBezTo>
                <a:cubicBezTo>
                  <a:pt x="3056193" y="26113"/>
                  <a:pt x="3351161" y="935596"/>
                  <a:pt x="3657600" y="932319"/>
                </a:cubicBezTo>
                <a:cubicBezTo>
                  <a:pt x="3964039" y="929042"/>
                  <a:pt x="4339304" y="83468"/>
                  <a:pt x="4591665" y="8087"/>
                </a:cubicBezTo>
                <a:cubicBezTo>
                  <a:pt x="4844026" y="-67294"/>
                  <a:pt x="4753084" y="407143"/>
                  <a:pt x="5171768" y="480035"/>
                </a:cubicBezTo>
                <a:cubicBezTo>
                  <a:pt x="5590452" y="552927"/>
                  <a:pt x="6934986" y="476573"/>
                  <a:pt x="7103773" y="44543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8470903">
            <a:off x="5720525" y="3008094"/>
            <a:ext cx="1287121" cy="170707"/>
          </a:xfrm>
          <a:custGeom>
            <a:avLst/>
            <a:gdLst>
              <a:gd name="connsiteX0" fmla="*/ 0 w 5692877"/>
              <a:gd name="connsiteY0" fmla="*/ 922625 h 942292"/>
              <a:gd name="connsiteX1" fmla="*/ 924232 w 5692877"/>
              <a:gd name="connsiteY1" fmla="*/ 18057 h 942292"/>
              <a:gd name="connsiteX2" fmla="*/ 1838632 w 5692877"/>
              <a:gd name="connsiteY2" fmla="*/ 942290 h 942292"/>
              <a:gd name="connsiteX3" fmla="*/ 2753032 w 5692877"/>
              <a:gd name="connsiteY3" fmla="*/ 27890 h 942292"/>
              <a:gd name="connsiteX4" fmla="*/ 3657600 w 5692877"/>
              <a:gd name="connsiteY4" fmla="*/ 932457 h 942292"/>
              <a:gd name="connsiteX5" fmla="*/ 4591665 w 5692877"/>
              <a:gd name="connsiteY5" fmla="*/ 8225 h 942292"/>
              <a:gd name="connsiteX6" fmla="*/ 5171768 w 5692877"/>
              <a:gd name="connsiteY6" fmla="*/ 480173 h 942292"/>
              <a:gd name="connsiteX7" fmla="*/ 5692877 w 5692877"/>
              <a:gd name="connsiteY7" fmla="*/ 499838 h 942292"/>
              <a:gd name="connsiteX0" fmla="*/ 0 w 7103773"/>
              <a:gd name="connsiteY0" fmla="*/ 922487 h 942154"/>
              <a:gd name="connsiteX1" fmla="*/ 924232 w 7103773"/>
              <a:gd name="connsiteY1" fmla="*/ 17919 h 942154"/>
              <a:gd name="connsiteX2" fmla="*/ 1838632 w 7103773"/>
              <a:gd name="connsiteY2" fmla="*/ 942152 h 942154"/>
              <a:gd name="connsiteX3" fmla="*/ 2753032 w 7103773"/>
              <a:gd name="connsiteY3" fmla="*/ 27752 h 942154"/>
              <a:gd name="connsiteX4" fmla="*/ 3657600 w 7103773"/>
              <a:gd name="connsiteY4" fmla="*/ 932319 h 942154"/>
              <a:gd name="connsiteX5" fmla="*/ 4591665 w 7103773"/>
              <a:gd name="connsiteY5" fmla="*/ 8087 h 942154"/>
              <a:gd name="connsiteX6" fmla="*/ 5171768 w 7103773"/>
              <a:gd name="connsiteY6" fmla="*/ 480035 h 942154"/>
              <a:gd name="connsiteX7" fmla="*/ 7103773 w 7103773"/>
              <a:gd name="connsiteY7" fmla="*/ 445438 h 942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3773" h="942154">
                <a:moveTo>
                  <a:pt x="0" y="922487"/>
                </a:moveTo>
                <a:cubicBezTo>
                  <a:pt x="308896" y="468564"/>
                  <a:pt x="617793" y="14642"/>
                  <a:pt x="924232" y="17919"/>
                </a:cubicBezTo>
                <a:cubicBezTo>
                  <a:pt x="1230671" y="21196"/>
                  <a:pt x="1533832" y="940513"/>
                  <a:pt x="1838632" y="942152"/>
                </a:cubicBezTo>
                <a:cubicBezTo>
                  <a:pt x="2143432" y="943791"/>
                  <a:pt x="2449871" y="29391"/>
                  <a:pt x="2753032" y="27752"/>
                </a:cubicBezTo>
                <a:cubicBezTo>
                  <a:pt x="3056193" y="26113"/>
                  <a:pt x="3351161" y="935596"/>
                  <a:pt x="3657600" y="932319"/>
                </a:cubicBezTo>
                <a:cubicBezTo>
                  <a:pt x="3964039" y="929042"/>
                  <a:pt x="4339304" y="83468"/>
                  <a:pt x="4591665" y="8087"/>
                </a:cubicBezTo>
                <a:cubicBezTo>
                  <a:pt x="4844026" y="-67294"/>
                  <a:pt x="4753084" y="407143"/>
                  <a:pt x="5171768" y="480035"/>
                </a:cubicBezTo>
                <a:cubicBezTo>
                  <a:pt x="5590452" y="552927"/>
                  <a:pt x="6934986" y="476573"/>
                  <a:pt x="7103773" y="44543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arallelogram 25"/>
          <p:cNvSpPr/>
          <p:nvPr/>
        </p:nvSpPr>
        <p:spPr>
          <a:xfrm>
            <a:off x="5146844" y="2102632"/>
            <a:ext cx="2654202" cy="1287926"/>
          </a:xfrm>
          <a:prstGeom prst="parallelogram">
            <a:avLst>
              <a:gd name="adj" fmla="val 120009"/>
            </a:avLst>
          </a:prstGeom>
          <a:solidFill>
            <a:srgbClr val="FFC00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30" name="Straight Connector 29"/>
          <p:cNvCxnSpPr/>
          <p:nvPr/>
        </p:nvCxnSpPr>
        <p:spPr>
          <a:xfrm>
            <a:off x="5146844" y="3395217"/>
            <a:ext cx="11015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Arc 32"/>
          <p:cNvSpPr/>
          <p:nvPr/>
        </p:nvSpPr>
        <p:spPr>
          <a:xfrm>
            <a:off x="4407230" y="2107110"/>
            <a:ext cx="2649042" cy="2649042"/>
          </a:xfrm>
          <a:prstGeom prst="arc">
            <a:avLst>
              <a:gd name="adj1" fmla="val 16200000"/>
              <a:gd name="adj2" fmla="val 1903728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Szövegdoboz 58"/>
          <p:cNvSpPr txBox="1"/>
          <p:nvPr/>
        </p:nvSpPr>
        <p:spPr>
          <a:xfrm>
            <a:off x="9057809" y="4876371"/>
            <a:ext cx="3134191" cy="523220"/>
          </a:xfrm>
          <a:prstGeom prst="rect">
            <a:avLst/>
          </a:prstGeom>
          <a:noFill/>
        </p:spPr>
        <p:txBody>
          <a:bodyPr wrap="none" rtlCol="0">
            <a:spAutoFit/>
          </a:bodyPr>
          <a:lstStyle/>
          <a:p>
            <a:r>
              <a:rPr lang="hu-HU" sz="2800" dirty="0" smtClean="0">
                <a:solidFill>
                  <a:srgbClr val="FF0000"/>
                </a:solidFill>
                <a:latin typeface="Whipsmart" pitchFamily="34" charset="0"/>
              </a:rPr>
              <a:t>fényforrás-modellből</a:t>
            </a:r>
            <a:endParaRPr lang="en-US" sz="2800" b="1" i="1" dirty="0">
              <a:solidFill>
                <a:srgbClr val="FF0000"/>
              </a:solidFill>
              <a:latin typeface="Whipsmart" pitchFamily="34" charset="0"/>
            </a:endParaRPr>
          </a:p>
        </p:txBody>
      </p:sp>
      <p:sp>
        <p:nvSpPr>
          <p:cNvPr id="39" name="Szövegdoboz 58"/>
          <p:cNvSpPr txBox="1"/>
          <p:nvPr/>
        </p:nvSpPr>
        <p:spPr>
          <a:xfrm>
            <a:off x="7325054" y="5745909"/>
            <a:ext cx="2520242" cy="523220"/>
          </a:xfrm>
          <a:prstGeom prst="rect">
            <a:avLst/>
          </a:prstGeom>
          <a:noFill/>
        </p:spPr>
        <p:txBody>
          <a:bodyPr wrap="none" rtlCol="0">
            <a:spAutoFit/>
          </a:bodyPr>
          <a:lstStyle/>
          <a:p>
            <a:r>
              <a:rPr lang="en-US" sz="2800" dirty="0" err="1" smtClean="0">
                <a:solidFill>
                  <a:srgbClr val="FF0000"/>
                </a:solidFill>
                <a:latin typeface="Whipsmart" pitchFamily="34" charset="0"/>
              </a:rPr>
              <a:t>anyagmodellb</a:t>
            </a:r>
            <a:r>
              <a:rPr lang="hu-HU" sz="2800" dirty="0" smtClean="0">
                <a:solidFill>
                  <a:srgbClr val="FF0000"/>
                </a:solidFill>
                <a:latin typeface="Whipsmart" pitchFamily="34" charset="0"/>
              </a:rPr>
              <a:t>ől</a:t>
            </a:r>
            <a:endParaRPr lang="en-US" sz="2800" b="1" i="1" dirty="0">
              <a:solidFill>
                <a:srgbClr val="FF0000"/>
              </a:solidFill>
              <a:latin typeface="Whipsmart" pitchFamily="34" charset="0"/>
            </a:endParaRPr>
          </a:p>
        </p:txBody>
      </p:sp>
      <p:pic>
        <p:nvPicPr>
          <p:cNvPr id="3" name="Picture 2"/>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2443159" y="1609531"/>
            <a:ext cx="1292048" cy="480060"/>
          </a:xfrm>
          <a:prstGeom prst="rect">
            <a:avLst/>
          </a:prstGeom>
        </p:spPr>
      </p:pic>
      <p:pic>
        <p:nvPicPr>
          <p:cNvPr id="16" name="Picture 15"/>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3882618" y="2949682"/>
            <a:ext cx="230429" cy="318211"/>
          </a:xfrm>
          <a:prstGeom prst="rect">
            <a:avLst/>
          </a:prstGeom>
        </p:spPr>
      </p:pic>
      <p:pic>
        <p:nvPicPr>
          <p:cNvPr id="17" name="Picture 16"/>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5609404" y="3645105"/>
            <a:ext cx="233172" cy="222199"/>
          </a:xfrm>
          <a:prstGeom prst="rect">
            <a:avLst/>
          </a:prstGeom>
        </p:spPr>
      </p:pic>
      <p:pic>
        <p:nvPicPr>
          <p:cNvPr id="21" name="Picture 20"/>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5318708" y="1856903"/>
            <a:ext cx="233172" cy="318211"/>
          </a:xfrm>
          <a:prstGeom prst="rect">
            <a:avLst/>
          </a:prstGeom>
        </p:spPr>
      </p:pic>
      <p:pic>
        <p:nvPicPr>
          <p:cNvPr id="27" name="Picture 26"/>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7421107" y="2887621"/>
            <a:ext cx="1223468" cy="543154"/>
          </a:xfrm>
          <a:prstGeom prst="rect">
            <a:avLst/>
          </a:prstGeom>
        </p:spPr>
      </p:pic>
      <p:pic>
        <p:nvPicPr>
          <p:cNvPr id="42" name="Picture 41"/>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7357469" y="2316079"/>
            <a:ext cx="1399033" cy="543154"/>
          </a:xfrm>
          <a:prstGeom prst="rect">
            <a:avLst/>
          </a:prstGeom>
        </p:spPr>
      </p:pic>
      <p:pic>
        <p:nvPicPr>
          <p:cNvPr id="46" name="Picture 45"/>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5842576" y="2242119"/>
            <a:ext cx="312725" cy="395021"/>
          </a:xfrm>
          <a:prstGeom prst="rect">
            <a:avLst/>
          </a:prstGeom>
        </p:spPr>
      </p:pic>
      <p:sp>
        <p:nvSpPr>
          <p:cNvPr id="78" name="Rectangle 77"/>
          <p:cNvSpPr/>
          <p:nvPr/>
        </p:nvSpPr>
        <p:spPr>
          <a:xfrm>
            <a:off x="3349529" y="4840805"/>
            <a:ext cx="485344" cy="5232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6528831" y="5841689"/>
            <a:ext cx="485344" cy="5232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841220" y="3207860"/>
            <a:ext cx="1783080" cy="548640"/>
          </a:xfrm>
          <a:prstGeom prst="rect">
            <a:avLst/>
          </a:prstGeom>
        </p:spPr>
      </p:pic>
      <p:pic>
        <p:nvPicPr>
          <p:cNvPr id="82" name="Picture 81"/>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1067902" y="4056110"/>
            <a:ext cx="9687896" cy="332888"/>
          </a:xfrm>
          <a:prstGeom prst="rect">
            <a:avLst/>
          </a:prstGeom>
        </p:spPr>
      </p:pic>
      <p:pic>
        <p:nvPicPr>
          <p:cNvPr id="84" name="Picture 83"/>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061348" y="4472840"/>
            <a:ext cx="5302737" cy="409708"/>
          </a:xfrm>
          <a:prstGeom prst="rect">
            <a:avLst/>
          </a:prstGeom>
        </p:spPr>
      </p:pic>
      <p:pic>
        <p:nvPicPr>
          <p:cNvPr id="86" name="Picture 85"/>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067902" y="5008569"/>
            <a:ext cx="7703373" cy="324352"/>
          </a:xfrm>
          <a:prstGeom prst="rect">
            <a:avLst/>
          </a:prstGeom>
        </p:spPr>
      </p:pic>
      <p:pic>
        <p:nvPicPr>
          <p:cNvPr id="89" name="Picture 88"/>
          <p:cNvPicPr>
            <a:picLocks noChangeAspect="1"/>
          </p:cNvPicPr>
          <p:nvPr>
            <p:custDataLst>
              <p:tags r:id="rId13"/>
            </p:custDataLst>
          </p:nvPr>
        </p:nvPicPr>
        <p:blipFill>
          <a:blip r:embed="rId30" cstate="print">
            <a:extLst>
              <a:ext uri="{28A0092B-C50C-407E-A947-70E740481C1C}">
                <a14:useLocalDpi xmlns:a14="http://schemas.microsoft.com/office/drawing/2010/main" val="0"/>
              </a:ext>
            </a:extLst>
          </a:blip>
          <a:stretch>
            <a:fillRect/>
          </a:stretch>
        </p:blipFill>
        <p:spPr>
          <a:xfrm>
            <a:off x="1067902" y="5399884"/>
            <a:ext cx="7425966" cy="420377"/>
          </a:xfrm>
          <a:prstGeom prst="rect">
            <a:avLst/>
          </a:prstGeom>
        </p:spPr>
      </p:pic>
      <p:pic>
        <p:nvPicPr>
          <p:cNvPr id="92" name="Picture 91"/>
          <p:cNvPicPr>
            <a:picLocks noChangeAspect="1"/>
          </p:cNvPicPr>
          <p:nvPr>
            <p:custDataLst>
              <p:tags r:id="rId14"/>
            </p:custDataLst>
          </p:nvPr>
        </p:nvPicPr>
        <p:blipFill>
          <a:blip r:embed="rId31" cstate="print">
            <a:extLst>
              <a:ext uri="{28A0092B-C50C-407E-A947-70E740481C1C}">
                <a14:useLocalDpi xmlns:a14="http://schemas.microsoft.com/office/drawing/2010/main" val="0"/>
              </a:ext>
            </a:extLst>
          </a:blip>
          <a:stretch>
            <a:fillRect/>
          </a:stretch>
        </p:blipFill>
        <p:spPr>
          <a:xfrm>
            <a:off x="1067902" y="5913408"/>
            <a:ext cx="5763660" cy="356360"/>
          </a:xfrm>
          <a:prstGeom prst="rect">
            <a:avLst/>
          </a:prstGeom>
        </p:spPr>
      </p:pic>
    </p:spTree>
    <p:extLst>
      <p:ext uri="{BB962C8B-B14F-4D97-AF65-F5344CB8AC3E}">
        <p14:creationId xmlns:p14="http://schemas.microsoft.com/office/powerpoint/2010/main" val="70421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par>
                                <p:cTn id="50" presetID="10" presetClass="entr" presetSubtype="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par>
                                <p:cTn id="67" presetID="10"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par>
                                <p:cTn id="70" presetID="10" presetClass="entr" presetSubtype="0" fill="hold" nodeType="with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fade">
                                      <p:cBhvr>
                                        <p:cTn id="72" dur="500"/>
                                        <p:tgtEl>
                                          <p:spTgt spid="8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fade">
                                      <p:cBhvr>
                                        <p:cTn id="80" dur="500"/>
                                        <p:tgtEl>
                                          <p:spTgt spid="7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animEffect transition="in" filter="fade">
                                      <p:cBhvr>
                                        <p:cTn id="83" dur="500"/>
                                        <p:tgtEl>
                                          <p:spTgt spid="7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animBg="1"/>
      <p:bldP spid="7" grpId="0" uiExpand="1" animBg="1"/>
      <p:bldP spid="23" grpId="0" uiExpand="1" animBg="1"/>
      <p:bldP spid="24" grpId="0" uiExpand="1" animBg="1"/>
      <p:bldP spid="26" grpId="0" uiExpand="1" animBg="1"/>
      <p:bldP spid="33" grpId="0" uiExpand="1" animBg="1"/>
      <p:bldP spid="38" grpId="0"/>
      <p:bldP spid="39" grpId="0"/>
      <p:bldP spid="78" grpId="0" animBg="1"/>
      <p:bldP spid="7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Valós fényforrások</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hu-HU" b="1" dirty="0" smtClean="0"/>
              <a:t>nem</a:t>
            </a:r>
            <a:r>
              <a:rPr lang="en-US" dirty="0" smtClean="0"/>
              <a:t> </a:t>
            </a:r>
            <a:r>
              <a:rPr lang="hu-HU" dirty="0" smtClean="0"/>
              <a:t>egyetlen bejövő fényirány van</a:t>
            </a:r>
            <a:endParaRPr lang="en-US" dirty="0" smtClean="0"/>
          </a:p>
          <a:p>
            <a:r>
              <a:rPr lang="hu-HU" dirty="0" smtClean="0"/>
              <a:t>ki ke</a:t>
            </a:r>
            <a:r>
              <a:rPr lang="en-US" dirty="0" smtClean="0"/>
              <a:t>l</a:t>
            </a:r>
            <a:r>
              <a:rPr lang="hu-HU" dirty="0" smtClean="0"/>
              <a:t>l értékelni az integrált</a:t>
            </a:r>
            <a:endParaRPr lang="en-US" dirty="0"/>
          </a:p>
        </p:txBody>
      </p:sp>
      <p:pic>
        <p:nvPicPr>
          <p:cNvPr id="4" name="Picture 3"/>
          <p:cNvPicPr>
            <a:picLocks noChangeAspect="1"/>
          </p:cNvPicPr>
          <p:nvPr/>
        </p:nvPicPr>
        <p:blipFill>
          <a:blip r:embed="rId6" cstate="print"/>
          <a:stretch>
            <a:fillRect/>
          </a:stretch>
        </p:blipFill>
        <p:spPr>
          <a:xfrm rot="1495480">
            <a:off x="3273497" y="3253718"/>
            <a:ext cx="709724" cy="625024"/>
          </a:xfrm>
          <a:prstGeom prst="rect">
            <a:avLst/>
          </a:prstGeom>
        </p:spPr>
      </p:pic>
      <p:sp>
        <p:nvSpPr>
          <p:cNvPr id="5" name="AutoShape 3"/>
          <p:cNvSpPr>
            <a:spLocks noChangeArrowheads="1"/>
          </p:cNvSpPr>
          <p:nvPr/>
        </p:nvSpPr>
        <p:spPr bwMode="auto">
          <a:xfrm>
            <a:off x="5410200" y="4381500"/>
            <a:ext cx="2590800" cy="381000"/>
          </a:xfrm>
          <a:prstGeom prst="parallelogram">
            <a:avLst>
              <a:gd name="adj" fmla="val 170000"/>
            </a:avLst>
          </a:prstGeom>
          <a:solidFill>
            <a:srgbClr val="00B050"/>
          </a:solidFill>
          <a:ln w="12700">
            <a:solidFill>
              <a:schemeClr val="tx1"/>
            </a:solidFill>
            <a:miter lim="800000"/>
            <a:headEnd/>
            <a:tailEnd/>
          </a:ln>
          <a:effectLst/>
        </p:spPr>
        <p:txBody>
          <a:bodyPr wrap="none" anchor="ctr"/>
          <a:lstStyle/>
          <a:p>
            <a:endParaRPr lang="en-US"/>
          </a:p>
        </p:txBody>
      </p:sp>
      <p:sp>
        <p:nvSpPr>
          <p:cNvPr id="6" name="Line 8"/>
          <p:cNvSpPr>
            <a:spLocks noChangeShapeType="1"/>
          </p:cNvSpPr>
          <p:nvPr/>
        </p:nvSpPr>
        <p:spPr bwMode="auto">
          <a:xfrm flipH="1" flipV="1">
            <a:off x="4343400" y="3848100"/>
            <a:ext cx="2133600" cy="721240"/>
          </a:xfrm>
          <a:prstGeom prst="line">
            <a:avLst/>
          </a:prstGeom>
          <a:noFill/>
          <a:ln w="73025">
            <a:solidFill>
              <a:schemeClr val="hlink"/>
            </a:solidFill>
            <a:round/>
            <a:headEnd/>
            <a:tailEnd type="triangle" w="med" len="med"/>
          </a:ln>
          <a:effectLst/>
        </p:spPr>
        <p:txBody>
          <a:bodyPr wrap="none" anchor="ctr"/>
          <a:lstStyle/>
          <a:p>
            <a:endParaRPr lang="en-US"/>
          </a:p>
        </p:txBody>
      </p:sp>
      <p:pic>
        <p:nvPicPr>
          <p:cNvPr id="7" name="Picture 67" descr="http://www.psdgraphics.com/file/glossy-light-bulb.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888" r="23761"/>
          <a:stretch/>
        </p:blipFill>
        <p:spPr bwMode="auto">
          <a:xfrm rot="10800000">
            <a:off x="7822049" y="1027907"/>
            <a:ext cx="1562100" cy="2433584"/>
          </a:xfrm>
          <a:prstGeom prst="rect">
            <a:avLst/>
          </a:prstGeom>
          <a:noFill/>
          <a:extLst>
            <a:ext uri="{909E8E84-426E-40DD-AFC4-6F175D3DCCD1}">
              <a14:hiddenFill xmlns:a14="http://schemas.microsoft.com/office/drawing/2010/main">
                <a:solidFill>
                  <a:srgbClr val="FFFFFF"/>
                </a:solidFill>
              </a14:hiddenFill>
            </a:ext>
          </a:extLst>
        </p:spPr>
      </p:pic>
      <p:sp>
        <p:nvSpPr>
          <p:cNvPr id="8" name="Line 8"/>
          <p:cNvSpPr>
            <a:spLocks noChangeShapeType="1"/>
          </p:cNvSpPr>
          <p:nvPr/>
        </p:nvSpPr>
        <p:spPr bwMode="auto">
          <a:xfrm flipV="1">
            <a:off x="6477000" y="2610698"/>
            <a:ext cx="1447800" cy="1958642"/>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9" name="Line 8"/>
          <p:cNvSpPr>
            <a:spLocks noChangeShapeType="1"/>
          </p:cNvSpPr>
          <p:nvPr/>
        </p:nvSpPr>
        <p:spPr bwMode="auto">
          <a:xfrm flipV="1">
            <a:off x="6477000" y="2967037"/>
            <a:ext cx="1524000" cy="1602303"/>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10" name="Line 8"/>
          <p:cNvSpPr>
            <a:spLocks noChangeShapeType="1"/>
          </p:cNvSpPr>
          <p:nvPr/>
        </p:nvSpPr>
        <p:spPr bwMode="auto">
          <a:xfrm flipV="1">
            <a:off x="6477000" y="3200399"/>
            <a:ext cx="1790700" cy="1368938"/>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11" name="Line 8"/>
          <p:cNvSpPr>
            <a:spLocks noChangeShapeType="1"/>
          </p:cNvSpPr>
          <p:nvPr/>
        </p:nvSpPr>
        <p:spPr bwMode="auto">
          <a:xfrm flipV="1">
            <a:off x="6477001" y="3305658"/>
            <a:ext cx="2118301" cy="1263679"/>
          </a:xfrm>
          <a:prstGeom prst="line">
            <a:avLst/>
          </a:prstGeom>
          <a:noFill/>
          <a:ln w="73025">
            <a:solidFill>
              <a:schemeClr val="hlink"/>
            </a:solidFill>
            <a:round/>
            <a:headEnd/>
            <a:tailEnd type="triangle" w="med" len="med"/>
          </a:ln>
          <a:effectLst/>
        </p:spPr>
        <p:txBody>
          <a:bodyPr wrap="none" anchor="ctr"/>
          <a:lstStyle/>
          <a:p>
            <a:endParaRPr lang="en-US"/>
          </a:p>
        </p:txBody>
      </p:sp>
      <p:sp>
        <p:nvSpPr>
          <p:cNvPr id="13" name="Line 8"/>
          <p:cNvSpPr>
            <a:spLocks noChangeShapeType="1"/>
          </p:cNvSpPr>
          <p:nvPr/>
        </p:nvSpPr>
        <p:spPr bwMode="auto">
          <a:xfrm>
            <a:off x="9086329" y="3105124"/>
            <a:ext cx="461995" cy="784162"/>
          </a:xfrm>
          <a:prstGeom prst="line">
            <a:avLst/>
          </a:prstGeom>
          <a:noFill/>
          <a:ln w="73025">
            <a:solidFill>
              <a:srgbClr val="FFC000"/>
            </a:solidFill>
            <a:round/>
            <a:headEnd/>
            <a:tailEnd type="triangle" w="med" len="med"/>
          </a:ln>
          <a:effectLst/>
        </p:spPr>
        <p:txBody>
          <a:bodyPr wrap="none" anchor="ctr"/>
          <a:lstStyle/>
          <a:p>
            <a:endParaRPr lang="en-US"/>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269848" y="2868949"/>
            <a:ext cx="241402" cy="337413"/>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579529" y="3524403"/>
            <a:ext cx="263348" cy="323697"/>
          </a:xfrm>
          <a:prstGeom prst="rect">
            <a:avLst/>
          </a:prstGeom>
        </p:spPr>
      </p:pic>
      <p:pic>
        <p:nvPicPr>
          <p:cNvPr id="21" name="Picture 2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517019" y="3983037"/>
            <a:ext cx="2531981" cy="562355"/>
          </a:xfrm>
          <a:prstGeom prst="rect">
            <a:avLst/>
          </a:prstGeom>
        </p:spPr>
      </p:pic>
    </p:spTree>
    <p:extLst>
      <p:ext uri="{BB962C8B-B14F-4D97-AF65-F5344CB8AC3E}">
        <p14:creationId xmlns:p14="http://schemas.microsoft.com/office/powerpoint/2010/main" val="58077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Absztrakt fényforrásmodell</a:t>
            </a:r>
            <a:r>
              <a:rPr lang="en-US" dirty="0" smtClean="0"/>
              <a:t>: </a:t>
            </a:r>
            <a:r>
              <a:rPr lang="hu-HU" dirty="0" smtClean="0"/>
              <a:t>irányfény</a:t>
            </a:r>
            <a:endParaRPr lang="en-US" dirty="0"/>
          </a:p>
        </p:txBody>
      </p:sp>
      <p:sp>
        <p:nvSpPr>
          <p:cNvPr id="16" name="Line 7"/>
          <p:cNvSpPr>
            <a:spLocks noChangeShapeType="1"/>
          </p:cNvSpPr>
          <p:nvPr/>
        </p:nvSpPr>
        <p:spPr bwMode="auto">
          <a:xfrm flipH="1">
            <a:off x="8511579" y="1825625"/>
            <a:ext cx="1104899" cy="1268588"/>
          </a:xfrm>
          <a:prstGeom prst="line">
            <a:avLst/>
          </a:prstGeom>
          <a:noFill/>
          <a:ln w="57150">
            <a:solidFill>
              <a:schemeClr val="accent2"/>
            </a:solidFill>
            <a:round/>
            <a:headEnd/>
            <a:tailEnd type="triangle" w="med" len="med"/>
          </a:ln>
        </p:spPr>
        <p:txBody>
          <a:bodyPr wrap="none" anchor="ctr"/>
          <a:lstStyle/>
          <a:p>
            <a:endParaRPr lang="en-US"/>
          </a:p>
        </p:txBody>
      </p:sp>
      <p:sp>
        <p:nvSpPr>
          <p:cNvPr id="19" name="Line 7"/>
          <p:cNvSpPr>
            <a:spLocks noChangeShapeType="1"/>
          </p:cNvSpPr>
          <p:nvPr/>
        </p:nvSpPr>
        <p:spPr bwMode="auto">
          <a:xfrm flipH="1">
            <a:off x="8816377" y="1825625"/>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0" name="Line 7"/>
          <p:cNvSpPr>
            <a:spLocks noChangeShapeType="1"/>
          </p:cNvSpPr>
          <p:nvPr/>
        </p:nvSpPr>
        <p:spPr bwMode="auto">
          <a:xfrm flipH="1">
            <a:off x="9064027" y="1825625"/>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1" name="Line 7"/>
          <p:cNvSpPr>
            <a:spLocks noChangeShapeType="1"/>
          </p:cNvSpPr>
          <p:nvPr/>
        </p:nvSpPr>
        <p:spPr bwMode="auto">
          <a:xfrm flipH="1">
            <a:off x="9216427" y="1825625"/>
            <a:ext cx="1104900" cy="1268589"/>
          </a:xfrm>
          <a:prstGeom prst="line">
            <a:avLst/>
          </a:prstGeom>
          <a:noFill/>
          <a:ln w="57150">
            <a:solidFill>
              <a:schemeClr val="accent2"/>
            </a:solidFill>
            <a:round/>
            <a:headEnd/>
            <a:tailEnd type="triangle" w="med" len="med"/>
          </a:ln>
        </p:spPr>
        <p:txBody>
          <a:bodyPr wrap="none" anchor="ctr"/>
          <a:lstStyle/>
          <a:p>
            <a:endParaRPr lang="en-US"/>
          </a:p>
        </p:txBody>
      </p:sp>
      <p:sp>
        <p:nvSpPr>
          <p:cNvPr id="22" name="Line 7"/>
          <p:cNvSpPr>
            <a:spLocks noChangeShapeType="1"/>
          </p:cNvSpPr>
          <p:nvPr/>
        </p:nvSpPr>
        <p:spPr bwMode="auto">
          <a:xfrm flipH="1">
            <a:off x="9338409" y="1825625"/>
            <a:ext cx="1230569" cy="1412875"/>
          </a:xfrm>
          <a:prstGeom prst="line">
            <a:avLst/>
          </a:prstGeom>
          <a:noFill/>
          <a:ln w="57150">
            <a:solidFill>
              <a:schemeClr val="accent2"/>
            </a:solidFill>
            <a:round/>
            <a:headEnd/>
            <a:tailEnd type="triangle" w="med" len="med"/>
          </a:ln>
        </p:spPr>
        <p:txBody>
          <a:bodyPr wrap="none" anchor="ctr"/>
          <a:lstStyle/>
          <a:p>
            <a:endParaRPr lang="en-US"/>
          </a:p>
        </p:txBody>
      </p:sp>
      <p:sp>
        <p:nvSpPr>
          <p:cNvPr id="23" name="Line 7"/>
          <p:cNvSpPr>
            <a:spLocks noChangeShapeType="1"/>
          </p:cNvSpPr>
          <p:nvPr/>
        </p:nvSpPr>
        <p:spPr bwMode="auto">
          <a:xfrm flipH="1">
            <a:off x="9768877" y="1825625"/>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4" name="Line 7"/>
          <p:cNvSpPr>
            <a:spLocks noChangeShapeType="1"/>
          </p:cNvSpPr>
          <p:nvPr/>
        </p:nvSpPr>
        <p:spPr bwMode="auto">
          <a:xfrm flipH="1">
            <a:off x="10016527" y="1825625"/>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5" name="Line 7"/>
          <p:cNvSpPr>
            <a:spLocks noChangeShapeType="1"/>
          </p:cNvSpPr>
          <p:nvPr/>
        </p:nvSpPr>
        <p:spPr bwMode="auto">
          <a:xfrm flipH="1">
            <a:off x="10245127" y="1825625"/>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6" name="Oval 25"/>
          <p:cNvSpPr/>
          <p:nvPr/>
        </p:nvSpPr>
        <p:spPr>
          <a:xfrm>
            <a:off x="8416328" y="3006726"/>
            <a:ext cx="917575" cy="9175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7" name="Rounded Rectangle 26"/>
          <p:cNvSpPr/>
          <p:nvPr/>
        </p:nvSpPr>
        <p:spPr>
          <a:xfrm>
            <a:off x="9573461" y="3006725"/>
            <a:ext cx="976466" cy="65087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22458" y="1820514"/>
            <a:ext cx="8236846" cy="409708"/>
          </a:xfrm>
          <a:prstGeom prst="rect">
            <a:avLst/>
          </a:prstGeom>
        </p:spPr>
      </p:pic>
      <p:pic>
        <p:nvPicPr>
          <p:cNvPr id="5" name="Picture 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22458" y="2736807"/>
            <a:ext cx="3668171" cy="332888"/>
          </a:xfrm>
          <a:prstGeom prst="rect">
            <a:avLst/>
          </a:prstGeom>
        </p:spPr>
      </p:pic>
      <p:pic>
        <p:nvPicPr>
          <p:cNvPr id="6" name="Picture 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22458" y="3105907"/>
            <a:ext cx="3318212" cy="409708"/>
          </a:xfrm>
          <a:prstGeom prst="rect">
            <a:avLst/>
          </a:prstGeom>
        </p:spPr>
      </p:pic>
      <p:pic>
        <p:nvPicPr>
          <p:cNvPr id="7" name="Picture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22458" y="3645901"/>
            <a:ext cx="5040267" cy="324352"/>
          </a:xfrm>
          <a:prstGeom prst="rect">
            <a:avLst/>
          </a:prstGeom>
        </p:spPr>
      </p:pic>
    </p:spTree>
    <p:extLst>
      <p:ext uri="{BB962C8B-B14F-4D97-AF65-F5344CB8AC3E}">
        <p14:creationId xmlns:p14="http://schemas.microsoft.com/office/powerpoint/2010/main" val="140259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1661592" y="188903"/>
            <a:ext cx="248146" cy="248146"/>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32" idx="0"/>
          </p:cNvCxnSpPr>
          <p:nvPr/>
        </p:nvCxnSpPr>
        <p:spPr>
          <a:xfrm flipV="1">
            <a:off x="10477448" y="315590"/>
            <a:ext cx="1320739" cy="1498408"/>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Abstract light source model:</a:t>
            </a:r>
            <a:br>
              <a:rPr lang="en-US" dirty="0" smtClean="0"/>
            </a:br>
            <a:r>
              <a:rPr lang="en-US" dirty="0" smtClean="0"/>
              <a:t>directional light</a:t>
            </a:r>
            <a:endParaRPr lang="en-US" dirty="0"/>
          </a:p>
        </p:txBody>
      </p:sp>
      <p:sp>
        <p:nvSpPr>
          <p:cNvPr id="3" name="Content Placeholder 2"/>
          <p:cNvSpPr>
            <a:spLocks noGrp="1"/>
          </p:cNvSpPr>
          <p:nvPr>
            <p:ph idx="1"/>
          </p:nvPr>
        </p:nvSpPr>
        <p:spPr/>
        <p:txBody>
          <a:bodyPr>
            <a:noAutofit/>
          </a:bodyPr>
          <a:lstStyle/>
          <a:p>
            <a:r>
              <a:rPr lang="en-US" dirty="0" smtClean="0"/>
              <a:t>light source defined by</a:t>
            </a:r>
          </a:p>
          <a:p>
            <a:pPr lvl="1"/>
            <a:r>
              <a:rPr lang="en-US" dirty="0" smtClean="0">
                <a:solidFill>
                  <a:srgbClr val="FF0000"/>
                </a:solidFill>
              </a:rPr>
              <a:t>light direction</a:t>
            </a:r>
            <a:r>
              <a:rPr lang="en-US" dirty="0" smtClean="0"/>
              <a:t>, given as an ideal homogeneous position</a:t>
            </a:r>
          </a:p>
          <a:p>
            <a:pPr marL="457200" lvl="1" indent="0">
              <a:buNone/>
            </a:pPr>
            <a:r>
              <a:rPr lang="en-US" dirty="0" smtClean="0">
                <a:latin typeface="Consolas" panose="020B0609020204030204" pitchFamily="49" charset="0"/>
                <a:cs typeface="Consolas" panose="020B0609020204030204" pitchFamily="49" charset="0"/>
              </a:rPr>
              <a:t>lights[</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].position </a:t>
            </a:r>
          </a:p>
          <a:p>
            <a:pPr marL="457200" lvl="1" indent="0">
              <a:buNone/>
            </a:pP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 := vec4(unit-length direction towards light, 0)</a:t>
            </a:r>
          </a:p>
          <a:p>
            <a:pPr lvl="1"/>
            <a:r>
              <a:rPr lang="en-US" dirty="0" smtClean="0">
                <a:solidFill>
                  <a:srgbClr val="FF0000"/>
                </a:solidFill>
              </a:rPr>
              <a:t>power density</a:t>
            </a:r>
            <a:r>
              <a:rPr lang="en-US" dirty="0" smtClean="0"/>
              <a:t>, any positive value, given at </a:t>
            </a:r>
            <a:r>
              <a:rPr lang="en-US" dirty="0" smtClean="0">
                <a:solidFill>
                  <a:srgbClr val="FF0000"/>
                </a:solidFill>
              </a:rPr>
              <a:t>R</a:t>
            </a:r>
            <a:r>
              <a:rPr lang="en-US" dirty="0" smtClean="0">
                <a:solidFill>
                  <a:srgbClr val="00B050"/>
                </a:solidFill>
              </a:rPr>
              <a:t>G</a:t>
            </a:r>
            <a:r>
              <a:rPr lang="en-US" dirty="0" smtClean="0">
                <a:solidFill>
                  <a:srgbClr val="0000FF"/>
                </a:solidFill>
              </a:rPr>
              <a:t>B</a:t>
            </a:r>
            <a:r>
              <a:rPr lang="en-US" dirty="0" smtClean="0"/>
              <a:t> wavelengths</a:t>
            </a:r>
          </a:p>
          <a:p>
            <a:pPr marL="457200" lvl="1" indent="0">
              <a:buNone/>
            </a:pPr>
            <a:r>
              <a:rPr lang="en-US" dirty="0">
                <a:latin typeface="Consolas" panose="020B0609020204030204" pitchFamily="49" charset="0"/>
                <a:cs typeface="Consolas" panose="020B0609020204030204" pitchFamily="49" charset="0"/>
              </a:rPr>
              <a:t>lights[</a:t>
            </a:r>
            <a:r>
              <a:rPr lang="en-US" dirty="0" err="1">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powerDensity</a:t>
            </a:r>
            <a:r>
              <a:rPr lang="en-US" dirty="0" smtClean="0">
                <a:latin typeface="Consolas" panose="020B0609020204030204" pitchFamily="49" charset="0"/>
                <a:cs typeface="Consolas" panose="020B0609020204030204" pitchFamily="49" charset="0"/>
              </a:rPr>
              <a:t> := vec3(red, green, blue)</a:t>
            </a:r>
          </a:p>
          <a:p>
            <a:pPr marL="0" indent="0">
              <a:buNone/>
            </a:pPr>
            <a:endParaRPr lang="en-US" dirty="0"/>
          </a:p>
          <a:p>
            <a:r>
              <a:rPr lang="en-US" dirty="0" smtClean="0"/>
              <a:t>everywhere, at any shaded surface point</a:t>
            </a:r>
          </a:p>
          <a:p>
            <a:pPr lvl="1"/>
            <a:r>
              <a:rPr lang="en-US" sz="2800" dirty="0"/>
              <a:t>the same </a:t>
            </a:r>
            <a:r>
              <a:rPr lang="en-US" dirty="0" smtClean="0">
                <a:latin typeface="Consolas" panose="020B0609020204030204" pitchFamily="49" charset="0"/>
                <a:cs typeface="Consolas" panose="020B0609020204030204" pitchFamily="49" charset="0"/>
              </a:rPr>
              <a:t>vec3 </a:t>
            </a:r>
            <a:r>
              <a:rPr lang="en-US" dirty="0" err="1" smtClean="0">
                <a:latin typeface="Consolas" panose="020B0609020204030204" pitchFamily="49" charset="0"/>
                <a:cs typeface="Consolas" panose="020B0609020204030204" pitchFamily="49" charset="0"/>
              </a:rPr>
              <a:t>lightDi</a:t>
            </a:r>
            <a:r>
              <a:rPr lang="en-US" dirty="0" err="1">
                <a:latin typeface="Consolas" panose="020B0609020204030204" pitchFamily="49" charset="0"/>
                <a:cs typeface="Consolas" panose="020B0609020204030204" pitchFamily="49" charset="0"/>
              </a:rPr>
              <a:t>r</a:t>
            </a:r>
            <a:r>
              <a:rPr lang="en-US" dirty="0">
                <a:latin typeface="Consolas" panose="020B0609020204030204" pitchFamily="49" charset="0"/>
                <a:cs typeface="Consolas" panose="020B0609020204030204" pitchFamily="49" charset="0"/>
              </a:rPr>
              <a:t> = normalize(lights[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position.xyz</a:t>
            </a:r>
            <a:r>
              <a:rPr lang="en-US" dirty="0">
                <a:latin typeface="Consolas" panose="020B0609020204030204" pitchFamily="49" charset="0"/>
                <a:cs typeface="Consolas" panose="020B0609020204030204" pitchFamily="49" charset="0"/>
              </a:rPr>
              <a:t>)</a:t>
            </a:r>
            <a:endParaRPr lang="en-US" dirty="0" smtClean="0"/>
          </a:p>
          <a:p>
            <a:pPr lvl="1"/>
            <a:r>
              <a:rPr lang="en-US" sz="2800" dirty="0"/>
              <a:t>the same </a:t>
            </a:r>
            <a:r>
              <a:rPr lang="en-US" dirty="0" smtClean="0">
                <a:latin typeface="Consolas" panose="020B0609020204030204" pitchFamily="49" charset="0"/>
                <a:cs typeface="Consolas" panose="020B0609020204030204" pitchFamily="49" charset="0"/>
              </a:rPr>
              <a:t>vec3 </a:t>
            </a:r>
            <a:r>
              <a:rPr lang="en-US" dirty="0" err="1" smtClean="0">
                <a:latin typeface="Consolas" panose="020B0609020204030204" pitchFamily="49" charset="0"/>
                <a:cs typeface="Consolas" panose="020B0609020204030204" pitchFamily="49" charset="0"/>
              </a:rPr>
              <a:t>powerDensity</a:t>
            </a:r>
            <a:r>
              <a:rPr lang="en-US" dirty="0" smtClean="0">
                <a:latin typeface="Consolas" panose="020B0609020204030204" pitchFamily="49" charset="0"/>
                <a:cs typeface="Consolas" panose="020B0609020204030204" pitchFamily="49" charset="0"/>
              </a:rPr>
              <a:t> = </a:t>
            </a:r>
            <a:r>
              <a:rPr lang="en-US" dirty="0">
                <a:latin typeface="Consolas" panose="020B0609020204030204" pitchFamily="49" charset="0"/>
                <a:cs typeface="Consolas" panose="020B0609020204030204" pitchFamily="49" charset="0"/>
              </a:rPr>
              <a:t>lights[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powerDensity</a:t>
            </a:r>
            <a:endParaRPr lang="en-US" dirty="0"/>
          </a:p>
        </p:txBody>
      </p:sp>
      <p:sp>
        <p:nvSpPr>
          <p:cNvPr id="16" name="Line 7"/>
          <p:cNvSpPr>
            <a:spLocks noChangeShapeType="1"/>
          </p:cNvSpPr>
          <p:nvPr/>
        </p:nvSpPr>
        <p:spPr bwMode="auto">
          <a:xfrm flipH="1">
            <a:off x="8615828" y="907394"/>
            <a:ext cx="1104899" cy="1268588"/>
          </a:xfrm>
          <a:prstGeom prst="line">
            <a:avLst/>
          </a:prstGeom>
          <a:noFill/>
          <a:ln w="57150">
            <a:solidFill>
              <a:schemeClr val="accent2"/>
            </a:solidFill>
            <a:round/>
            <a:headEnd/>
            <a:tailEnd type="triangle" w="med" len="med"/>
          </a:ln>
        </p:spPr>
        <p:txBody>
          <a:bodyPr wrap="none" anchor="ctr"/>
          <a:lstStyle/>
          <a:p>
            <a:endParaRPr lang="en-US"/>
          </a:p>
        </p:txBody>
      </p:sp>
      <p:sp>
        <p:nvSpPr>
          <p:cNvPr id="19" name="Line 7"/>
          <p:cNvSpPr>
            <a:spLocks noChangeShapeType="1"/>
          </p:cNvSpPr>
          <p:nvPr/>
        </p:nvSpPr>
        <p:spPr bwMode="auto">
          <a:xfrm flipH="1">
            <a:off x="8920626" y="907394"/>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0" name="Line 7"/>
          <p:cNvSpPr>
            <a:spLocks noChangeShapeType="1"/>
          </p:cNvSpPr>
          <p:nvPr/>
        </p:nvSpPr>
        <p:spPr bwMode="auto">
          <a:xfrm flipH="1">
            <a:off x="9168276" y="907394"/>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1" name="Line 7"/>
          <p:cNvSpPr>
            <a:spLocks noChangeShapeType="1"/>
          </p:cNvSpPr>
          <p:nvPr/>
        </p:nvSpPr>
        <p:spPr bwMode="auto">
          <a:xfrm flipH="1">
            <a:off x="9320676" y="907394"/>
            <a:ext cx="1104900" cy="1268589"/>
          </a:xfrm>
          <a:prstGeom prst="line">
            <a:avLst/>
          </a:prstGeom>
          <a:noFill/>
          <a:ln w="57150">
            <a:solidFill>
              <a:schemeClr val="accent2"/>
            </a:solidFill>
            <a:round/>
            <a:headEnd/>
            <a:tailEnd type="triangle" w="med" len="med"/>
          </a:ln>
        </p:spPr>
        <p:txBody>
          <a:bodyPr wrap="none" anchor="ctr"/>
          <a:lstStyle/>
          <a:p>
            <a:endParaRPr lang="en-US"/>
          </a:p>
        </p:txBody>
      </p:sp>
      <p:sp>
        <p:nvSpPr>
          <p:cNvPr id="22" name="Line 7"/>
          <p:cNvSpPr>
            <a:spLocks noChangeShapeType="1"/>
          </p:cNvSpPr>
          <p:nvPr/>
        </p:nvSpPr>
        <p:spPr bwMode="auto">
          <a:xfrm flipH="1">
            <a:off x="9442658" y="907394"/>
            <a:ext cx="1230569" cy="1412875"/>
          </a:xfrm>
          <a:prstGeom prst="line">
            <a:avLst/>
          </a:prstGeom>
          <a:noFill/>
          <a:ln w="57150">
            <a:solidFill>
              <a:schemeClr val="accent2"/>
            </a:solidFill>
            <a:round/>
            <a:headEnd/>
            <a:tailEnd type="triangle" w="med" len="med"/>
          </a:ln>
        </p:spPr>
        <p:txBody>
          <a:bodyPr wrap="none" anchor="ctr"/>
          <a:lstStyle/>
          <a:p>
            <a:endParaRPr lang="en-US"/>
          </a:p>
        </p:txBody>
      </p:sp>
      <p:sp>
        <p:nvSpPr>
          <p:cNvPr id="23" name="Line 7"/>
          <p:cNvSpPr>
            <a:spLocks noChangeShapeType="1"/>
          </p:cNvSpPr>
          <p:nvPr/>
        </p:nvSpPr>
        <p:spPr bwMode="auto">
          <a:xfrm flipH="1">
            <a:off x="9873126" y="907394"/>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4" name="Line 7"/>
          <p:cNvSpPr>
            <a:spLocks noChangeShapeType="1"/>
          </p:cNvSpPr>
          <p:nvPr/>
        </p:nvSpPr>
        <p:spPr bwMode="auto">
          <a:xfrm flipH="1">
            <a:off x="10120776" y="907394"/>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5" name="Line 7"/>
          <p:cNvSpPr>
            <a:spLocks noChangeShapeType="1"/>
          </p:cNvSpPr>
          <p:nvPr/>
        </p:nvSpPr>
        <p:spPr bwMode="auto">
          <a:xfrm flipH="1">
            <a:off x="10349376" y="907394"/>
            <a:ext cx="1028700" cy="1181100"/>
          </a:xfrm>
          <a:prstGeom prst="line">
            <a:avLst/>
          </a:prstGeom>
          <a:noFill/>
          <a:ln w="57150">
            <a:solidFill>
              <a:schemeClr val="accent2"/>
            </a:solidFill>
            <a:round/>
            <a:headEnd/>
            <a:tailEnd type="triangle" w="med" len="med"/>
          </a:ln>
        </p:spPr>
        <p:txBody>
          <a:bodyPr wrap="none" anchor="ctr"/>
          <a:lstStyle/>
          <a:p>
            <a:endParaRPr lang="en-US"/>
          </a:p>
        </p:txBody>
      </p:sp>
      <p:sp>
        <p:nvSpPr>
          <p:cNvPr id="26" name="Oval 25"/>
          <p:cNvSpPr/>
          <p:nvPr/>
        </p:nvSpPr>
        <p:spPr>
          <a:xfrm>
            <a:off x="8520577" y="2088495"/>
            <a:ext cx="917575" cy="9175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7" name="Rounded Rectangle 26"/>
          <p:cNvSpPr/>
          <p:nvPr/>
        </p:nvSpPr>
        <p:spPr>
          <a:xfrm>
            <a:off x="9677710" y="2088494"/>
            <a:ext cx="976466" cy="65087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 name="Parallelogram 3"/>
          <p:cNvSpPr/>
          <p:nvPr/>
        </p:nvSpPr>
        <p:spPr>
          <a:xfrm rot="2203614">
            <a:off x="9001970" y="1299538"/>
            <a:ext cx="1456567" cy="436970"/>
          </a:xfrm>
          <a:prstGeom prst="parallelogram">
            <a:avLst>
              <a:gd name="adj" fmla="val 110355"/>
            </a:avLst>
          </a:prstGeom>
          <a:solidFill>
            <a:srgbClr val="0070C0">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ne 7"/>
          <p:cNvSpPr>
            <a:spLocks noChangeShapeType="1"/>
          </p:cNvSpPr>
          <p:nvPr/>
        </p:nvSpPr>
        <p:spPr bwMode="auto">
          <a:xfrm flipH="1">
            <a:off x="9342106" y="907394"/>
            <a:ext cx="378618" cy="436549"/>
          </a:xfrm>
          <a:prstGeom prst="line">
            <a:avLst/>
          </a:prstGeom>
          <a:noFill/>
          <a:ln w="57150">
            <a:solidFill>
              <a:schemeClr val="accent2"/>
            </a:solidFill>
            <a:round/>
            <a:headEnd type="none" w="med" len="med"/>
            <a:tailEnd type="none" w="med" len="med"/>
          </a:ln>
        </p:spPr>
        <p:txBody>
          <a:bodyPr wrap="none" anchor="ctr"/>
          <a:lstStyle/>
          <a:p>
            <a:endParaRPr lang="en-US"/>
          </a:p>
        </p:txBody>
      </p:sp>
      <p:sp>
        <p:nvSpPr>
          <p:cNvPr id="17" name="Line 7"/>
          <p:cNvSpPr>
            <a:spLocks noChangeShapeType="1"/>
          </p:cNvSpPr>
          <p:nvPr/>
        </p:nvSpPr>
        <p:spPr bwMode="auto">
          <a:xfrm flipH="1">
            <a:off x="9644523" y="907395"/>
            <a:ext cx="304801" cy="351438"/>
          </a:xfrm>
          <a:prstGeom prst="line">
            <a:avLst/>
          </a:prstGeom>
          <a:noFill/>
          <a:ln w="57150">
            <a:solidFill>
              <a:schemeClr val="accent2"/>
            </a:solidFill>
            <a:round/>
            <a:headEnd type="none" w="med" len="med"/>
            <a:tailEnd type="none" w="med" len="med"/>
          </a:ln>
        </p:spPr>
        <p:txBody>
          <a:bodyPr wrap="none" anchor="ctr"/>
          <a:lstStyle/>
          <a:p>
            <a:endParaRPr lang="en-US"/>
          </a:p>
        </p:txBody>
      </p:sp>
      <p:sp>
        <p:nvSpPr>
          <p:cNvPr id="18" name="Line 7"/>
          <p:cNvSpPr>
            <a:spLocks noChangeShapeType="1"/>
          </p:cNvSpPr>
          <p:nvPr/>
        </p:nvSpPr>
        <p:spPr bwMode="auto">
          <a:xfrm flipH="1">
            <a:off x="9628353" y="907392"/>
            <a:ext cx="568622" cy="655626"/>
          </a:xfrm>
          <a:prstGeom prst="line">
            <a:avLst/>
          </a:prstGeom>
          <a:noFill/>
          <a:ln w="57150">
            <a:solidFill>
              <a:schemeClr val="accent2"/>
            </a:solidFill>
            <a:round/>
            <a:headEnd type="none" w="med" len="med"/>
            <a:tailEnd type="none" w="med" len="med"/>
          </a:ln>
        </p:spPr>
        <p:txBody>
          <a:bodyPr wrap="none" anchor="ctr"/>
          <a:lstStyle/>
          <a:p>
            <a:endParaRPr lang="en-US"/>
          </a:p>
        </p:txBody>
      </p:sp>
      <p:sp>
        <p:nvSpPr>
          <p:cNvPr id="28" name="Line 7"/>
          <p:cNvSpPr>
            <a:spLocks noChangeShapeType="1"/>
          </p:cNvSpPr>
          <p:nvPr/>
        </p:nvSpPr>
        <p:spPr bwMode="auto">
          <a:xfrm flipH="1">
            <a:off x="9846932" y="907391"/>
            <a:ext cx="578639" cy="665152"/>
          </a:xfrm>
          <a:prstGeom prst="line">
            <a:avLst/>
          </a:prstGeom>
          <a:noFill/>
          <a:ln w="57150">
            <a:solidFill>
              <a:schemeClr val="accent2"/>
            </a:solidFill>
            <a:round/>
            <a:headEnd type="none" w="med" len="med"/>
            <a:tailEnd type="none" w="med" len="med"/>
          </a:ln>
        </p:spPr>
        <p:txBody>
          <a:bodyPr wrap="none" anchor="ctr"/>
          <a:lstStyle/>
          <a:p>
            <a:endParaRPr lang="en-US"/>
          </a:p>
        </p:txBody>
      </p:sp>
      <p:sp>
        <p:nvSpPr>
          <p:cNvPr id="29" name="Line 7"/>
          <p:cNvSpPr>
            <a:spLocks noChangeShapeType="1"/>
          </p:cNvSpPr>
          <p:nvPr/>
        </p:nvSpPr>
        <p:spPr bwMode="auto">
          <a:xfrm flipH="1">
            <a:off x="9920940" y="907394"/>
            <a:ext cx="752284" cy="867389"/>
          </a:xfrm>
          <a:prstGeom prst="line">
            <a:avLst/>
          </a:prstGeom>
          <a:noFill/>
          <a:ln w="57150">
            <a:solidFill>
              <a:schemeClr val="accent2"/>
            </a:solidFill>
            <a:round/>
            <a:headEnd type="none" w="med" len="med"/>
            <a:tailEnd type="none" w="med" len="med"/>
          </a:ln>
        </p:spPr>
        <p:txBody>
          <a:bodyPr wrap="none" anchor="ctr"/>
          <a:lstStyle/>
          <a:p>
            <a:endParaRPr lang="en-US"/>
          </a:p>
        </p:txBody>
      </p:sp>
      <p:sp>
        <p:nvSpPr>
          <p:cNvPr id="30" name="Line 7"/>
          <p:cNvSpPr>
            <a:spLocks noChangeShapeType="1"/>
          </p:cNvSpPr>
          <p:nvPr/>
        </p:nvSpPr>
        <p:spPr bwMode="auto">
          <a:xfrm flipH="1">
            <a:off x="10224269" y="905625"/>
            <a:ext cx="677548" cy="781218"/>
          </a:xfrm>
          <a:prstGeom prst="line">
            <a:avLst/>
          </a:prstGeom>
          <a:noFill/>
          <a:ln w="57150">
            <a:solidFill>
              <a:schemeClr val="accent2"/>
            </a:solidFill>
            <a:round/>
            <a:headEnd type="none" w="med" len="med"/>
            <a:tailEnd type="none" w="med" len="med"/>
          </a:ln>
        </p:spPr>
        <p:txBody>
          <a:bodyPr wrap="none" anchor="ctr"/>
          <a:lstStyle/>
          <a:p>
            <a:endParaRPr lang="en-US"/>
          </a:p>
        </p:txBody>
      </p:sp>
      <p:sp>
        <p:nvSpPr>
          <p:cNvPr id="31" name="Line 7"/>
          <p:cNvSpPr>
            <a:spLocks noChangeShapeType="1"/>
          </p:cNvSpPr>
          <p:nvPr/>
        </p:nvSpPr>
        <p:spPr bwMode="auto">
          <a:xfrm flipH="1">
            <a:off x="10404604" y="905623"/>
            <a:ext cx="744868" cy="858839"/>
          </a:xfrm>
          <a:prstGeom prst="line">
            <a:avLst/>
          </a:prstGeom>
          <a:noFill/>
          <a:ln w="57150">
            <a:solidFill>
              <a:schemeClr val="accent2"/>
            </a:solidFill>
            <a:round/>
            <a:headEnd type="none" w="med" len="med"/>
            <a:tailEnd type="none" w="med" len="med"/>
          </a:ln>
        </p:spPr>
        <p:txBody>
          <a:bodyPr wrap="none" anchor="ctr"/>
          <a:lstStyle/>
          <a:p>
            <a:endParaRPr lang="en-US"/>
          </a:p>
        </p:txBody>
      </p:sp>
      <p:sp>
        <p:nvSpPr>
          <p:cNvPr id="5" name="TextBox 4"/>
          <p:cNvSpPr txBox="1"/>
          <p:nvPr/>
        </p:nvSpPr>
        <p:spPr>
          <a:xfrm>
            <a:off x="7652620" y="882478"/>
            <a:ext cx="1704313" cy="369332"/>
          </a:xfrm>
          <a:prstGeom prst="rect">
            <a:avLst/>
          </a:prstGeom>
          <a:noFill/>
        </p:spPr>
        <p:txBody>
          <a:bodyPr wrap="none" rtlCol="0">
            <a:spAutoFit/>
          </a:bodyPr>
          <a:lstStyle/>
          <a:p>
            <a:r>
              <a:rPr lang="en-US" dirty="0" err="1" smtClean="0">
                <a:solidFill>
                  <a:srgbClr val="0070C0"/>
                </a:solidFill>
                <a:latin typeface="Consolas" panose="020B0609020204030204" pitchFamily="49" charset="0"/>
                <a:cs typeface="Consolas" panose="020B0609020204030204" pitchFamily="49" charset="0"/>
              </a:rPr>
              <a:t>powerDensity</a:t>
            </a:r>
            <a:endParaRPr lang="en-US" dirty="0">
              <a:solidFill>
                <a:srgbClr val="0070C0"/>
              </a:solidFill>
              <a:latin typeface="Consolas" panose="020B0609020204030204" pitchFamily="49" charset="0"/>
              <a:cs typeface="Consolas" panose="020B0609020204030204" pitchFamily="49" charset="0"/>
            </a:endParaRPr>
          </a:p>
        </p:txBody>
      </p:sp>
      <p:sp>
        <p:nvSpPr>
          <p:cNvPr id="32" name="Line 7"/>
          <p:cNvSpPr>
            <a:spLocks noChangeShapeType="1"/>
          </p:cNvSpPr>
          <p:nvPr/>
        </p:nvSpPr>
        <p:spPr bwMode="auto">
          <a:xfrm flipV="1">
            <a:off x="10477448" y="1217084"/>
            <a:ext cx="519893" cy="596914"/>
          </a:xfrm>
          <a:prstGeom prst="line">
            <a:avLst/>
          </a:prstGeom>
          <a:noFill/>
          <a:ln w="76200">
            <a:solidFill>
              <a:schemeClr val="tx1"/>
            </a:solidFill>
            <a:round/>
            <a:headEnd/>
            <a:tailEnd type="triangle" w="med" len="med"/>
          </a:ln>
        </p:spPr>
        <p:txBody>
          <a:bodyPr wrap="none" anchor="ctr"/>
          <a:lstStyle/>
          <a:p>
            <a:endParaRPr lang="en-US"/>
          </a:p>
        </p:txBody>
      </p:sp>
      <p:sp>
        <p:nvSpPr>
          <p:cNvPr id="33" name="TextBox 32"/>
          <p:cNvSpPr txBox="1"/>
          <p:nvPr/>
        </p:nvSpPr>
        <p:spPr>
          <a:xfrm rot="18737066">
            <a:off x="10443208" y="1431944"/>
            <a:ext cx="1197764" cy="369332"/>
          </a:xfrm>
          <a:prstGeom prst="rect">
            <a:avLst/>
          </a:prstGeom>
          <a:noFill/>
        </p:spPr>
        <p:txBody>
          <a:bodyPr wrap="none" rtlCol="0">
            <a:spAutoFit/>
          </a:bodyPr>
          <a:lstStyle/>
          <a:p>
            <a:r>
              <a:rPr lang="en-US" dirty="0" err="1" smtClean="0">
                <a:latin typeface="Consolas" panose="020B0609020204030204" pitchFamily="49" charset="0"/>
                <a:cs typeface="Consolas" panose="020B0609020204030204" pitchFamily="49" charset="0"/>
              </a:rPr>
              <a:t>lightDir</a:t>
            </a:r>
            <a:endParaRPr lang="en-US" dirty="0">
              <a:latin typeface="Consolas" panose="020B0609020204030204" pitchFamily="49" charset="0"/>
              <a:cs typeface="Consolas" panose="020B0609020204030204" pitchFamily="49" charset="0"/>
            </a:endParaRPr>
          </a:p>
        </p:txBody>
      </p:sp>
      <p:sp>
        <p:nvSpPr>
          <p:cNvPr id="34" name="TextBox 33"/>
          <p:cNvSpPr txBox="1"/>
          <p:nvPr/>
        </p:nvSpPr>
        <p:spPr>
          <a:xfrm>
            <a:off x="9853180" y="105503"/>
            <a:ext cx="1830950" cy="369332"/>
          </a:xfrm>
          <a:prstGeom prst="rect">
            <a:avLst/>
          </a:prstGeom>
          <a:noFill/>
        </p:spPr>
        <p:txBody>
          <a:bodyPr wrap="none" rtlCol="0">
            <a:spAutoFit/>
          </a:bodyPr>
          <a:lstStyle/>
          <a:p>
            <a:r>
              <a:rPr lang="en-US" dirty="0" err="1" smtClean="0">
                <a:latin typeface="Consolas" panose="020B0609020204030204" pitchFamily="49" charset="0"/>
                <a:cs typeface="Consolas" panose="020B0609020204030204" pitchFamily="49" charset="0"/>
              </a:rPr>
              <a:t>lightPosition</a:t>
            </a:r>
            <a:endParaRPr lang="en-US" dirty="0">
              <a:latin typeface="Consolas" panose="020B0609020204030204" pitchFamily="49" charset="0"/>
              <a:cs typeface="Consolas" panose="020B0609020204030204" pitchFamily="49" charset="0"/>
            </a:endParaRPr>
          </a:p>
        </p:txBody>
      </p:sp>
      <p:sp>
        <p:nvSpPr>
          <p:cNvPr id="35" name="TextBox 34"/>
          <p:cNvSpPr txBox="1"/>
          <p:nvPr/>
        </p:nvSpPr>
        <p:spPr>
          <a:xfrm>
            <a:off x="11404840" y="313142"/>
            <a:ext cx="404278" cy="461665"/>
          </a:xfrm>
          <a:prstGeom prst="rect">
            <a:avLst/>
          </a:prstGeom>
          <a:noFill/>
        </p:spPr>
        <p:txBody>
          <a:bodyPr wrap="none" rtlCol="0">
            <a:spAutoFit/>
          </a:bodyPr>
          <a:lstStyle/>
          <a:p>
            <a:r>
              <a:rPr lang="en-US" sz="2400" dirty="0" smtClean="0">
                <a:latin typeface="Consolas" panose="020B0609020204030204" pitchFamily="49" charset="0"/>
                <a:cs typeface="Consolas" panose="020B0609020204030204" pitchFamily="49" charset="0"/>
                <a:sym typeface="Symbol" panose="05050102010706020507" pitchFamily="18" charset="2"/>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38701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shading in FS</a:t>
            </a:r>
          </a:p>
        </p:txBody>
      </p:sp>
      <p:sp>
        <p:nvSpPr>
          <p:cNvPr id="3" name="Content Placeholder 2"/>
          <p:cNvSpPr>
            <a:spLocks noGrp="1"/>
          </p:cNvSpPr>
          <p:nvPr>
            <p:ph idx="1"/>
          </p:nvPr>
        </p:nvSpPr>
        <p:spPr/>
        <p:txBody>
          <a:bodyPr/>
          <a:lstStyle/>
          <a:p>
            <a:r>
              <a:rPr lang="en-US" dirty="0"/>
              <a:t>define a light direction vector</a:t>
            </a:r>
          </a:p>
          <a:p>
            <a:pPr lvl="1"/>
            <a:r>
              <a:rPr lang="en-US" dirty="0"/>
              <a:t>points from surface towards light</a:t>
            </a:r>
          </a:p>
          <a:p>
            <a:pPr lvl="1"/>
            <a:r>
              <a:rPr lang="en-US" dirty="0"/>
              <a:t>can be hardwired as a constant</a:t>
            </a:r>
          </a:p>
          <a:p>
            <a:pPr lvl="1"/>
            <a:r>
              <a:rPr lang="en-US" dirty="0"/>
              <a:t>you may replace with a uniform later to animate lighting direction</a:t>
            </a:r>
          </a:p>
          <a:p>
            <a:r>
              <a:rPr lang="en-US" dirty="0"/>
              <a:t>compute cosine of angle between normal and light</a:t>
            </a:r>
            <a:endParaRPr lang="hu-HU" dirty="0"/>
          </a:p>
          <a:p>
            <a:pPr lvl="1"/>
            <a:r>
              <a:rPr lang="en-US" dirty="0"/>
              <a:t>use the </a:t>
            </a:r>
            <a:r>
              <a:rPr lang="en-US" dirty="0">
                <a:latin typeface="Consolas" panose="020B0609020204030204" pitchFamily="49" charset="0"/>
                <a:cs typeface="Consolas" panose="020B0609020204030204" pitchFamily="49" charset="0"/>
              </a:rPr>
              <a:t>dot </a:t>
            </a:r>
            <a:r>
              <a:rPr lang="en-US" dirty="0"/>
              <a:t>function</a:t>
            </a:r>
          </a:p>
          <a:p>
            <a:r>
              <a:rPr lang="en-US" dirty="0"/>
              <a:t>what if the cosine is negative?</a:t>
            </a:r>
          </a:p>
          <a:p>
            <a:r>
              <a:rPr lang="en-US" dirty="0"/>
              <a:t>return texture color multiplied by this cosine</a:t>
            </a:r>
          </a:p>
          <a:p>
            <a:pPr lvl="1"/>
            <a:r>
              <a:rPr lang="en-US" dirty="0"/>
              <a:t>take care to only scale the RGB, and leave alpha intact (dark </a:t>
            </a:r>
            <a:r>
              <a:rPr lang="hu-HU" dirty="0" err="1"/>
              <a:t>should</a:t>
            </a:r>
            <a:r>
              <a:rPr lang="hu-HU" dirty="0"/>
              <a:t> </a:t>
            </a:r>
            <a:r>
              <a:rPr lang="en-US" dirty="0"/>
              <a:t>not mean transparent)</a:t>
            </a:r>
          </a:p>
        </p:txBody>
      </p:sp>
      <p:sp>
        <p:nvSpPr>
          <p:cNvPr id="4" name="Rectangle 3"/>
          <p:cNvSpPr/>
          <p:nvPr/>
        </p:nvSpPr>
        <p:spPr>
          <a:xfrm>
            <a:off x="5599688" y="-547"/>
            <a:ext cx="6592312" cy="258190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normalize(vec3(1, 1, 1));</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float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cosa</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clamp(</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dot(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normal),</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0.0,</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1.0);</a:t>
            </a:r>
          </a:p>
        </p:txBody>
      </p:sp>
      <p:sp>
        <p:nvSpPr>
          <p:cNvPr id="5" name="TextBox 4"/>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29910117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data in uniforms</a:t>
            </a:r>
          </a:p>
        </p:txBody>
      </p:sp>
      <p:sp>
        <p:nvSpPr>
          <p:cNvPr id="3" name="Content Placeholder 2"/>
          <p:cNvSpPr>
            <a:spLocks noGrp="1"/>
          </p:cNvSpPr>
          <p:nvPr>
            <p:ph idx="1"/>
          </p:nvPr>
        </p:nvSpPr>
        <p:spPr/>
        <p:txBody>
          <a:bodyPr>
            <a:normAutofit/>
          </a:bodyPr>
          <a:lstStyle/>
          <a:p>
            <a:r>
              <a:rPr lang="en-US"/>
              <a:t>new </a:t>
            </a:r>
            <a:r>
              <a:rPr lang="en-US" dirty="0"/>
              <a:t>uniforms in FS and matching class in JS:</a:t>
            </a:r>
          </a:p>
          <a:p>
            <a:endParaRPr lang="en-US" dirty="0"/>
          </a:p>
          <a:p>
            <a:endParaRPr lang="en-US" dirty="0"/>
          </a:p>
        </p:txBody>
      </p:sp>
      <p:sp>
        <p:nvSpPr>
          <p:cNvPr id="4" name="Rectangle 3"/>
          <p:cNvSpPr/>
          <p:nvPr/>
        </p:nvSpPr>
        <p:spPr>
          <a:xfrm>
            <a:off x="291312" y="3462845"/>
            <a:ext cx="3276600" cy="15865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uniform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struct</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vec4 position;</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lights[8];</a:t>
            </a:r>
          </a:p>
        </p:txBody>
      </p:sp>
      <p:sp>
        <p:nvSpPr>
          <p:cNvPr id="6" name="Rectangle 5"/>
          <p:cNvSpPr/>
          <p:nvPr/>
        </p:nvSpPr>
        <p:spPr>
          <a:xfrm>
            <a:off x="3757713" y="2163986"/>
            <a:ext cx="8345055" cy="46218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import </a:t>
            </a:r>
            <a:r>
              <a:rPr lang="en-US" sz="20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vision.gears.webglmath.UniformProvider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import </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vision.gears.webglmath.Vec3</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import </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vision.gears.webglmath.Vec4</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hu-HU"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class </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Light(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id </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i="1" dirty="0">
                <a:solidFill>
                  <a:srgbClr val="34A7BD"/>
                </a:solidFill>
                <a:latin typeface="Consolas" panose="020B0609020204030204" pitchFamily="49" charset="0"/>
                <a:ea typeface="Times New Roman" panose="02020603050405020304" pitchFamily="18" charset="0"/>
                <a:cs typeface="Times New Roman" panose="02020603050405020304" pitchFamily="18" charset="0"/>
              </a:rPr>
              <a:t>Int</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rgbClr val="C70040"/>
                </a:solidFill>
                <a:latin typeface="Consolas" panose="020B0609020204030204" pitchFamily="49" charset="0"/>
                <a:ea typeface="Times New Roman" panose="02020603050405020304" pitchFamily="18" charset="0"/>
                <a:cs typeface="Times New Roman" panose="02020603050405020304" pitchFamily="18" charset="0"/>
              </a:rPr>
              <a:t>vararg</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programs </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Program) </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i="1" dirty="0" err="1">
                <a:solidFill>
                  <a:srgbClr val="427E00"/>
                </a:solidFill>
                <a:latin typeface="Consolas" panose="020B0609020204030204" pitchFamily="49" charset="0"/>
                <a:ea typeface="Times New Roman" panose="02020603050405020304" pitchFamily="18" charset="0"/>
                <a:cs typeface="Times New Roman" panose="02020603050405020304" pitchFamily="18" charset="0"/>
              </a:rPr>
              <a:t>UniformProvider</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a:solidFill>
                  <a:srgbClr val="8F8634"/>
                </a:solidFill>
                <a:latin typeface="Consolas" panose="020B0609020204030204" pitchFamily="49" charset="0"/>
                <a:ea typeface="Times New Roman" panose="02020603050405020304" pitchFamily="18" charset="0"/>
                <a:cs typeface="Times New Roman" panose="02020603050405020304" pitchFamily="18" charset="0"/>
              </a:rPr>
              <a:t>"lights[</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$id</a:t>
            </a:r>
            <a:r>
              <a:rPr lang="en-US" sz="2000" dirty="0">
                <a:solidFill>
                  <a:srgbClr val="8F8634"/>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hu-HU"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hu-HU"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rgbClr val="C70040"/>
                </a:solidFill>
                <a:latin typeface="Consolas" panose="020B0609020204030204" pitchFamily="49" charset="0"/>
                <a:ea typeface="Times New Roman" panose="02020603050405020304" pitchFamily="18" charset="0"/>
                <a:cs typeface="Times New Roman" panose="02020603050405020304" pitchFamily="18" charset="0"/>
              </a:rPr>
              <a:t>val</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position </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by </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Vec4(</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0.0f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1.0f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0.0f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0.0f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hu-HU"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rgbClr val="C70040"/>
                </a:solidFill>
                <a:latin typeface="Consolas" panose="020B0609020204030204" pitchFamily="49" charset="0"/>
                <a:ea typeface="Times New Roman" panose="02020603050405020304" pitchFamily="18" charset="0"/>
                <a:cs typeface="Times New Roman" panose="02020603050405020304" pitchFamily="18" charset="0"/>
              </a:rPr>
              <a:t>val</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by </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Vec3(</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0.0f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0.0f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0.0f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hu-HU"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hu-HU"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init</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hu-HU"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addComponentsAndGatherUniforms</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programs)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hu-HU"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6595969" y="4126513"/>
            <a:ext cx="4148893" cy="461665"/>
          </a:xfrm>
          <a:prstGeom prst="rect">
            <a:avLst/>
          </a:prstGeom>
          <a:noFill/>
        </p:spPr>
        <p:txBody>
          <a:bodyPr wrap="none" rtlCol="0">
            <a:spAutoFit/>
          </a:bodyPr>
          <a:lstStyle/>
          <a:p>
            <a:r>
              <a:rPr lang="en-US" sz="2400" dirty="0">
                <a:solidFill>
                  <a:srgbClr val="FF0000"/>
                </a:solidFill>
                <a:latin typeface="Whipsmart" panose="020B0502030203050204" pitchFamily="34" charset="0"/>
                <a:cs typeface="Consolas" panose="020B0609020204030204" pitchFamily="49" charset="0"/>
              </a:rPr>
              <a:t>responsible for this array element</a:t>
            </a:r>
          </a:p>
        </p:txBody>
      </p:sp>
      <p:cxnSp>
        <p:nvCxnSpPr>
          <p:cNvPr id="8" name="Straight Arrow Connector 7"/>
          <p:cNvCxnSpPr>
            <a:cxnSpLocks/>
          </p:cNvCxnSpPr>
          <p:nvPr/>
        </p:nvCxnSpPr>
        <p:spPr>
          <a:xfrm flipH="1">
            <a:off x="2087745" y="4142630"/>
            <a:ext cx="4074516" cy="5879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2362390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a light in </a:t>
            </a:r>
            <a:r>
              <a:rPr lang="en-US" dirty="0">
                <a:latin typeface="Consolas" panose="020B0609020204030204" pitchFamily="49" charset="0"/>
                <a:ea typeface="+mn-ea"/>
                <a:cs typeface="Consolas" panose="020B0609020204030204" pitchFamily="49" charset="0"/>
              </a:rPr>
              <a:t>Scene</a:t>
            </a:r>
          </a:p>
        </p:txBody>
      </p:sp>
      <p:sp>
        <p:nvSpPr>
          <p:cNvPr id="3" name="Content Placeholder 2"/>
          <p:cNvSpPr>
            <a:spLocks noGrp="1"/>
          </p:cNvSpPr>
          <p:nvPr>
            <p:ph idx="1"/>
          </p:nvPr>
        </p:nvSpPr>
        <p:spPr/>
        <p:txBody>
          <a:bodyPr>
            <a:normAutofit/>
          </a:bodyPr>
          <a:lstStyle/>
          <a:p>
            <a:r>
              <a:rPr lang="en-US" dirty="0"/>
              <a:t>in the constructor</a:t>
            </a:r>
          </a:p>
          <a:p>
            <a:endParaRPr lang="en-US" dirty="0"/>
          </a:p>
          <a:p>
            <a:endParaRPr lang="en-US" dirty="0"/>
          </a:p>
          <a:p>
            <a:endParaRPr lang="en-US" dirty="0"/>
          </a:p>
          <a:p>
            <a:endParaRPr lang="en-US" dirty="0"/>
          </a:p>
          <a:p>
            <a:r>
              <a:rPr lang="en-US" dirty="0"/>
              <a:t>in </a:t>
            </a:r>
            <a:r>
              <a:rPr lang="en-US" sz="2400" dirty="0">
                <a:latin typeface="Consolas" panose="020B0609020204030204" pitchFamily="49" charset="0"/>
                <a:cs typeface="Consolas" panose="020B0609020204030204" pitchFamily="49" charset="0"/>
              </a:rPr>
              <a:t>update</a:t>
            </a:r>
          </a:p>
          <a:p>
            <a:endParaRPr lang="en-US" dirty="0"/>
          </a:p>
        </p:txBody>
      </p:sp>
      <p:sp>
        <p:nvSpPr>
          <p:cNvPr id="5" name="Rectangle 4"/>
          <p:cNvSpPr/>
          <p:nvPr/>
        </p:nvSpPr>
        <p:spPr>
          <a:xfrm>
            <a:off x="1254265" y="5049168"/>
            <a:ext cx="9435314" cy="122594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hu-HU" sz="2000" dirty="0">
                <a:solidFill>
                  <a:schemeClr val="bg1">
                    <a:lumMod val="50000"/>
                  </a:schemeClr>
                </a:solidFill>
                <a:latin typeface="Consolas" panose="020B0609020204030204" pitchFamily="49" charset="0"/>
                <a:ea typeface="Times New Roman" panose="02020603050405020304" pitchFamily="18" charset="0"/>
              </a:rPr>
              <a:t>  </a:t>
            </a:r>
            <a:r>
              <a:rPr lang="en-US" sz="2000" dirty="0" err="1">
                <a:solidFill>
                  <a:schemeClr val="bg1">
                    <a:lumMod val="50000"/>
                  </a:schemeClr>
                </a:solidFill>
                <a:latin typeface="Consolas" panose="020B0609020204030204" pitchFamily="49" charset="0"/>
                <a:ea typeface="Times New Roman" panose="02020603050405020304" pitchFamily="18" charset="0"/>
              </a:rPr>
              <a:t>gameObjects.forEach</a:t>
            </a:r>
            <a:r>
              <a:rPr lang="en-US" sz="2000" dirty="0">
                <a:solidFill>
                  <a:schemeClr val="bg1">
                    <a:lumMod val="50000"/>
                  </a:schemeClr>
                </a:solidFill>
                <a:latin typeface="Consolas" panose="020B0609020204030204" pitchFamily="49" charset="0"/>
                <a:ea typeface="Times New Roman" panose="02020603050405020304" pitchFamily="18" charset="0"/>
              </a:rPr>
              <a:t> { </a:t>
            </a:r>
            <a:r>
              <a:rPr lang="en-US" sz="2000" dirty="0" err="1">
                <a:solidFill>
                  <a:schemeClr val="bg1">
                    <a:lumMod val="50000"/>
                  </a:schemeClr>
                </a:solidFill>
                <a:latin typeface="Consolas" panose="020B0609020204030204" pitchFamily="49" charset="0"/>
                <a:ea typeface="Times New Roman" panose="02020603050405020304" pitchFamily="18" charset="0"/>
              </a:rPr>
              <a:t>it.draw</a:t>
            </a:r>
            <a:r>
              <a:rPr lang="en-US" sz="2000" dirty="0">
                <a:solidFill>
                  <a:schemeClr val="bg1">
                    <a:lumMod val="50000"/>
                  </a:schemeClr>
                </a:solidFill>
                <a:latin typeface="Consolas" panose="020B0609020204030204" pitchFamily="49" charset="0"/>
                <a:ea typeface="Times New Roman" panose="02020603050405020304" pitchFamily="18" charset="0"/>
              </a:rPr>
              <a:t>( camera, </a:t>
            </a:r>
            <a:r>
              <a:rPr lang="en-US" sz="2000" dirty="0">
                <a:solidFill>
                  <a:srgbClr val="C70040"/>
                </a:solidFill>
                <a:latin typeface="Consolas" panose="020B0609020204030204" pitchFamily="49" charset="0"/>
                <a:ea typeface="Times New Roman" panose="02020603050405020304" pitchFamily="18" charset="0"/>
              </a:rPr>
              <a:t>*</a:t>
            </a:r>
            <a:r>
              <a:rPr lang="en-US" sz="2000" dirty="0">
                <a:solidFill>
                  <a:srgbClr val="000000"/>
                </a:solidFill>
                <a:latin typeface="Consolas" panose="020B0609020204030204" pitchFamily="49" charset="0"/>
                <a:ea typeface="Times New Roman" panose="02020603050405020304" pitchFamily="18" charset="0"/>
              </a:rPr>
              <a:t>lights </a:t>
            </a:r>
            <a:r>
              <a:rPr lang="en-US" sz="2000" dirty="0">
                <a:solidFill>
                  <a:schemeClr val="bg1">
                    <a:lumMod val="50000"/>
                  </a:schemeClr>
                </a:solidFill>
                <a:latin typeface="Consolas" panose="020B0609020204030204" pitchFamily="49" charset="0"/>
                <a:ea typeface="Times New Roman" panose="02020603050405020304" pitchFamily="18" charset="0"/>
              </a:rPr>
              <a:t>) }</a:t>
            </a:r>
            <a:endPar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endParaRPr>
          </a:p>
        </p:txBody>
      </p:sp>
      <p:sp>
        <p:nvSpPr>
          <p:cNvPr id="6" name="Rectangle 5"/>
          <p:cNvSpPr/>
          <p:nvPr/>
        </p:nvSpPr>
        <p:spPr>
          <a:xfrm>
            <a:off x="1254265" y="2427610"/>
            <a:ext cx="10099535" cy="18692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hu-HU"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rgbClr val="C70040"/>
                </a:solidFill>
                <a:latin typeface="Consolas" panose="020B0609020204030204" pitchFamily="49" charset="0"/>
                <a:ea typeface="Times New Roman" panose="02020603050405020304" pitchFamily="18" charset="0"/>
                <a:cs typeface="Times New Roman" panose="02020603050405020304" pitchFamily="18" charset="0"/>
              </a:rPr>
              <a:t>val</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lights </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i="1" dirty="0">
                <a:solidFill>
                  <a:srgbClr val="34A7BD"/>
                </a:solidFill>
                <a:latin typeface="Consolas" panose="020B0609020204030204" pitchFamily="49" charset="0"/>
                <a:ea typeface="Times New Roman" panose="02020603050405020304" pitchFamily="18" charset="0"/>
                <a:cs typeface="Times New Roman" panose="02020603050405020304" pitchFamily="18" charset="0"/>
              </a:rPr>
              <a:t>Array</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&lt;Light&gt;(</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1</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Light(it, </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Program</a:t>
            </a:r>
            <a:r>
              <a:rPr lang="en-US" sz="2000" dirty="0" err="1">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all</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init</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lights[</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0</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position</a:t>
            </a:r>
            <a:r>
              <a:rPr lang="en-US" sz="2000" dirty="0" err="1">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rgbClr val="427E00"/>
                </a:solidFill>
                <a:latin typeface="Consolas" panose="020B0609020204030204" pitchFamily="49" charset="0"/>
                <a:ea typeface="Times New Roman" panose="02020603050405020304" pitchFamily="18" charset="0"/>
                <a:cs typeface="Times New Roman" panose="02020603050405020304" pitchFamily="18" charset="0"/>
              </a:rPr>
              <a:t>set</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1</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1</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1</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0</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).normalize();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lights[</a:t>
            </a:r>
            <a:r>
              <a:rPr lang="en-US" sz="2000" dirty="0">
                <a:solidFill>
                  <a:srgbClr val="7C4FCD"/>
                </a:solidFill>
                <a:latin typeface="Consolas" panose="020B0609020204030204" pitchFamily="49" charset="0"/>
                <a:ea typeface="Times New Roman" panose="02020603050405020304" pitchFamily="18" charset="0"/>
                <a:cs typeface="Times New Roman" panose="02020603050405020304" pitchFamily="18" charset="0"/>
              </a:rPr>
              <a:t>0</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err="1">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rgbClr val="427E00"/>
                </a:solidFill>
                <a:latin typeface="Consolas" panose="020B0609020204030204" pitchFamily="49" charset="0"/>
                <a:ea typeface="Times New Roman" panose="02020603050405020304" pitchFamily="18" charset="0"/>
                <a:cs typeface="Times New Roman" panose="02020603050405020304" pitchFamily="18" charset="0"/>
              </a:rPr>
              <a:t>set</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1</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1</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0</a:t>
            </a:r>
            <a:r>
              <a:rPr lang="en-US" sz="2000" dirty="0">
                <a:solidFill>
                  <a:srgbClr val="C70040"/>
                </a:solidFill>
                <a:latin typeface="Consolas" panose="020B0609020204030204" pitchFamily="49" charset="0"/>
                <a:ea typeface="Times New Roman" panose="02020603050405020304" pitchFamily="18" charset="0"/>
                <a:cs typeface="Times New Roman" panose="02020603050405020304" pitchFamily="18" charset="0"/>
              </a:rPr>
              <a:t>.</a:t>
            </a:r>
            <a:r>
              <a:rPr lang="en-US" sz="2000" i="1" dirty="0">
                <a:solidFill>
                  <a:srgbClr val="CB6500"/>
                </a:solidFill>
                <a:latin typeface="Consolas" panose="020B0609020204030204" pitchFamily="49" charset="0"/>
                <a:ea typeface="Times New Roman" panose="02020603050405020304" pitchFamily="18" charset="0"/>
                <a:cs typeface="Times New Roman" panose="02020603050405020304" pitchFamily="18" charset="0"/>
              </a:rPr>
              <a:t>0f</a:t>
            </a:r>
            <a:r>
              <a:rPr lang="en-US" sz="20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r>
              <a:rPr lang="en-US" sz="2000" dirty="0">
                <a:solidFill>
                  <a:srgbClr val="000000"/>
                </a:solidFill>
                <a:latin typeface="Consolas" panose="020B0609020204030204" pitchFamily="49" charset="0"/>
                <a:ea typeface="Times New Roman" panose="02020603050405020304" pitchFamily="18" charset="0"/>
              </a:rPr>
              <a:t>  }</a:t>
            </a:r>
            <a:endParaRPr lang="en-US" sz="2000" dirty="0">
              <a:solidFill>
                <a:schemeClr val="tx1"/>
              </a:solidFill>
              <a:latin typeface="Consolas" panose="020B0609020204030204" pitchFamily="49" charset="0"/>
              <a:ea typeface="Calibri" panose="020F0502020204030204" pitchFamily="34" charset="0"/>
              <a:cs typeface="Consolas" panose="020B0609020204030204" pitchFamily="49" charset="0"/>
            </a:endParaRPr>
          </a:p>
        </p:txBody>
      </p:sp>
      <p:sp>
        <p:nvSpPr>
          <p:cNvPr id="7" name="TextBox 6"/>
          <p:cNvSpPr txBox="1"/>
          <p:nvPr/>
        </p:nvSpPr>
        <p:spPr>
          <a:xfrm>
            <a:off x="7485132" y="1675313"/>
            <a:ext cx="4148893" cy="461665"/>
          </a:xfrm>
          <a:prstGeom prst="rect">
            <a:avLst/>
          </a:prstGeom>
          <a:noFill/>
        </p:spPr>
        <p:txBody>
          <a:bodyPr wrap="none" rtlCol="0">
            <a:spAutoFit/>
          </a:bodyPr>
          <a:lstStyle/>
          <a:p>
            <a:r>
              <a:rPr lang="en-US" sz="2400" dirty="0">
                <a:solidFill>
                  <a:srgbClr val="FF0000"/>
                </a:solidFill>
                <a:latin typeface="Whipsmart" panose="020B0502030203050204" pitchFamily="34" charset="0"/>
                <a:cs typeface="Consolas" panose="020B0609020204030204" pitchFamily="49" charset="0"/>
              </a:rPr>
              <a:t>responsible for this array element</a:t>
            </a:r>
          </a:p>
        </p:txBody>
      </p:sp>
      <p:cxnSp>
        <p:nvCxnSpPr>
          <p:cNvPr id="8" name="Straight Arrow Connector 7"/>
          <p:cNvCxnSpPr>
            <a:cxnSpLocks/>
            <a:stCxn id="7" idx="1"/>
          </p:cNvCxnSpPr>
          <p:nvPr/>
        </p:nvCxnSpPr>
        <p:spPr>
          <a:xfrm flipH="1">
            <a:off x="3098800" y="1906146"/>
            <a:ext cx="4386332" cy="13063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1203075" y="3774439"/>
            <a:ext cx="3124573" cy="461665"/>
          </a:xfrm>
          <a:prstGeom prst="rect">
            <a:avLst/>
          </a:prstGeom>
          <a:noFill/>
        </p:spPr>
        <p:txBody>
          <a:bodyPr wrap="none" rtlCol="0">
            <a:spAutoFit/>
          </a:bodyPr>
          <a:lstStyle/>
          <a:p>
            <a:r>
              <a:rPr lang="en-US" sz="2400" dirty="0">
                <a:solidFill>
                  <a:srgbClr val="FF0000"/>
                </a:solidFill>
                <a:latin typeface="Whipsmart" panose="020B0502030203050204" pitchFamily="34" charset="0"/>
                <a:cs typeface="Consolas" panose="020B0609020204030204" pitchFamily="49" charset="0"/>
              </a:rPr>
              <a:t>can do this max. 8 times</a:t>
            </a:r>
          </a:p>
        </p:txBody>
      </p:sp>
      <p:cxnSp>
        <p:nvCxnSpPr>
          <p:cNvPr id="14" name="Straight Arrow Connector 13"/>
          <p:cNvCxnSpPr>
            <a:cxnSpLocks/>
            <a:stCxn id="13" idx="2"/>
          </p:cNvCxnSpPr>
          <p:nvPr/>
        </p:nvCxnSpPr>
        <p:spPr>
          <a:xfrm flipV="1">
            <a:off x="590044" y="3327400"/>
            <a:ext cx="1137156" cy="67787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895227" y="4445362"/>
            <a:ext cx="4738798" cy="461665"/>
          </a:xfrm>
          <a:prstGeom prst="rect">
            <a:avLst/>
          </a:prstGeom>
          <a:noFill/>
        </p:spPr>
        <p:txBody>
          <a:bodyPr wrap="none" rtlCol="0">
            <a:spAutoFit/>
          </a:bodyPr>
          <a:lstStyle/>
          <a:p>
            <a:r>
              <a:rPr lang="en-US" sz="2400" dirty="0">
                <a:solidFill>
                  <a:srgbClr val="FF0000"/>
                </a:solidFill>
                <a:latin typeface="Whipsmart" panose="020B0502030203050204" pitchFamily="34" charset="0"/>
                <a:cs typeface="Consolas" panose="020B0609020204030204" pitchFamily="49" charset="0"/>
              </a:rPr>
              <a:t>make sure light direction is unit length</a:t>
            </a:r>
          </a:p>
        </p:txBody>
      </p:sp>
      <p:cxnSp>
        <p:nvCxnSpPr>
          <p:cNvPr id="20" name="Straight Arrow Connector 19"/>
          <p:cNvCxnSpPr>
            <a:cxnSpLocks/>
            <a:stCxn id="19" idx="0"/>
          </p:cNvCxnSpPr>
          <p:nvPr/>
        </p:nvCxnSpPr>
        <p:spPr>
          <a:xfrm flipH="1" flipV="1">
            <a:off x="8915400" y="3447166"/>
            <a:ext cx="349226" cy="9981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096000" y="6396335"/>
            <a:ext cx="4132863" cy="461665"/>
          </a:xfrm>
          <a:prstGeom prst="rect">
            <a:avLst/>
          </a:prstGeom>
          <a:noFill/>
        </p:spPr>
        <p:txBody>
          <a:bodyPr wrap="none" rtlCol="0">
            <a:spAutoFit/>
          </a:bodyPr>
          <a:lstStyle/>
          <a:p>
            <a:r>
              <a:rPr lang="en-US" sz="2400" dirty="0">
                <a:solidFill>
                  <a:srgbClr val="FF0000"/>
                </a:solidFill>
                <a:latin typeface="Whipsmart" panose="020B0502030203050204" pitchFamily="34" charset="0"/>
                <a:cs typeface="Consolas" panose="020B0609020204030204" pitchFamily="49" charset="0"/>
              </a:rPr>
              <a:t>make sure uniforms are provided</a:t>
            </a:r>
          </a:p>
        </p:txBody>
      </p:sp>
      <p:cxnSp>
        <p:nvCxnSpPr>
          <p:cNvPr id="24" name="Straight Arrow Connector 23"/>
          <p:cNvCxnSpPr>
            <a:stCxn id="23" idx="0"/>
          </p:cNvCxnSpPr>
          <p:nvPr/>
        </p:nvCxnSpPr>
        <p:spPr>
          <a:xfrm flipH="1" flipV="1">
            <a:off x="8006255" y="5907017"/>
            <a:ext cx="156177" cy="4893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4064150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a:t>
            </a:r>
            <a:br>
              <a:rPr lang="en-US" dirty="0"/>
            </a:br>
            <a:r>
              <a:rPr lang="en-US" dirty="0"/>
              <a:t>colored lights</a:t>
            </a:r>
          </a:p>
        </p:txBody>
      </p:sp>
      <p:sp>
        <p:nvSpPr>
          <p:cNvPr id="3" name="Content Placeholder 2"/>
          <p:cNvSpPr>
            <a:spLocks noGrp="1"/>
          </p:cNvSpPr>
          <p:nvPr>
            <p:ph idx="1"/>
          </p:nvPr>
        </p:nvSpPr>
        <p:spPr/>
        <p:txBody>
          <a:bodyPr/>
          <a:lstStyle/>
          <a:p>
            <a:r>
              <a:rPr lang="en-US" dirty="0"/>
              <a:t>set up two or more light sources</a:t>
            </a:r>
          </a:p>
          <a:p>
            <a:r>
              <a:rPr lang="en-US" dirty="0"/>
              <a:t>different directions</a:t>
            </a:r>
          </a:p>
          <a:p>
            <a:r>
              <a:rPr lang="en-US" dirty="0"/>
              <a:t>different power density spectra</a:t>
            </a:r>
          </a:p>
          <a:p>
            <a:r>
              <a:rPr lang="en-US" dirty="0"/>
              <a:t>in FS, write a </a:t>
            </a:r>
            <a:r>
              <a:rPr lang="en-US" sz="2400" dirty="0">
                <a:latin typeface="Consolas" panose="020B0609020204030204" pitchFamily="49" charset="0"/>
                <a:cs typeface="Consolas" panose="020B0609020204030204" pitchFamily="49" charset="0"/>
              </a:rPr>
              <a:t>for</a:t>
            </a:r>
            <a:r>
              <a:rPr lang="en-US" dirty="0"/>
              <a:t> loop, adding contributions of light sources to the fragment color</a:t>
            </a:r>
          </a:p>
        </p:txBody>
      </p:sp>
      <p:sp>
        <p:nvSpPr>
          <p:cNvPr id="4" name="Rectangle 3"/>
          <p:cNvSpPr/>
          <p:nvPr/>
        </p:nvSpPr>
        <p:spPr>
          <a:xfrm>
            <a:off x="469337" y="4147048"/>
            <a:ext cx="7513267" cy="250460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lights[</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i</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position.xyz</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lights[</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i</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endPar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fragmentColor.rgb</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shade(normal,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texture(</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material.colorTexture</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tex.xy</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tex.w</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rgb</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32" name="TextBox 31"/>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
        <p:nvSpPr>
          <p:cNvPr id="33" name="Rectangle 32"/>
          <p:cNvSpPr/>
          <p:nvPr/>
        </p:nvSpPr>
        <p:spPr>
          <a:xfrm>
            <a:off x="5915025" y="1"/>
            <a:ext cx="6124575" cy="330214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vec3 shade(</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vec3 normal, 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materialColor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endPar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float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cosa</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clamp( dot(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normal),0.0,1.0);</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return</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materialColor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cosa</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34" name="TextBox 33"/>
          <p:cNvSpPr txBox="1"/>
          <p:nvPr/>
        </p:nvSpPr>
        <p:spPr>
          <a:xfrm>
            <a:off x="9184616" y="4635862"/>
            <a:ext cx="2169184" cy="461665"/>
          </a:xfrm>
          <a:prstGeom prst="rect">
            <a:avLst/>
          </a:prstGeom>
          <a:noFill/>
        </p:spPr>
        <p:txBody>
          <a:bodyPr wrap="none" rtlCol="0">
            <a:spAutoFit/>
          </a:bodyPr>
          <a:lstStyle/>
          <a:p>
            <a:r>
              <a:rPr lang="en-US" sz="2400" dirty="0">
                <a:solidFill>
                  <a:srgbClr val="FF0000"/>
                </a:solidFill>
                <a:latin typeface="Whipsmart" panose="020B0502030203050204" pitchFamily="34" charset="0"/>
                <a:cs typeface="Consolas" panose="020B0609020204030204" pitchFamily="49" charset="0"/>
              </a:rPr>
              <a:t>reflection model</a:t>
            </a:r>
          </a:p>
        </p:txBody>
      </p:sp>
      <p:cxnSp>
        <p:nvCxnSpPr>
          <p:cNvPr id="35" name="Straight Arrow Connector 34"/>
          <p:cNvCxnSpPr>
            <a:stCxn id="34" idx="0"/>
            <a:endCxn id="33" idx="2"/>
          </p:cNvCxnSpPr>
          <p:nvPr/>
        </p:nvCxnSpPr>
        <p:spPr>
          <a:xfrm flipH="1" flipV="1">
            <a:off x="8977313" y="3302145"/>
            <a:ext cx="1291895" cy="13337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977312" y="5969579"/>
            <a:ext cx="2465740" cy="461665"/>
          </a:xfrm>
          <a:prstGeom prst="rect">
            <a:avLst/>
          </a:prstGeom>
          <a:noFill/>
        </p:spPr>
        <p:txBody>
          <a:bodyPr wrap="none" rtlCol="0">
            <a:spAutoFit/>
          </a:bodyPr>
          <a:lstStyle/>
          <a:p>
            <a:r>
              <a:rPr lang="en-US" sz="2400" dirty="0">
                <a:solidFill>
                  <a:srgbClr val="FF0000"/>
                </a:solidFill>
                <a:latin typeface="Whipsmart" panose="020B0502030203050204" pitchFamily="34" charset="0"/>
                <a:cs typeface="Consolas" panose="020B0609020204030204" pitchFamily="49" charset="0"/>
              </a:rPr>
              <a:t>light source model</a:t>
            </a:r>
          </a:p>
        </p:txBody>
      </p:sp>
      <p:cxnSp>
        <p:nvCxnSpPr>
          <p:cNvPr id="38" name="Straight Arrow Connector 37"/>
          <p:cNvCxnSpPr>
            <a:stCxn id="37" idx="1"/>
          </p:cNvCxnSpPr>
          <p:nvPr/>
        </p:nvCxnSpPr>
        <p:spPr>
          <a:xfrm flipH="1" flipV="1">
            <a:off x="7223558" y="4778665"/>
            <a:ext cx="1753754" cy="14217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415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light source model:</a:t>
            </a:r>
            <a:br>
              <a:rPr lang="en-US" dirty="0"/>
            </a:br>
            <a:r>
              <a:rPr lang="en-US" dirty="0"/>
              <a:t>point light</a:t>
            </a:r>
          </a:p>
        </p:txBody>
      </p:sp>
      <p:sp>
        <p:nvSpPr>
          <p:cNvPr id="19" name="Oval 18"/>
          <p:cNvSpPr/>
          <p:nvPr/>
        </p:nvSpPr>
        <p:spPr>
          <a:xfrm>
            <a:off x="5096212" y="3799347"/>
            <a:ext cx="917575" cy="9175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0" name="Rounded Rectangle 19"/>
          <p:cNvSpPr/>
          <p:nvPr/>
        </p:nvSpPr>
        <p:spPr>
          <a:xfrm>
            <a:off x="6556203" y="3607259"/>
            <a:ext cx="976466" cy="65087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21" name="Straight Arrow Connector 20"/>
          <p:cNvCxnSpPr/>
          <p:nvPr/>
        </p:nvCxnSpPr>
        <p:spPr>
          <a:xfrm flipH="1" flipV="1">
            <a:off x="6465871" y="1690688"/>
            <a:ext cx="9525" cy="1247775"/>
          </a:xfrm>
          <a:prstGeom prst="straightConnector1">
            <a:avLst/>
          </a:prstGeom>
          <a:noFill/>
          <a:ln w="57150">
            <a:solidFill>
              <a:schemeClr val="accent2"/>
            </a:solidFill>
            <a:round/>
            <a:headEnd/>
            <a:tailEnd type="triangle" w="med" len="med"/>
          </a:ln>
        </p:spPr>
      </p:cxnSp>
      <p:cxnSp>
        <p:nvCxnSpPr>
          <p:cNvPr id="22" name="Straight Arrow Connector 21"/>
          <p:cNvCxnSpPr/>
          <p:nvPr/>
        </p:nvCxnSpPr>
        <p:spPr>
          <a:xfrm flipV="1">
            <a:off x="6569687" y="2095208"/>
            <a:ext cx="882310" cy="882310"/>
          </a:xfrm>
          <a:prstGeom prst="straightConnector1">
            <a:avLst/>
          </a:prstGeom>
          <a:noFill/>
          <a:ln w="57150">
            <a:solidFill>
              <a:schemeClr val="accent2"/>
            </a:solidFill>
            <a:round/>
            <a:headEnd/>
            <a:tailEnd type="triangle" w="med" len="med"/>
          </a:ln>
        </p:spPr>
      </p:cxnSp>
      <p:cxnSp>
        <p:nvCxnSpPr>
          <p:cNvPr id="23" name="Straight Arrow Connector 22"/>
          <p:cNvCxnSpPr/>
          <p:nvPr/>
        </p:nvCxnSpPr>
        <p:spPr>
          <a:xfrm>
            <a:off x="6608746" y="3071811"/>
            <a:ext cx="1247775" cy="0"/>
          </a:xfrm>
          <a:prstGeom prst="straightConnector1">
            <a:avLst/>
          </a:prstGeom>
          <a:noFill/>
          <a:ln w="57150">
            <a:solidFill>
              <a:schemeClr val="accent2"/>
            </a:solidFill>
            <a:round/>
            <a:headEnd/>
            <a:tailEnd type="triangle" w="med" len="med"/>
          </a:ln>
        </p:spPr>
      </p:cxnSp>
      <p:cxnSp>
        <p:nvCxnSpPr>
          <p:cNvPr id="24" name="Straight Arrow Connector 23"/>
          <p:cNvCxnSpPr>
            <a:endCxn id="20" idx="0"/>
          </p:cNvCxnSpPr>
          <p:nvPr/>
        </p:nvCxnSpPr>
        <p:spPr>
          <a:xfrm>
            <a:off x="6569689" y="3166106"/>
            <a:ext cx="474749" cy="441155"/>
          </a:xfrm>
          <a:prstGeom prst="straightConnector1">
            <a:avLst/>
          </a:prstGeom>
          <a:noFill/>
          <a:ln w="57150">
            <a:solidFill>
              <a:schemeClr val="accent2"/>
            </a:solidFill>
            <a:round/>
            <a:headEnd/>
            <a:tailEnd type="triangle" w="med" len="med"/>
          </a:ln>
        </p:spPr>
      </p:cxnSp>
      <p:cxnSp>
        <p:nvCxnSpPr>
          <p:cNvPr id="25" name="Straight Arrow Connector 24"/>
          <p:cNvCxnSpPr/>
          <p:nvPr/>
        </p:nvCxnSpPr>
        <p:spPr>
          <a:xfrm>
            <a:off x="6475394" y="3205163"/>
            <a:ext cx="0" cy="1247775"/>
          </a:xfrm>
          <a:prstGeom prst="straightConnector1">
            <a:avLst/>
          </a:prstGeom>
          <a:noFill/>
          <a:ln w="57150">
            <a:solidFill>
              <a:schemeClr val="accent2"/>
            </a:solidFill>
            <a:round/>
            <a:headEnd/>
            <a:tailEnd type="triangle" w="med" len="med"/>
          </a:ln>
        </p:spPr>
      </p:cxnSp>
      <p:cxnSp>
        <p:nvCxnSpPr>
          <p:cNvPr id="32" name="Straight Arrow Connector 31"/>
          <p:cNvCxnSpPr/>
          <p:nvPr/>
        </p:nvCxnSpPr>
        <p:spPr>
          <a:xfrm flipH="1">
            <a:off x="5728842" y="3166104"/>
            <a:ext cx="652259" cy="652259"/>
          </a:xfrm>
          <a:prstGeom prst="straightConnector1">
            <a:avLst/>
          </a:prstGeom>
          <a:noFill/>
          <a:ln w="57150">
            <a:solidFill>
              <a:schemeClr val="accent2"/>
            </a:solidFill>
            <a:round/>
            <a:headEnd/>
            <a:tailEnd type="triangle" w="med" len="med"/>
          </a:ln>
        </p:spPr>
      </p:cxnSp>
      <p:cxnSp>
        <p:nvCxnSpPr>
          <p:cNvPr id="34" name="Straight Arrow Connector 33"/>
          <p:cNvCxnSpPr/>
          <p:nvPr/>
        </p:nvCxnSpPr>
        <p:spPr>
          <a:xfrm flipH="1">
            <a:off x="5094271" y="3071811"/>
            <a:ext cx="1247775" cy="0"/>
          </a:xfrm>
          <a:prstGeom prst="straightConnector1">
            <a:avLst/>
          </a:prstGeom>
          <a:noFill/>
          <a:ln w="57150">
            <a:solidFill>
              <a:schemeClr val="accent2"/>
            </a:solidFill>
            <a:round/>
            <a:headEnd/>
            <a:tailEnd type="triangle" w="med" len="med"/>
          </a:ln>
        </p:spPr>
      </p:cxnSp>
      <p:cxnSp>
        <p:nvCxnSpPr>
          <p:cNvPr id="35" name="Straight Arrow Connector 34"/>
          <p:cNvCxnSpPr/>
          <p:nvPr/>
        </p:nvCxnSpPr>
        <p:spPr>
          <a:xfrm flipH="1" flipV="1">
            <a:off x="5418119" y="2095208"/>
            <a:ext cx="962982" cy="882310"/>
          </a:xfrm>
          <a:prstGeom prst="straightConnector1">
            <a:avLst/>
          </a:prstGeom>
          <a:noFill/>
          <a:ln w="57150">
            <a:solidFill>
              <a:schemeClr val="accent2"/>
            </a:solidFill>
            <a:round/>
            <a:headEnd/>
            <a:tailEnd type="triangle" w="med" len="med"/>
          </a:ln>
        </p:spPr>
      </p:cxnSp>
      <p:sp>
        <p:nvSpPr>
          <p:cNvPr id="28" name="TextBox 27"/>
          <p:cNvSpPr txBox="1"/>
          <p:nvPr/>
        </p:nvSpPr>
        <p:spPr>
          <a:xfrm>
            <a:off x="6238859" y="2752484"/>
            <a:ext cx="1197764"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position</a:t>
            </a:r>
          </a:p>
        </p:txBody>
      </p:sp>
      <p:sp>
        <p:nvSpPr>
          <p:cNvPr id="6" name="Oval 5"/>
          <p:cNvSpPr/>
          <p:nvPr/>
        </p:nvSpPr>
        <p:spPr>
          <a:xfrm>
            <a:off x="6414712" y="3007363"/>
            <a:ext cx="113690" cy="12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ne 7"/>
          <p:cNvSpPr>
            <a:spLocks noChangeShapeType="1"/>
          </p:cNvSpPr>
          <p:nvPr/>
        </p:nvSpPr>
        <p:spPr bwMode="auto">
          <a:xfrm flipV="1">
            <a:off x="5728842" y="3461994"/>
            <a:ext cx="360807" cy="367056"/>
          </a:xfrm>
          <a:prstGeom prst="line">
            <a:avLst/>
          </a:prstGeom>
          <a:noFill/>
          <a:ln w="76200">
            <a:solidFill>
              <a:schemeClr val="tx1"/>
            </a:solidFill>
            <a:round/>
            <a:headEnd/>
            <a:tailEnd type="triangle" w="med" len="med"/>
          </a:ln>
        </p:spPr>
        <p:txBody>
          <a:bodyPr wrap="none" anchor="ctr"/>
          <a:lstStyle/>
          <a:p>
            <a:endParaRPr lang="en-US"/>
          </a:p>
        </p:txBody>
      </p:sp>
      <p:sp>
        <p:nvSpPr>
          <p:cNvPr id="30" name="TextBox 29"/>
          <p:cNvSpPr txBox="1"/>
          <p:nvPr/>
        </p:nvSpPr>
        <p:spPr>
          <a:xfrm rot="18737066">
            <a:off x="5495671" y="3568302"/>
            <a:ext cx="1197764" cy="369332"/>
          </a:xfrm>
          <a:prstGeom prst="rect">
            <a:avLst/>
          </a:prstGeom>
          <a:noFill/>
        </p:spPr>
        <p:txBody>
          <a:bodyPr wrap="none" rtlCol="0">
            <a:spAutoFit/>
          </a:bodyPr>
          <a:lstStyle/>
          <a:p>
            <a:r>
              <a:rPr lang="en-US" dirty="0" err="1">
                <a:latin typeface="Consolas" panose="020B0609020204030204" pitchFamily="49" charset="0"/>
                <a:cs typeface="Consolas" panose="020B0609020204030204" pitchFamily="49" charset="0"/>
              </a:rPr>
              <a:t>lightDir</a:t>
            </a:r>
            <a:endParaRPr lang="en-US" dirty="0">
              <a:latin typeface="Consolas" panose="020B0609020204030204" pitchFamily="49" charset="0"/>
              <a:cs typeface="Consolas" panose="020B0609020204030204" pitchFamily="49" charset="0"/>
            </a:endParaRPr>
          </a:p>
        </p:txBody>
      </p:sp>
      <p:sp>
        <p:nvSpPr>
          <p:cNvPr id="31" name="TextBox 30"/>
          <p:cNvSpPr txBox="1"/>
          <p:nvPr/>
        </p:nvSpPr>
        <p:spPr>
          <a:xfrm>
            <a:off x="4584520" y="3479744"/>
            <a:ext cx="1197764" cy="369332"/>
          </a:xfrm>
          <a:prstGeom prst="rect">
            <a:avLst/>
          </a:prstGeom>
          <a:noFill/>
        </p:spPr>
        <p:txBody>
          <a:bodyPr wrap="none" rtlCol="0">
            <a:spAutoFit/>
          </a:bodyPr>
          <a:lstStyle/>
          <a:p>
            <a:r>
              <a:rPr lang="en-US" dirty="0" err="1">
                <a:latin typeface="Consolas" panose="020B0609020204030204" pitchFamily="49" charset="0"/>
                <a:cs typeface="Consolas" panose="020B0609020204030204" pitchFamily="49" charset="0"/>
              </a:rPr>
              <a:t>worldPos</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2777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67" descr="http://www.psdgraphics.com/file/glossy-light-bulb.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888" r="23761"/>
          <a:stretch/>
        </p:blipFill>
        <p:spPr bwMode="auto">
          <a:xfrm>
            <a:off x="5638800" y="3276601"/>
            <a:ext cx="885114" cy="1378913"/>
          </a:xfrm>
          <a:prstGeom prst="rect">
            <a:avLst/>
          </a:prstGeom>
          <a:noFill/>
          <a:extLst>
            <a:ext uri="{909E8E84-426E-40DD-AFC4-6F175D3DCCD1}">
              <a14:hiddenFill xmlns:a14="http://schemas.microsoft.com/office/drawing/2010/main">
                <a:solidFill>
                  <a:srgbClr val="FFFFFF"/>
                </a:solidFill>
              </a14:hiddenFill>
            </a:ext>
          </a:extLst>
        </p:spPr>
      </p:pic>
      <p:sp>
        <p:nvSpPr>
          <p:cNvPr id="4" name="Ellipszis 3"/>
          <p:cNvSpPr/>
          <p:nvPr/>
        </p:nvSpPr>
        <p:spPr>
          <a:xfrm>
            <a:off x="4613190" y="2545492"/>
            <a:ext cx="2990336" cy="26937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 name="Ellipszis 4"/>
          <p:cNvSpPr/>
          <p:nvPr/>
        </p:nvSpPr>
        <p:spPr>
          <a:xfrm>
            <a:off x="5897605" y="353574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6" name="Ellipszis 5"/>
          <p:cNvSpPr/>
          <p:nvPr/>
        </p:nvSpPr>
        <p:spPr>
          <a:xfrm>
            <a:off x="5923005" y="358654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7" name="Ellipszis 6"/>
          <p:cNvSpPr/>
          <p:nvPr/>
        </p:nvSpPr>
        <p:spPr>
          <a:xfrm>
            <a:off x="5961105" y="353574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8" name="Ellipszis 7"/>
          <p:cNvSpPr/>
          <p:nvPr/>
        </p:nvSpPr>
        <p:spPr>
          <a:xfrm>
            <a:off x="5948405" y="359924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9" name="Ellipszis 8"/>
          <p:cNvSpPr/>
          <p:nvPr/>
        </p:nvSpPr>
        <p:spPr>
          <a:xfrm>
            <a:off x="5961105" y="357384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0" name="Ellipszis 9"/>
          <p:cNvSpPr/>
          <p:nvPr/>
        </p:nvSpPr>
        <p:spPr>
          <a:xfrm>
            <a:off x="5973805" y="359924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1" name="Ellipszis 10"/>
          <p:cNvSpPr/>
          <p:nvPr/>
        </p:nvSpPr>
        <p:spPr>
          <a:xfrm>
            <a:off x="5973805" y="359924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 name="Ellipszis 11"/>
          <p:cNvSpPr/>
          <p:nvPr/>
        </p:nvSpPr>
        <p:spPr>
          <a:xfrm>
            <a:off x="6050005" y="3688149"/>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3" name="Szövegdoboz 12"/>
          <p:cNvSpPr txBox="1"/>
          <p:nvPr/>
        </p:nvSpPr>
        <p:spPr>
          <a:xfrm>
            <a:off x="2075511" y="5650812"/>
            <a:ext cx="7893508" cy="646331"/>
          </a:xfrm>
          <a:prstGeom prst="rect">
            <a:avLst/>
          </a:prstGeom>
          <a:noFill/>
        </p:spPr>
        <p:txBody>
          <a:bodyPr wrap="none" rtlCol="0">
            <a:spAutoFit/>
          </a:bodyPr>
          <a:lstStyle/>
          <a:p>
            <a:r>
              <a:rPr lang="en-US" sz="3600" dirty="0">
                <a:latin typeface="Whipsmart" pitchFamily="34" charset="0"/>
              </a:rPr>
              <a:t>~ </a:t>
            </a:r>
            <a:r>
              <a:rPr lang="hu-HU" sz="3600" dirty="0" smtClean="0">
                <a:latin typeface="Whipsmart" pitchFamily="34" charset="0"/>
              </a:rPr>
              <a:t>átlépő fotonok száma másodpercenként</a:t>
            </a:r>
            <a:endParaRPr lang="en-US" sz="3600" dirty="0">
              <a:latin typeface="Whipsmart" pitchFamily="34" charset="0"/>
            </a:endParaRPr>
          </a:p>
        </p:txBody>
      </p:sp>
      <p:sp>
        <p:nvSpPr>
          <p:cNvPr id="14" name="Szövegdoboz 13"/>
          <p:cNvSpPr txBox="1"/>
          <p:nvPr/>
        </p:nvSpPr>
        <p:spPr>
          <a:xfrm>
            <a:off x="5092701" y="1600201"/>
            <a:ext cx="2020105" cy="646331"/>
          </a:xfrm>
          <a:prstGeom prst="rect">
            <a:avLst/>
          </a:prstGeom>
          <a:noFill/>
        </p:spPr>
        <p:txBody>
          <a:bodyPr wrap="none" rtlCol="0">
            <a:spAutoFit/>
          </a:bodyPr>
          <a:lstStyle/>
          <a:p>
            <a:r>
              <a:rPr lang="en-US" sz="3600" dirty="0">
                <a:latin typeface="Whipsmart" pitchFamily="34" charset="0"/>
              </a:rPr>
              <a:t>Watt [ W ]</a:t>
            </a:r>
          </a:p>
        </p:txBody>
      </p:sp>
      <p:pic>
        <p:nvPicPr>
          <p:cNvPr id="23" name="Picture 2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8845" y="795068"/>
            <a:ext cx="3326442" cy="513050"/>
          </a:xfrm>
          <a:prstGeom prst="rect">
            <a:avLst/>
          </a:prstGeom>
        </p:spPr>
      </p:pic>
    </p:spTree>
    <p:extLst>
      <p:ext uri="{BB962C8B-B14F-4D97-AF65-F5344CB8AC3E}">
        <p14:creationId xmlns:p14="http://schemas.microsoft.com/office/powerpoint/2010/main" val="420573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56" presetClass="path" presetSubtype="0" fill="hold" grpId="1" nodeType="afterEffect">
                                  <p:stCondLst>
                                    <p:cond delay="0"/>
                                  </p:stCondLst>
                                  <p:childTnLst>
                                    <p:animMotion origin="layout" path="M -2.77778E-7 3.33333E-6 L -0.3625 -0.10741 " pathEditMode="relative" rAng="0" ptsTypes="AA">
                                      <p:cBhvr>
                                        <p:cTn id="9" dur="500" fill="hold"/>
                                        <p:tgtEl>
                                          <p:spTgt spid="5"/>
                                        </p:tgtEl>
                                        <p:attrNameLst>
                                          <p:attrName>ppt_x</p:attrName>
                                          <p:attrName>ppt_y</p:attrName>
                                        </p:attrNameLst>
                                      </p:cBhvr>
                                      <p:rCtr x="-18100" y="-5400"/>
                                    </p:animMotion>
                                  </p:childTnLst>
                                  <p:subTnLst>
                                    <p:set>
                                      <p:cBhvr override="childStyle">
                                        <p:cTn dur="1" fill="hold" display="0" masterRel="sameClick" afterEffect="1">
                                          <p:stCondLst>
                                            <p:cond evt="end" delay="0">
                                              <p:tn val="8"/>
                                            </p:cond>
                                          </p:stCondLst>
                                        </p:cTn>
                                        <p:tgtEl>
                                          <p:spTgt spid="5"/>
                                        </p:tgtEl>
                                        <p:attrNameLst>
                                          <p:attrName>style.visibility</p:attrName>
                                        </p:attrNameLst>
                                      </p:cBhvr>
                                      <p:to>
                                        <p:strVal val="hidden"/>
                                      </p:to>
                                    </p:set>
                                  </p:subTnLst>
                                </p:cTn>
                              </p:par>
                              <p:par>
                                <p:cTn id="10" presetID="26" presetClass="emph" presetSubtype="0" fill="hold" grpId="0" nodeType="withEffect">
                                  <p:stCondLst>
                                    <p:cond delay="200"/>
                                  </p:stCondLst>
                                  <p:childTnLst>
                                    <p:animEffect transition="out" filter="fade">
                                      <p:cBhvr>
                                        <p:cTn id="11" dur="200" tmFilter="0, 0; .2, .5; .8, .5; 1, 0"/>
                                        <p:tgtEl>
                                          <p:spTgt spid="4"/>
                                        </p:tgtEl>
                                      </p:cBhvr>
                                    </p:animEffect>
                                    <p:animScale>
                                      <p:cBhvr>
                                        <p:cTn id="12" dur="100" autoRev="1" fill="hold"/>
                                        <p:tgtEl>
                                          <p:spTgt spid="4"/>
                                        </p:tgtEl>
                                      </p:cBhvr>
                                      <p:by x="105000" y="105000"/>
                                    </p:animScale>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500"/>
                            </p:stCondLst>
                            <p:childTnLst>
                              <p:par>
                                <p:cTn id="17" presetID="56" presetClass="path" presetSubtype="0" fill="hold" grpId="1" nodeType="afterEffect">
                                  <p:stCondLst>
                                    <p:cond delay="0"/>
                                  </p:stCondLst>
                                  <p:childTnLst>
                                    <p:animMotion origin="layout" path="M 1.94444E-6 -4.07407E-6 L -0.17222 0.34074 " pathEditMode="relative" rAng="0" ptsTypes="AA">
                                      <p:cBhvr>
                                        <p:cTn id="18" dur="500" fill="hold"/>
                                        <p:tgtEl>
                                          <p:spTgt spid="6"/>
                                        </p:tgtEl>
                                        <p:attrNameLst>
                                          <p:attrName>ppt_x</p:attrName>
                                          <p:attrName>ppt_y</p:attrName>
                                        </p:attrNameLst>
                                      </p:cBhvr>
                                      <p:rCtr x="-8600" y="17000"/>
                                    </p:animMotion>
                                  </p:childTnLst>
                                  <p:subTnLst>
                                    <p:set>
                                      <p:cBhvr override="childStyle">
                                        <p:cTn dur="1" fill="hold" display="0" masterRel="sameClick" afterEffect="1">
                                          <p:stCondLst>
                                            <p:cond evt="end" delay="0">
                                              <p:tn val="17"/>
                                            </p:cond>
                                          </p:stCondLst>
                                        </p:cTn>
                                        <p:tgtEl>
                                          <p:spTgt spid="6"/>
                                        </p:tgtEl>
                                        <p:attrNameLst>
                                          <p:attrName>style.visibility</p:attrName>
                                        </p:attrNameLst>
                                      </p:cBhvr>
                                      <p:to>
                                        <p:strVal val="hidden"/>
                                      </p:to>
                                    </p:set>
                                  </p:subTnLst>
                                </p:cTn>
                              </p:par>
                              <p:par>
                                <p:cTn id="19" presetID="26" presetClass="emph" presetSubtype="0" fill="hold" grpId="1" nodeType="withEffect">
                                  <p:stCondLst>
                                    <p:cond delay="200"/>
                                  </p:stCondLst>
                                  <p:childTnLst>
                                    <p:animEffect transition="out" filter="fade">
                                      <p:cBhvr>
                                        <p:cTn id="20" dur="200" tmFilter="0, 0; .2, .5; .8, .5; 1, 0"/>
                                        <p:tgtEl>
                                          <p:spTgt spid="4"/>
                                        </p:tgtEl>
                                      </p:cBhvr>
                                    </p:animEffect>
                                    <p:animScale>
                                      <p:cBhvr>
                                        <p:cTn id="21" dur="100" autoRev="1" fill="hold"/>
                                        <p:tgtEl>
                                          <p:spTgt spid="4"/>
                                        </p:tgtEl>
                                      </p:cBhvr>
                                      <p:by x="105000" y="105000"/>
                                    </p:animScale>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1000"/>
                            </p:stCondLst>
                            <p:childTnLst>
                              <p:par>
                                <p:cTn id="26" presetID="56" presetClass="path" presetSubtype="0" fill="hold" grpId="1" nodeType="afterEffect">
                                  <p:stCondLst>
                                    <p:cond delay="0"/>
                                  </p:stCondLst>
                                  <p:childTnLst>
                                    <p:animMotion origin="layout" path="M -4.72222E-6 3.33333E-6 L -0.03333 -0.45926 " pathEditMode="relative" rAng="0" ptsTypes="AA">
                                      <p:cBhvr>
                                        <p:cTn id="27" dur="500" fill="hold"/>
                                        <p:tgtEl>
                                          <p:spTgt spid="7"/>
                                        </p:tgtEl>
                                        <p:attrNameLst>
                                          <p:attrName>ppt_x</p:attrName>
                                          <p:attrName>ppt_y</p:attrName>
                                        </p:attrNameLst>
                                      </p:cBhvr>
                                      <p:rCtr x="-1700" y="-23000"/>
                                    </p:animMotion>
                                  </p:childTnLst>
                                  <p:subTnLst>
                                    <p:set>
                                      <p:cBhvr override="childStyle">
                                        <p:cTn dur="1" fill="hold" display="0" masterRel="sameClick" afterEffect="1">
                                          <p:stCondLst>
                                            <p:cond evt="end" delay="0">
                                              <p:tn val="26"/>
                                            </p:cond>
                                          </p:stCondLst>
                                        </p:cTn>
                                        <p:tgtEl>
                                          <p:spTgt spid="7"/>
                                        </p:tgtEl>
                                        <p:attrNameLst>
                                          <p:attrName>style.visibility</p:attrName>
                                        </p:attrNameLst>
                                      </p:cBhvr>
                                      <p:to>
                                        <p:strVal val="hidden"/>
                                      </p:to>
                                    </p:set>
                                  </p:subTnLst>
                                </p:cTn>
                              </p:par>
                              <p:par>
                                <p:cTn id="28" presetID="26" presetClass="emph" presetSubtype="0" fill="hold" grpId="2" nodeType="withEffect">
                                  <p:stCondLst>
                                    <p:cond delay="200"/>
                                  </p:stCondLst>
                                  <p:childTnLst>
                                    <p:animEffect transition="out" filter="fade">
                                      <p:cBhvr>
                                        <p:cTn id="29" dur="200" tmFilter="0, 0; .2, .5; .8, .5; 1, 0"/>
                                        <p:tgtEl>
                                          <p:spTgt spid="4"/>
                                        </p:tgtEl>
                                      </p:cBhvr>
                                    </p:animEffect>
                                    <p:animScale>
                                      <p:cBhvr>
                                        <p:cTn id="30" dur="100" autoRev="1" fill="hold"/>
                                        <p:tgtEl>
                                          <p:spTgt spid="4"/>
                                        </p:tgtEl>
                                      </p:cBhvr>
                                      <p:by x="105000" y="105000"/>
                                    </p:animScale>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par>
                          <p:cTn id="34" fill="hold">
                            <p:stCondLst>
                              <p:cond delay="1500"/>
                            </p:stCondLst>
                            <p:childTnLst>
                              <p:par>
                                <p:cTn id="35" presetID="56" presetClass="path" presetSubtype="0" fill="hold" grpId="1" nodeType="afterEffect">
                                  <p:stCondLst>
                                    <p:cond delay="0"/>
                                  </p:stCondLst>
                                  <p:childTnLst>
                                    <p:animMotion origin="layout" path="M 4.16667E-6 4.07407E-6 L 0.38472 -0.23704 " pathEditMode="relative" rAng="0" ptsTypes="AA">
                                      <p:cBhvr>
                                        <p:cTn id="36" dur="500" fill="hold"/>
                                        <p:tgtEl>
                                          <p:spTgt spid="8"/>
                                        </p:tgtEl>
                                        <p:attrNameLst>
                                          <p:attrName>ppt_x</p:attrName>
                                          <p:attrName>ppt_y</p:attrName>
                                        </p:attrNameLst>
                                      </p:cBhvr>
                                      <p:rCtr x="19200" y="-11900"/>
                                    </p:animMotion>
                                  </p:childTnLst>
                                  <p:subTnLst>
                                    <p:set>
                                      <p:cBhvr override="childStyle">
                                        <p:cTn dur="1" fill="hold" display="0" masterRel="sameClick" afterEffect="1">
                                          <p:stCondLst>
                                            <p:cond evt="end" delay="0">
                                              <p:tn val="35"/>
                                            </p:cond>
                                          </p:stCondLst>
                                        </p:cTn>
                                        <p:tgtEl>
                                          <p:spTgt spid="8"/>
                                        </p:tgtEl>
                                        <p:attrNameLst>
                                          <p:attrName>style.visibility</p:attrName>
                                        </p:attrNameLst>
                                      </p:cBhvr>
                                      <p:to>
                                        <p:strVal val="hidden"/>
                                      </p:to>
                                    </p:set>
                                  </p:subTnLst>
                                </p:cTn>
                              </p:par>
                              <p:par>
                                <p:cTn id="37" presetID="26" presetClass="emph" presetSubtype="0" fill="hold" grpId="3" nodeType="withEffect">
                                  <p:stCondLst>
                                    <p:cond delay="200"/>
                                  </p:stCondLst>
                                  <p:childTnLst>
                                    <p:animEffect transition="out" filter="fade">
                                      <p:cBhvr>
                                        <p:cTn id="38" dur="200" tmFilter="0, 0; .2, .5; .8, .5; 1, 0"/>
                                        <p:tgtEl>
                                          <p:spTgt spid="4"/>
                                        </p:tgtEl>
                                      </p:cBhvr>
                                    </p:animEffect>
                                    <p:animScale>
                                      <p:cBhvr>
                                        <p:cTn id="39" dur="100" autoRev="1" fill="hold"/>
                                        <p:tgtEl>
                                          <p:spTgt spid="4"/>
                                        </p:tgtEl>
                                      </p:cBhvr>
                                      <p:by x="105000" y="105000"/>
                                    </p:animScale>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par>
                          <p:cTn id="43" fill="hold">
                            <p:stCondLst>
                              <p:cond delay="2000"/>
                            </p:stCondLst>
                            <p:childTnLst>
                              <p:par>
                                <p:cTn id="44" presetID="56" presetClass="path" presetSubtype="0" fill="hold" grpId="1" nodeType="afterEffect">
                                  <p:stCondLst>
                                    <p:cond delay="0"/>
                                  </p:stCondLst>
                                  <p:childTnLst>
                                    <p:animMotion origin="layout" path="M -4.72222E-6 -2.22222E-6 L 0.17084 0.30741 " pathEditMode="relative" rAng="0" ptsTypes="AA">
                                      <p:cBhvr>
                                        <p:cTn id="45" dur="500" fill="hold"/>
                                        <p:tgtEl>
                                          <p:spTgt spid="9"/>
                                        </p:tgtEl>
                                        <p:attrNameLst>
                                          <p:attrName>ppt_x</p:attrName>
                                          <p:attrName>ppt_y</p:attrName>
                                        </p:attrNameLst>
                                      </p:cBhvr>
                                      <p:rCtr x="8500" y="15400"/>
                                    </p:animMotion>
                                  </p:childTnLst>
                                  <p:subTnLst>
                                    <p:set>
                                      <p:cBhvr override="childStyle">
                                        <p:cTn dur="1" fill="hold" display="0" masterRel="sameClick" afterEffect="1">
                                          <p:stCondLst>
                                            <p:cond evt="end" delay="0">
                                              <p:tn val="44"/>
                                            </p:cond>
                                          </p:stCondLst>
                                        </p:cTn>
                                        <p:tgtEl>
                                          <p:spTgt spid="9"/>
                                        </p:tgtEl>
                                        <p:attrNameLst>
                                          <p:attrName>style.visibility</p:attrName>
                                        </p:attrNameLst>
                                      </p:cBhvr>
                                      <p:to>
                                        <p:strVal val="hidden"/>
                                      </p:to>
                                    </p:set>
                                  </p:subTnLst>
                                </p:cTn>
                              </p:par>
                              <p:par>
                                <p:cTn id="46" presetID="26" presetClass="emph" presetSubtype="0" fill="hold" grpId="4" nodeType="withEffect">
                                  <p:stCondLst>
                                    <p:cond delay="200"/>
                                  </p:stCondLst>
                                  <p:childTnLst>
                                    <p:animEffect transition="out" filter="fade">
                                      <p:cBhvr>
                                        <p:cTn id="47" dur="200" tmFilter="0, 0; .2, .5; .8, .5; 1, 0"/>
                                        <p:tgtEl>
                                          <p:spTgt spid="4"/>
                                        </p:tgtEl>
                                      </p:cBhvr>
                                    </p:animEffect>
                                    <p:animScale>
                                      <p:cBhvr>
                                        <p:cTn id="48" dur="100" autoRev="1" fill="hold"/>
                                        <p:tgtEl>
                                          <p:spTgt spid="4"/>
                                        </p:tgtEl>
                                      </p:cBhvr>
                                      <p:by x="105000" y="105000"/>
                                    </p:animScale>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par>
                          <p:cTn id="52" fill="hold">
                            <p:stCondLst>
                              <p:cond delay="2500"/>
                            </p:stCondLst>
                            <p:childTnLst>
                              <p:par>
                                <p:cTn id="53" presetID="56" presetClass="path" presetSubtype="0" fill="hold" grpId="1" nodeType="afterEffect">
                                  <p:stCondLst>
                                    <p:cond delay="0"/>
                                  </p:stCondLst>
                                  <p:childTnLst>
                                    <p:animMotion origin="layout" path="M -3.61111E-6 4.07407E-6 L 0.32639 0.19259 " pathEditMode="relative" rAng="0" ptsTypes="AA">
                                      <p:cBhvr>
                                        <p:cTn id="54" dur="500" fill="hold"/>
                                        <p:tgtEl>
                                          <p:spTgt spid="10"/>
                                        </p:tgtEl>
                                        <p:attrNameLst>
                                          <p:attrName>ppt_x</p:attrName>
                                          <p:attrName>ppt_y</p:attrName>
                                        </p:attrNameLst>
                                      </p:cBhvr>
                                      <p:rCtr x="16300" y="9600"/>
                                    </p:animMotion>
                                  </p:childTnLst>
                                  <p:subTnLst>
                                    <p:set>
                                      <p:cBhvr override="childStyle">
                                        <p:cTn dur="1" fill="hold" display="0" masterRel="sameClick" afterEffect="1">
                                          <p:stCondLst>
                                            <p:cond evt="end" delay="0">
                                              <p:tn val="53"/>
                                            </p:cond>
                                          </p:stCondLst>
                                        </p:cTn>
                                        <p:tgtEl>
                                          <p:spTgt spid="10"/>
                                        </p:tgtEl>
                                        <p:attrNameLst>
                                          <p:attrName>style.visibility</p:attrName>
                                        </p:attrNameLst>
                                      </p:cBhvr>
                                      <p:to>
                                        <p:strVal val="hidden"/>
                                      </p:to>
                                    </p:set>
                                  </p:subTnLst>
                                </p:cTn>
                              </p:par>
                              <p:par>
                                <p:cTn id="55" presetID="26" presetClass="emph" presetSubtype="0" fill="hold" grpId="5" nodeType="withEffect">
                                  <p:stCondLst>
                                    <p:cond delay="200"/>
                                  </p:stCondLst>
                                  <p:childTnLst>
                                    <p:animEffect transition="out" filter="fade">
                                      <p:cBhvr>
                                        <p:cTn id="56" dur="200" tmFilter="0, 0; .2, .5; .8, .5; 1, 0"/>
                                        <p:tgtEl>
                                          <p:spTgt spid="4"/>
                                        </p:tgtEl>
                                      </p:cBhvr>
                                    </p:animEffect>
                                    <p:animScale>
                                      <p:cBhvr>
                                        <p:cTn id="57" dur="100" autoRev="1" fill="hold"/>
                                        <p:tgtEl>
                                          <p:spTgt spid="4"/>
                                        </p:tgtEl>
                                      </p:cBhvr>
                                      <p:by x="105000" y="105000"/>
                                    </p:animScale>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par>
                          <p:cTn id="61" fill="hold">
                            <p:stCondLst>
                              <p:cond delay="3000"/>
                            </p:stCondLst>
                            <p:childTnLst>
                              <p:par>
                                <p:cTn id="62" presetID="56" presetClass="path" presetSubtype="0" fill="hold" grpId="1" nodeType="afterEffect">
                                  <p:stCondLst>
                                    <p:cond delay="0"/>
                                  </p:stCondLst>
                                  <p:childTnLst>
                                    <p:animMotion origin="layout" path="M -3.61111E-6 4.07407E-6 L -0.23472 -0.23334 " pathEditMode="relative" rAng="0" ptsTypes="AA">
                                      <p:cBhvr>
                                        <p:cTn id="63" dur="500" fill="hold"/>
                                        <p:tgtEl>
                                          <p:spTgt spid="11"/>
                                        </p:tgtEl>
                                        <p:attrNameLst>
                                          <p:attrName>ppt_x</p:attrName>
                                          <p:attrName>ppt_y</p:attrName>
                                        </p:attrNameLst>
                                      </p:cBhvr>
                                      <p:rCtr x="-11700" y="-11700"/>
                                    </p:animMotion>
                                  </p:childTnLst>
                                  <p:subTnLst>
                                    <p:set>
                                      <p:cBhvr override="childStyle">
                                        <p:cTn dur="1" fill="hold" display="0" masterRel="sameClick" afterEffect="1">
                                          <p:stCondLst>
                                            <p:cond evt="end" delay="0">
                                              <p:tn val="62"/>
                                            </p:cond>
                                          </p:stCondLst>
                                        </p:cTn>
                                        <p:tgtEl>
                                          <p:spTgt spid="11"/>
                                        </p:tgtEl>
                                        <p:attrNameLst>
                                          <p:attrName>style.visibility</p:attrName>
                                        </p:attrNameLst>
                                      </p:cBhvr>
                                      <p:to>
                                        <p:strVal val="hidden"/>
                                      </p:to>
                                    </p:set>
                                  </p:subTnLst>
                                </p:cTn>
                              </p:par>
                              <p:par>
                                <p:cTn id="64" presetID="26" presetClass="emph" presetSubtype="0" fill="hold" grpId="6" nodeType="withEffect">
                                  <p:stCondLst>
                                    <p:cond delay="200"/>
                                  </p:stCondLst>
                                  <p:childTnLst>
                                    <p:animEffect transition="out" filter="fade">
                                      <p:cBhvr>
                                        <p:cTn id="65" dur="200" tmFilter="0, 0; .2, .5; .8, .5; 1, 0"/>
                                        <p:tgtEl>
                                          <p:spTgt spid="4"/>
                                        </p:tgtEl>
                                      </p:cBhvr>
                                    </p:animEffect>
                                    <p:animScale>
                                      <p:cBhvr>
                                        <p:cTn id="66" dur="100" autoRev="1" fill="hold"/>
                                        <p:tgtEl>
                                          <p:spTgt spid="4"/>
                                        </p:tgtEl>
                                      </p:cBhvr>
                                      <p:by x="105000" y="105000"/>
                                    </p:animScale>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12"/>
                                        </p:tgtEl>
                                        <p:attrNameLst>
                                          <p:attrName>style.visibility</p:attrName>
                                        </p:attrNameLst>
                                      </p:cBhvr>
                                      <p:to>
                                        <p:strVal val="visible"/>
                                      </p:to>
                                    </p:set>
                                  </p:childTnLst>
                                </p:cTn>
                              </p:par>
                            </p:childTnLst>
                          </p:cTn>
                        </p:par>
                        <p:par>
                          <p:cTn id="70" fill="hold">
                            <p:stCondLst>
                              <p:cond delay="3500"/>
                            </p:stCondLst>
                            <p:childTnLst>
                              <p:par>
                                <p:cTn id="71" presetID="56" presetClass="path" presetSubtype="0" fill="hold" grpId="1" nodeType="afterEffect">
                                  <p:stCondLst>
                                    <p:cond delay="0"/>
                                  </p:stCondLst>
                                  <p:childTnLst>
                                    <p:animMotion origin="layout" path="M 3.05556E-6 1.11111E-6 L -0.38334 0.18704 " pathEditMode="relative" rAng="0" ptsTypes="AA">
                                      <p:cBhvr>
                                        <p:cTn id="72" dur="500" fill="hold"/>
                                        <p:tgtEl>
                                          <p:spTgt spid="12"/>
                                        </p:tgtEl>
                                        <p:attrNameLst>
                                          <p:attrName>ppt_x</p:attrName>
                                          <p:attrName>ppt_y</p:attrName>
                                        </p:attrNameLst>
                                      </p:cBhvr>
                                      <p:rCtr x="-19200" y="9400"/>
                                    </p:animMotion>
                                  </p:childTnLst>
                                  <p:subTnLst>
                                    <p:set>
                                      <p:cBhvr override="childStyle">
                                        <p:cTn dur="1" fill="hold" display="0" masterRel="sameClick" afterEffect="1">
                                          <p:stCondLst>
                                            <p:cond evt="end" delay="0">
                                              <p:tn val="71"/>
                                            </p:cond>
                                          </p:stCondLst>
                                        </p:cTn>
                                        <p:tgtEl>
                                          <p:spTgt spid="12"/>
                                        </p:tgtEl>
                                        <p:attrNameLst>
                                          <p:attrName>style.visibility</p:attrName>
                                        </p:attrNameLst>
                                      </p:cBhvr>
                                      <p:to>
                                        <p:strVal val="hidden"/>
                                      </p:to>
                                    </p:set>
                                  </p:subTnLst>
                                </p:cTn>
                              </p:par>
                              <p:par>
                                <p:cTn id="73" presetID="26" presetClass="emph" presetSubtype="0" fill="hold" grpId="7" nodeType="withEffect">
                                  <p:stCondLst>
                                    <p:cond delay="200"/>
                                  </p:stCondLst>
                                  <p:childTnLst>
                                    <p:animEffect transition="out" filter="fade">
                                      <p:cBhvr>
                                        <p:cTn id="74" dur="200" tmFilter="0, 0; .2, .5; .8, .5; 1, 0"/>
                                        <p:tgtEl>
                                          <p:spTgt spid="4"/>
                                        </p:tgtEl>
                                      </p:cBhvr>
                                    </p:animEffect>
                                    <p:animScale>
                                      <p:cBhvr>
                                        <p:cTn id="75" dur="1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4" grpId="4" animBg="1"/>
      <p:bldP spid="4" grpId="5" animBg="1"/>
      <p:bldP spid="4" grpId="6" animBg="1"/>
      <p:bldP spid="4" grpId="7"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light source model:</a:t>
            </a:r>
            <a:br>
              <a:rPr lang="en-US" dirty="0"/>
            </a:br>
            <a:r>
              <a:rPr lang="en-US" dirty="0"/>
              <a:t>point light</a:t>
            </a:r>
          </a:p>
        </p:txBody>
      </p:sp>
      <p:sp>
        <p:nvSpPr>
          <p:cNvPr id="3" name="Content Placeholder 2"/>
          <p:cNvSpPr>
            <a:spLocks noGrp="1"/>
          </p:cNvSpPr>
          <p:nvPr>
            <p:ph idx="1"/>
          </p:nvPr>
        </p:nvSpPr>
        <p:spPr>
          <a:xfrm>
            <a:off x="838200" y="1825625"/>
            <a:ext cx="11137290" cy="4351338"/>
          </a:xfrm>
        </p:spPr>
        <p:txBody>
          <a:bodyPr/>
          <a:lstStyle/>
          <a:p>
            <a:r>
              <a:rPr lang="en-US" dirty="0"/>
              <a:t>light source defined by</a:t>
            </a:r>
          </a:p>
          <a:p>
            <a:pPr lvl="1"/>
            <a:r>
              <a:rPr lang="en-US" dirty="0">
                <a:solidFill>
                  <a:srgbClr val="FF0000"/>
                </a:solidFill>
              </a:rPr>
              <a:t>light position</a:t>
            </a:r>
            <a:r>
              <a:rPr lang="en-US" dirty="0"/>
              <a:t>, given as a non-ideal homogeneous position</a:t>
            </a:r>
          </a:p>
          <a:p>
            <a:pPr marL="457200" lvl="1" indent="0">
              <a:buNone/>
            </a:pPr>
            <a:r>
              <a:rPr lang="en-US" dirty="0">
                <a:latin typeface="Consolas" panose="020B0609020204030204" pitchFamily="49" charset="0"/>
                <a:cs typeface="Consolas" panose="020B0609020204030204" pitchFamily="49" charset="0"/>
              </a:rPr>
              <a:t>lights[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].position </a:t>
            </a:r>
          </a:p>
          <a:p>
            <a:pPr marL="457200" lvl="1" indent="0">
              <a:buNone/>
            </a:pPr>
            <a:r>
              <a:rPr lang="en-US" dirty="0">
                <a:latin typeface="Consolas" panose="020B0609020204030204" pitchFamily="49" charset="0"/>
                <a:cs typeface="Consolas" panose="020B0609020204030204" pitchFamily="49" charset="0"/>
              </a:rPr>
              <a:t>  := vec4(Cartesian position, 1)</a:t>
            </a:r>
          </a:p>
          <a:p>
            <a:pPr lvl="1"/>
            <a:r>
              <a:rPr lang="en-US" dirty="0">
                <a:solidFill>
                  <a:srgbClr val="FF0000"/>
                </a:solidFill>
              </a:rPr>
              <a:t>power density </a:t>
            </a:r>
            <a:r>
              <a:rPr lang="en-US" b="1" dirty="0">
                <a:solidFill>
                  <a:srgbClr val="FF0000"/>
                </a:solidFill>
              </a:rPr>
              <a:t>at unit distance</a:t>
            </a:r>
            <a:r>
              <a:rPr lang="en-US" dirty="0"/>
              <a:t>, any positive value, given at </a:t>
            </a:r>
            <a:r>
              <a:rPr lang="en-US" dirty="0">
                <a:solidFill>
                  <a:srgbClr val="FF0000"/>
                </a:solidFill>
              </a:rPr>
              <a:t>R</a:t>
            </a:r>
            <a:r>
              <a:rPr lang="en-US" dirty="0">
                <a:solidFill>
                  <a:srgbClr val="00B050"/>
                </a:solidFill>
              </a:rPr>
              <a:t>G</a:t>
            </a:r>
            <a:r>
              <a:rPr lang="en-US" dirty="0">
                <a:solidFill>
                  <a:srgbClr val="0000FF"/>
                </a:solidFill>
              </a:rPr>
              <a:t>B</a:t>
            </a:r>
            <a:r>
              <a:rPr lang="en-US" dirty="0"/>
              <a:t> wavelengths</a:t>
            </a:r>
          </a:p>
          <a:p>
            <a:pPr marL="457200" lvl="1" indent="0">
              <a:buNone/>
            </a:pPr>
            <a:r>
              <a:rPr lang="en-US" dirty="0">
                <a:latin typeface="Consolas" panose="020B0609020204030204" pitchFamily="49" charset="0"/>
                <a:cs typeface="Consolas" panose="020B0609020204030204" pitchFamily="49" charset="0"/>
              </a:rPr>
              <a:t>lights[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powerDensity</a:t>
            </a:r>
            <a:r>
              <a:rPr lang="en-US" dirty="0">
                <a:latin typeface="Consolas" panose="020B0609020204030204" pitchFamily="49" charset="0"/>
                <a:cs typeface="Consolas" panose="020B0609020204030204" pitchFamily="49" charset="0"/>
              </a:rPr>
              <a:t> := vec3(red, green, blue)</a:t>
            </a:r>
            <a:endParaRPr lang="en-US" dirty="0"/>
          </a:p>
          <a:p>
            <a:r>
              <a:rPr lang="en-US" dirty="0"/>
              <a:t>at a shaded surface point </a:t>
            </a:r>
            <a:r>
              <a:rPr lang="en-US" sz="2400" dirty="0" err="1">
                <a:latin typeface="Consolas" panose="020B0609020204030204" pitchFamily="49" charset="0"/>
                <a:cs typeface="Consolas" panose="020B0609020204030204" pitchFamily="49" charset="0"/>
              </a:rPr>
              <a:t>worldPos.xyz</a:t>
            </a:r>
            <a:endParaRPr lang="en-US" sz="2400" dirty="0">
              <a:latin typeface="Consolas" panose="020B0609020204030204" pitchFamily="49" charset="0"/>
              <a:cs typeface="Consolas" panose="020B0609020204030204" pitchFamily="49" charset="0"/>
            </a:endParaRPr>
          </a:p>
          <a:p>
            <a:pPr marL="457200" lvl="1" indent="0">
              <a:buNone/>
            </a:pPr>
            <a:r>
              <a:rPr lang="en-US" dirty="0">
                <a:latin typeface="Consolas" panose="020B0609020204030204" pitchFamily="49" charset="0"/>
                <a:cs typeface="Consolas" panose="020B0609020204030204" pitchFamily="49" charset="0"/>
              </a:rPr>
              <a:t>    vec3 </a:t>
            </a:r>
            <a:r>
              <a:rPr lang="en-US" dirty="0" err="1">
                <a:latin typeface="Consolas" panose="020B0609020204030204" pitchFamily="49" charset="0"/>
                <a:cs typeface="Consolas" panose="020B0609020204030204" pitchFamily="49" charset="0"/>
              </a:rPr>
              <a:t>lightDiff</a:t>
            </a:r>
            <a:r>
              <a:rPr lang="en-US" dirty="0">
                <a:latin typeface="Consolas" panose="020B0609020204030204" pitchFamily="49" charset="0"/>
                <a:cs typeface="Consolas" panose="020B0609020204030204" pitchFamily="49" charset="0"/>
              </a:rPr>
              <a:t> = lights[</a:t>
            </a:r>
            <a:r>
              <a:rPr lang="en-US" dirty="0" err="1">
                <a:latin typeface="Consolas" panose="020B0609020204030204" pitchFamily="49" charset="0"/>
                <a:cs typeface="Consolas" panose="020B0609020204030204" pitchFamily="49" charset="0"/>
              </a:rPr>
              <a:t>i</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position.xyz</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worldPos.xyz</a:t>
            </a:r>
            <a:r>
              <a:rPr lang="en-US"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vec3 </a:t>
            </a:r>
            <a:r>
              <a:rPr lang="en-US" sz="2400" dirty="0" err="1">
                <a:latin typeface="Consolas" panose="020B0609020204030204" pitchFamily="49" charset="0"/>
                <a:cs typeface="Consolas" panose="020B0609020204030204" pitchFamily="49" charset="0"/>
              </a:rPr>
              <a:t>lightDir</a:t>
            </a:r>
            <a:r>
              <a:rPr lang="en-US" sz="2400" dirty="0">
                <a:latin typeface="Consolas" panose="020B0609020204030204" pitchFamily="49" charset="0"/>
                <a:cs typeface="Consolas" panose="020B0609020204030204" pitchFamily="49" charset="0"/>
              </a:rPr>
              <a:t> = normalize(</a:t>
            </a:r>
            <a:r>
              <a:rPr lang="en-US" sz="2400" dirty="0" err="1">
                <a:latin typeface="Consolas" panose="020B0609020204030204" pitchFamily="49" charset="0"/>
                <a:cs typeface="Consolas" panose="020B0609020204030204" pitchFamily="49" charset="0"/>
              </a:rPr>
              <a:t>lightDiff</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vec3 </a:t>
            </a:r>
            <a:r>
              <a:rPr lang="en-US" sz="2400" dirty="0" err="1">
                <a:latin typeface="Consolas" panose="020B0609020204030204" pitchFamily="49" charset="0"/>
                <a:cs typeface="Consolas" panose="020B0609020204030204" pitchFamily="49" charset="0"/>
              </a:rPr>
              <a:t>powerDensity</a:t>
            </a:r>
            <a:r>
              <a:rPr lang="en-US" sz="2400" dirty="0"/>
              <a:t> = </a:t>
            </a:r>
            <a:r>
              <a:rPr lang="en-US" sz="2400" dirty="0">
                <a:latin typeface="Consolas" panose="020B0609020204030204" pitchFamily="49" charset="0"/>
                <a:cs typeface="Consolas" panose="020B0609020204030204" pitchFamily="49" charset="0"/>
              </a:rPr>
              <a:t>lights[</a:t>
            </a:r>
            <a:r>
              <a:rPr lang="en-US" sz="2400" dirty="0" err="1">
                <a:latin typeface="Consolas" panose="020B0609020204030204" pitchFamily="49" charset="0"/>
                <a:cs typeface="Consolas" panose="020B0609020204030204" pitchFamily="49" charset="0"/>
              </a:rPr>
              <a:t>i</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powerDensity</a:t>
            </a:r>
            <a:r>
              <a:rPr lang="en-US" sz="2400" dirty="0">
                <a:latin typeface="Consolas" panose="020B0609020204030204" pitchFamily="49" charset="0"/>
                <a:cs typeface="Consolas" panose="020B0609020204030204" pitchFamily="49" charset="0"/>
              </a:rPr>
              <a:t> / length</a:t>
            </a:r>
            <a:r>
              <a:rPr lang="en-US" sz="2400" baseline="30000" dirty="0">
                <a:latin typeface="Consolas" panose="020B0609020204030204" pitchFamily="49" charset="0"/>
                <a:cs typeface="Consolas" panose="020B0609020204030204" pitchFamily="49" charset="0"/>
              </a:rPr>
              <a:t>2</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lightDiff</a:t>
            </a:r>
            <a:r>
              <a:rPr lang="en-US" sz="2400" dirty="0">
                <a:latin typeface="Consolas" panose="020B0609020204030204" pitchFamily="49" charset="0"/>
                <a:cs typeface="Consolas" panose="020B0609020204030204" pitchFamily="49" charset="0"/>
              </a:rPr>
              <a:t>)</a:t>
            </a:r>
          </a:p>
          <a:p>
            <a:endParaRPr lang="en-US" dirty="0"/>
          </a:p>
        </p:txBody>
      </p:sp>
      <p:sp>
        <p:nvSpPr>
          <p:cNvPr id="17" name="Oval 16"/>
          <p:cNvSpPr/>
          <p:nvPr/>
        </p:nvSpPr>
        <p:spPr>
          <a:xfrm>
            <a:off x="9454896" y="1017020"/>
            <a:ext cx="1052974" cy="105297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9" name="Oval 18"/>
          <p:cNvSpPr/>
          <p:nvPr/>
        </p:nvSpPr>
        <p:spPr>
          <a:xfrm>
            <a:off x="8618639" y="2310101"/>
            <a:ext cx="917575" cy="91757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0" name="Rounded Rectangle 19"/>
          <p:cNvSpPr/>
          <p:nvPr/>
        </p:nvSpPr>
        <p:spPr>
          <a:xfrm>
            <a:off x="10078630" y="2118013"/>
            <a:ext cx="976466" cy="650876"/>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21" name="Straight Arrow Connector 20"/>
          <p:cNvCxnSpPr/>
          <p:nvPr/>
        </p:nvCxnSpPr>
        <p:spPr>
          <a:xfrm flipH="1" flipV="1">
            <a:off x="9988298" y="201442"/>
            <a:ext cx="9525" cy="1247775"/>
          </a:xfrm>
          <a:prstGeom prst="straightConnector1">
            <a:avLst/>
          </a:prstGeom>
          <a:noFill/>
          <a:ln w="57150">
            <a:solidFill>
              <a:schemeClr val="accent2"/>
            </a:solidFill>
            <a:round/>
            <a:headEnd/>
            <a:tailEnd type="triangle" w="med" len="med"/>
          </a:ln>
        </p:spPr>
      </p:cxnSp>
      <p:cxnSp>
        <p:nvCxnSpPr>
          <p:cNvPr id="22" name="Straight Arrow Connector 21"/>
          <p:cNvCxnSpPr/>
          <p:nvPr/>
        </p:nvCxnSpPr>
        <p:spPr>
          <a:xfrm flipV="1">
            <a:off x="10092114" y="605962"/>
            <a:ext cx="882310" cy="882310"/>
          </a:xfrm>
          <a:prstGeom prst="straightConnector1">
            <a:avLst/>
          </a:prstGeom>
          <a:noFill/>
          <a:ln w="57150">
            <a:solidFill>
              <a:schemeClr val="accent2"/>
            </a:solidFill>
            <a:round/>
            <a:headEnd/>
            <a:tailEnd type="triangle" w="med" len="med"/>
          </a:ln>
        </p:spPr>
      </p:cxnSp>
      <p:cxnSp>
        <p:nvCxnSpPr>
          <p:cNvPr id="23" name="Straight Arrow Connector 22"/>
          <p:cNvCxnSpPr/>
          <p:nvPr/>
        </p:nvCxnSpPr>
        <p:spPr>
          <a:xfrm>
            <a:off x="10131173" y="1582565"/>
            <a:ext cx="1247775" cy="0"/>
          </a:xfrm>
          <a:prstGeom prst="straightConnector1">
            <a:avLst/>
          </a:prstGeom>
          <a:noFill/>
          <a:ln w="57150">
            <a:solidFill>
              <a:schemeClr val="accent2"/>
            </a:solidFill>
            <a:round/>
            <a:headEnd/>
            <a:tailEnd type="triangle" w="med" len="med"/>
          </a:ln>
        </p:spPr>
      </p:cxnSp>
      <p:cxnSp>
        <p:nvCxnSpPr>
          <p:cNvPr id="24" name="Straight Arrow Connector 23"/>
          <p:cNvCxnSpPr>
            <a:endCxn id="20" idx="0"/>
          </p:cNvCxnSpPr>
          <p:nvPr/>
        </p:nvCxnSpPr>
        <p:spPr>
          <a:xfrm>
            <a:off x="10092116" y="1676860"/>
            <a:ext cx="474749" cy="441155"/>
          </a:xfrm>
          <a:prstGeom prst="straightConnector1">
            <a:avLst/>
          </a:prstGeom>
          <a:noFill/>
          <a:ln w="57150">
            <a:solidFill>
              <a:schemeClr val="accent2"/>
            </a:solidFill>
            <a:round/>
            <a:headEnd/>
            <a:tailEnd type="triangle" w="med" len="med"/>
          </a:ln>
        </p:spPr>
      </p:cxnSp>
      <p:cxnSp>
        <p:nvCxnSpPr>
          <p:cNvPr id="25" name="Straight Arrow Connector 24"/>
          <p:cNvCxnSpPr/>
          <p:nvPr/>
        </p:nvCxnSpPr>
        <p:spPr>
          <a:xfrm>
            <a:off x="9997821" y="1715917"/>
            <a:ext cx="0" cy="1247775"/>
          </a:xfrm>
          <a:prstGeom prst="straightConnector1">
            <a:avLst/>
          </a:prstGeom>
          <a:noFill/>
          <a:ln w="57150">
            <a:solidFill>
              <a:schemeClr val="accent2"/>
            </a:solidFill>
            <a:round/>
            <a:headEnd/>
            <a:tailEnd type="triangle" w="med" len="med"/>
          </a:ln>
        </p:spPr>
      </p:cxnSp>
      <p:cxnSp>
        <p:nvCxnSpPr>
          <p:cNvPr id="32" name="Straight Arrow Connector 31"/>
          <p:cNvCxnSpPr/>
          <p:nvPr/>
        </p:nvCxnSpPr>
        <p:spPr>
          <a:xfrm flipH="1">
            <a:off x="9251269" y="1676858"/>
            <a:ext cx="652259" cy="652259"/>
          </a:xfrm>
          <a:prstGeom prst="straightConnector1">
            <a:avLst/>
          </a:prstGeom>
          <a:noFill/>
          <a:ln w="57150">
            <a:solidFill>
              <a:schemeClr val="accent2"/>
            </a:solidFill>
            <a:round/>
            <a:headEnd/>
            <a:tailEnd type="triangle" w="med" len="med"/>
          </a:ln>
        </p:spPr>
      </p:cxnSp>
      <p:cxnSp>
        <p:nvCxnSpPr>
          <p:cNvPr id="34" name="Straight Arrow Connector 33"/>
          <p:cNvCxnSpPr/>
          <p:nvPr/>
        </p:nvCxnSpPr>
        <p:spPr>
          <a:xfrm flipH="1">
            <a:off x="8616698" y="1582565"/>
            <a:ext cx="1247775" cy="0"/>
          </a:xfrm>
          <a:prstGeom prst="straightConnector1">
            <a:avLst/>
          </a:prstGeom>
          <a:noFill/>
          <a:ln w="57150">
            <a:solidFill>
              <a:schemeClr val="accent2"/>
            </a:solidFill>
            <a:round/>
            <a:headEnd/>
            <a:tailEnd type="triangle" w="med" len="med"/>
          </a:ln>
        </p:spPr>
      </p:cxnSp>
      <p:cxnSp>
        <p:nvCxnSpPr>
          <p:cNvPr id="35" name="Straight Arrow Connector 34"/>
          <p:cNvCxnSpPr/>
          <p:nvPr/>
        </p:nvCxnSpPr>
        <p:spPr>
          <a:xfrm flipH="1" flipV="1">
            <a:off x="8940546" y="605962"/>
            <a:ext cx="962982" cy="882310"/>
          </a:xfrm>
          <a:prstGeom prst="straightConnector1">
            <a:avLst/>
          </a:prstGeom>
          <a:noFill/>
          <a:ln w="57150">
            <a:solidFill>
              <a:schemeClr val="accent2"/>
            </a:solidFill>
            <a:round/>
            <a:headEnd/>
            <a:tailEnd type="triangle" w="med" len="med"/>
          </a:ln>
        </p:spPr>
      </p:cxnSp>
      <p:sp>
        <p:nvSpPr>
          <p:cNvPr id="4" name="Arc 3"/>
          <p:cNvSpPr/>
          <p:nvPr/>
        </p:nvSpPr>
        <p:spPr>
          <a:xfrm>
            <a:off x="9454896" y="1017020"/>
            <a:ext cx="1052974" cy="1052974"/>
          </a:xfrm>
          <a:prstGeom prst="arc">
            <a:avLst>
              <a:gd name="adj1" fmla="val 9980617"/>
              <a:gd name="adj2" fmla="val 13967577"/>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7750583" y="940376"/>
            <a:ext cx="1704313" cy="646331"/>
          </a:xfrm>
          <a:prstGeom prst="rect">
            <a:avLst/>
          </a:prstGeom>
          <a:noFill/>
        </p:spPr>
        <p:txBody>
          <a:bodyPr wrap="none" rtlCol="0">
            <a:spAutoFit/>
          </a:bodyPr>
          <a:lstStyle/>
          <a:p>
            <a:pPr algn="ctr"/>
            <a:r>
              <a:rPr lang="en-US" dirty="0" err="1">
                <a:solidFill>
                  <a:srgbClr val="0070C0"/>
                </a:solidFill>
                <a:latin typeface="Consolas" panose="020B0609020204030204" pitchFamily="49" charset="0"/>
                <a:cs typeface="Consolas" panose="020B0609020204030204" pitchFamily="49" charset="0"/>
              </a:rPr>
              <a:t>powerDensity</a:t>
            </a:r>
            <a:endParaRPr lang="en-US" dirty="0">
              <a:solidFill>
                <a:srgbClr val="0070C0"/>
              </a:solidFill>
              <a:latin typeface="Consolas" panose="020B0609020204030204" pitchFamily="49" charset="0"/>
              <a:cs typeface="Consolas" panose="020B0609020204030204" pitchFamily="49" charset="0"/>
            </a:endParaRPr>
          </a:p>
          <a:p>
            <a:pPr algn="ctr"/>
            <a:r>
              <a:rPr lang="en-US" dirty="0">
                <a:latin typeface="Whipsmart" panose="020B0502030203050204" pitchFamily="34" charset="0"/>
                <a:cs typeface="Consolas" panose="020B0609020204030204" pitchFamily="49" charset="0"/>
              </a:rPr>
              <a:t>at unit distance</a:t>
            </a:r>
          </a:p>
        </p:txBody>
      </p:sp>
      <p:sp>
        <p:nvSpPr>
          <p:cNvPr id="28" name="TextBox 27"/>
          <p:cNvSpPr txBox="1"/>
          <p:nvPr/>
        </p:nvSpPr>
        <p:spPr>
          <a:xfrm>
            <a:off x="9761286" y="1263238"/>
            <a:ext cx="1197764"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position</a:t>
            </a:r>
          </a:p>
        </p:txBody>
      </p:sp>
      <p:sp>
        <p:nvSpPr>
          <p:cNvPr id="6" name="Oval 5"/>
          <p:cNvSpPr/>
          <p:nvPr/>
        </p:nvSpPr>
        <p:spPr>
          <a:xfrm>
            <a:off x="9937139" y="1518117"/>
            <a:ext cx="113690" cy="12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ine 7"/>
          <p:cNvSpPr>
            <a:spLocks noChangeShapeType="1"/>
          </p:cNvSpPr>
          <p:nvPr/>
        </p:nvSpPr>
        <p:spPr bwMode="auto">
          <a:xfrm flipV="1">
            <a:off x="9251269" y="1972748"/>
            <a:ext cx="360807" cy="367056"/>
          </a:xfrm>
          <a:prstGeom prst="line">
            <a:avLst/>
          </a:prstGeom>
          <a:noFill/>
          <a:ln w="76200">
            <a:solidFill>
              <a:schemeClr val="tx1"/>
            </a:solidFill>
            <a:round/>
            <a:headEnd/>
            <a:tailEnd type="triangle" w="med" len="med"/>
          </a:ln>
        </p:spPr>
        <p:txBody>
          <a:bodyPr wrap="none" anchor="ctr"/>
          <a:lstStyle/>
          <a:p>
            <a:endParaRPr lang="en-US"/>
          </a:p>
        </p:txBody>
      </p:sp>
      <p:sp>
        <p:nvSpPr>
          <p:cNvPr id="30" name="TextBox 29"/>
          <p:cNvSpPr txBox="1"/>
          <p:nvPr/>
        </p:nvSpPr>
        <p:spPr>
          <a:xfrm rot="18737066">
            <a:off x="9018098" y="2079056"/>
            <a:ext cx="1197764" cy="369332"/>
          </a:xfrm>
          <a:prstGeom prst="rect">
            <a:avLst/>
          </a:prstGeom>
          <a:noFill/>
        </p:spPr>
        <p:txBody>
          <a:bodyPr wrap="none" rtlCol="0">
            <a:spAutoFit/>
          </a:bodyPr>
          <a:lstStyle/>
          <a:p>
            <a:r>
              <a:rPr lang="en-US" dirty="0" err="1">
                <a:latin typeface="Consolas" panose="020B0609020204030204" pitchFamily="49" charset="0"/>
                <a:cs typeface="Consolas" panose="020B0609020204030204" pitchFamily="49" charset="0"/>
              </a:rPr>
              <a:t>lightDir</a:t>
            </a:r>
            <a:endParaRPr lang="en-US" dirty="0">
              <a:latin typeface="Consolas" panose="020B0609020204030204" pitchFamily="49" charset="0"/>
              <a:cs typeface="Consolas" panose="020B0609020204030204" pitchFamily="49" charset="0"/>
            </a:endParaRPr>
          </a:p>
        </p:txBody>
      </p:sp>
      <p:sp>
        <p:nvSpPr>
          <p:cNvPr id="31" name="TextBox 30"/>
          <p:cNvSpPr txBox="1"/>
          <p:nvPr/>
        </p:nvSpPr>
        <p:spPr>
          <a:xfrm>
            <a:off x="8106947" y="1990498"/>
            <a:ext cx="1197764" cy="369332"/>
          </a:xfrm>
          <a:prstGeom prst="rect">
            <a:avLst/>
          </a:prstGeom>
          <a:noFill/>
        </p:spPr>
        <p:txBody>
          <a:bodyPr wrap="none" rtlCol="0">
            <a:spAutoFit/>
          </a:bodyPr>
          <a:lstStyle/>
          <a:p>
            <a:r>
              <a:rPr lang="en-US" dirty="0" err="1">
                <a:latin typeface="Consolas" panose="020B0609020204030204" pitchFamily="49" charset="0"/>
                <a:cs typeface="Consolas" panose="020B0609020204030204" pitchFamily="49" charset="0"/>
              </a:rPr>
              <a:t>worldPos</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41507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lights – without breaking directional lights</a:t>
            </a:r>
          </a:p>
        </p:txBody>
      </p:sp>
      <p:sp>
        <p:nvSpPr>
          <p:cNvPr id="3" name="Content Placeholder 2"/>
          <p:cNvSpPr>
            <a:spLocks noGrp="1"/>
          </p:cNvSpPr>
          <p:nvPr>
            <p:ph idx="1"/>
          </p:nvPr>
        </p:nvSpPr>
        <p:spPr>
          <a:xfrm>
            <a:off x="838200" y="1825625"/>
            <a:ext cx="10515600" cy="4794250"/>
          </a:xfrm>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pPr lvl="1"/>
            <a:endParaRPr lang="en-US" dirty="0"/>
          </a:p>
          <a:p>
            <a:r>
              <a:rPr lang="en-US" dirty="0"/>
              <a:t>function </a:t>
            </a:r>
            <a:r>
              <a:rPr lang="en-US" dirty="0">
                <a:latin typeface="Consolas" panose="020B0609020204030204" pitchFamily="49" charset="0"/>
                <a:cs typeface="Consolas" panose="020B0609020204030204" pitchFamily="49" charset="0"/>
              </a:rPr>
              <a:t>shade</a:t>
            </a:r>
            <a:r>
              <a:rPr lang="en-US" dirty="0"/>
              <a:t> does not change</a:t>
            </a:r>
          </a:p>
          <a:p>
            <a:pPr lvl="1"/>
            <a:r>
              <a:rPr lang="en-US" dirty="0"/>
              <a:t>reflection model is the same</a:t>
            </a:r>
          </a:p>
        </p:txBody>
      </p:sp>
      <p:sp>
        <p:nvSpPr>
          <p:cNvPr id="4" name="Rectangle 3"/>
          <p:cNvSpPr/>
          <p:nvPr/>
        </p:nvSpPr>
        <p:spPr>
          <a:xfrm>
            <a:off x="260059" y="2100258"/>
            <a:ext cx="7208519" cy="333089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lights[</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i</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position.xyz</a:t>
            </a:r>
            <a:endPar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worldPos.xyz</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lights[</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i</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position.w</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normalize(</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float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distanceSquared</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dot(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lights[</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i</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distanceSquared</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5" name="TextBox 4"/>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
        <p:nvSpPr>
          <p:cNvPr id="6" name="Rectangle 5"/>
          <p:cNvSpPr/>
          <p:nvPr/>
        </p:nvSpPr>
        <p:spPr>
          <a:xfrm>
            <a:off x="6551243" y="1271535"/>
            <a:ext cx="5640757" cy="252049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rPr>
              <a:t>// directional case, with lights[</a:t>
            </a:r>
            <a:r>
              <a:rPr lang="en-US" sz="1400" dirty="0" err="1">
                <a:solidFill>
                  <a:srgbClr val="00B050"/>
                </a:solidFill>
                <a:latin typeface="Consolas" panose="020B0609020204030204" pitchFamily="49" charset="0"/>
                <a:ea typeface="Times New Roman" panose="02020603050405020304" pitchFamily="18" charset="0"/>
                <a:cs typeface="Times New Roman" panose="02020603050405020304" pitchFamily="18" charset="0"/>
              </a:rPr>
              <a:t>i</a:t>
            </a:r>
            <a:r>
              <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B050"/>
                </a:solidFill>
                <a:latin typeface="Consolas" panose="020B0609020204030204" pitchFamily="49" charset="0"/>
                <a:ea typeface="Times New Roman" panose="02020603050405020304" pitchFamily="18" charset="0"/>
                <a:cs typeface="Times New Roman" panose="02020603050405020304" pitchFamily="18" charset="0"/>
              </a:rPr>
              <a:t>position.w</a:t>
            </a:r>
            <a:r>
              <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rPr>
              <a:t> == 0</a:t>
            </a: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vec3 </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lights[</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i</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position.xyz</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B050"/>
                </a:solidFill>
                <a:latin typeface="Consolas" panose="020B0609020204030204" pitchFamily="49" charset="0"/>
                <a:ea typeface="Times New Roman" panose="02020603050405020304" pitchFamily="18" charset="0"/>
                <a:cs typeface="Times New Roman" panose="02020603050405020304" pitchFamily="18" charset="0"/>
              </a:rPr>
              <a:t>lightDir</a:t>
            </a:r>
            <a:endPar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strike="sngStrike"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strike="sngStrike" dirty="0" err="1">
                <a:solidFill>
                  <a:srgbClr val="FF0000"/>
                </a:solidFill>
                <a:latin typeface="Consolas" panose="020B0609020204030204" pitchFamily="49" charset="0"/>
                <a:ea typeface="Times New Roman" panose="02020603050405020304" pitchFamily="18" charset="0"/>
                <a:cs typeface="Times New Roman" panose="02020603050405020304" pitchFamily="18" charset="0"/>
              </a:rPr>
              <a:t>worldPos.xyz</a:t>
            </a:r>
            <a:r>
              <a:rPr lang="en-US" sz="1400" strike="sngStrike"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 * lights[</a:t>
            </a:r>
            <a:r>
              <a:rPr lang="en-US" sz="1400" strike="sngStrike" dirty="0" err="1">
                <a:solidFill>
                  <a:srgbClr val="FF0000"/>
                </a:solidFill>
                <a:latin typeface="Consolas" panose="020B0609020204030204" pitchFamily="49" charset="0"/>
                <a:ea typeface="Times New Roman" panose="02020603050405020304" pitchFamily="18" charset="0"/>
                <a:cs typeface="Times New Roman" panose="02020603050405020304" pitchFamily="18" charset="0"/>
              </a:rPr>
              <a:t>i</a:t>
            </a:r>
            <a:r>
              <a:rPr lang="en-US" sz="1400" strike="sngStrike"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strike="sngStrike" dirty="0" err="1">
                <a:solidFill>
                  <a:srgbClr val="FF0000"/>
                </a:solidFill>
                <a:latin typeface="Consolas" panose="020B0609020204030204" pitchFamily="49" charset="0"/>
                <a:ea typeface="Times New Roman" panose="02020603050405020304" pitchFamily="18" charset="0"/>
                <a:cs typeface="Times New Roman" panose="02020603050405020304" pitchFamily="18" charset="0"/>
              </a:rPr>
              <a:t>position.w</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vec3 </a:t>
            </a:r>
            <a:r>
              <a:rPr lang="en-US" sz="14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normalize(</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rgbClr val="00B050"/>
                </a:solidFill>
                <a:latin typeface="Consolas" panose="020B0609020204030204" pitchFamily="49" charset="0"/>
                <a:ea typeface="Times New Roman" panose="02020603050405020304" pitchFamily="18" charset="0"/>
                <a:cs typeface="Times New Roman" panose="02020603050405020304" pitchFamily="18" charset="0"/>
              </a:rPr>
              <a:t>lightDir</a:t>
            </a:r>
            <a:endPar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endPar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float </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distanceSquared</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dot(</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rPr>
              <a:t>// 1</a:t>
            </a:r>
          </a:p>
          <a:p>
            <a:pPr>
              <a:lnSpc>
                <a:spcPct val="107000"/>
              </a:lnSpc>
            </a:pP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vec3 </a:t>
            </a:r>
            <a:r>
              <a:rPr lang="en-US" sz="14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lights[</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i</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strike="sngStrike"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strike="sngStrike" dirty="0" err="1">
                <a:solidFill>
                  <a:srgbClr val="FF0000"/>
                </a:solidFill>
                <a:latin typeface="Consolas" panose="020B0609020204030204" pitchFamily="49" charset="0"/>
                <a:ea typeface="Times New Roman" panose="02020603050405020304" pitchFamily="18" charset="0"/>
                <a:cs typeface="Times New Roman" panose="02020603050405020304" pitchFamily="18" charset="0"/>
              </a:rPr>
              <a:t>distanceSquared</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7" name="Rectangle 6"/>
          <p:cNvSpPr/>
          <p:nvPr/>
        </p:nvSpPr>
        <p:spPr>
          <a:xfrm>
            <a:off x="6462634" y="4265807"/>
            <a:ext cx="5640757" cy="2520492"/>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rPr>
              <a:t>// point case, with lights[</a:t>
            </a:r>
            <a:r>
              <a:rPr lang="en-US" sz="1400" dirty="0" err="1">
                <a:solidFill>
                  <a:srgbClr val="00B050"/>
                </a:solidFill>
                <a:latin typeface="Consolas" panose="020B0609020204030204" pitchFamily="49" charset="0"/>
                <a:ea typeface="Times New Roman" panose="02020603050405020304" pitchFamily="18" charset="0"/>
                <a:cs typeface="Times New Roman" panose="02020603050405020304" pitchFamily="18" charset="0"/>
              </a:rPr>
              <a:t>i</a:t>
            </a:r>
            <a:r>
              <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rgbClr val="00B050"/>
                </a:solidFill>
                <a:latin typeface="Consolas" panose="020B0609020204030204" pitchFamily="49" charset="0"/>
                <a:ea typeface="Times New Roman" panose="02020603050405020304" pitchFamily="18" charset="0"/>
                <a:cs typeface="Times New Roman" panose="02020603050405020304" pitchFamily="18" charset="0"/>
              </a:rPr>
              <a:t>position.w</a:t>
            </a:r>
            <a:r>
              <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rPr>
              <a:t> == 1</a:t>
            </a: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vec3 </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lights[</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i</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position.xyz</a:t>
            </a:r>
            <a:endPar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worldPos.xyz</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strike="sngStrike"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 lights[</a:t>
            </a:r>
            <a:r>
              <a:rPr lang="en-US" sz="1400" strike="sngStrike" dirty="0" err="1">
                <a:solidFill>
                  <a:srgbClr val="FF0000"/>
                </a:solidFill>
                <a:latin typeface="Consolas" panose="020B0609020204030204" pitchFamily="49" charset="0"/>
                <a:ea typeface="Times New Roman" panose="02020603050405020304" pitchFamily="18" charset="0"/>
                <a:cs typeface="Times New Roman" panose="02020603050405020304" pitchFamily="18" charset="0"/>
              </a:rPr>
              <a:t>i</a:t>
            </a:r>
            <a:r>
              <a:rPr lang="en-US" sz="1400" strike="sngStrike" dirty="0">
                <a:solidFill>
                  <a:srgbClr val="FF0000"/>
                </a:solidFill>
                <a:latin typeface="Consolas" panose="020B0609020204030204" pitchFamily="49" charset="0"/>
                <a:ea typeface="Times New Roman" panose="02020603050405020304" pitchFamily="18" charset="0"/>
                <a:cs typeface="Times New Roman" panose="02020603050405020304" pitchFamily="18" charset="0"/>
              </a:rPr>
              <a:t>].</a:t>
            </a:r>
            <a:r>
              <a:rPr lang="en-US" sz="1400" strike="sngStrike" dirty="0" err="1">
                <a:solidFill>
                  <a:srgbClr val="FF0000"/>
                </a:solidFill>
                <a:latin typeface="Consolas" panose="020B0609020204030204" pitchFamily="49" charset="0"/>
                <a:ea typeface="Times New Roman" panose="02020603050405020304" pitchFamily="18" charset="0"/>
                <a:cs typeface="Times New Roman" panose="02020603050405020304" pitchFamily="18" charset="0"/>
              </a:rPr>
              <a:t>position.w</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vec3 </a:t>
            </a:r>
            <a:r>
              <a:rPr lang="en-US" sz="14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normalize(</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endPar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endPar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float </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distanceSquared</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dot(</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lightDiff</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endParaRPr lang="en-US" sz="1400" dirty="0">
              <a:solidFill>
                <a:srgbClr val="00B05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vec3 </a:t>
            </a:r>
            <a:r>
              <a:rPr lang="en-US" sz="14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14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lights[</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i</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a:t>
            </a:r>
            <a:r>
              <a:rPr lang="en-US" sz="14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distanceSquared</a:t>
            </a:r>
            <a:r>
              <a:rPr lang="en-US" sz="14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69331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BRDF </a:t>
            </a:r>
            <a:r>
              <a:rPr lang="hu-HU" dirty="0" smtClean="0"/>
              <a:t>mérése</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209800" y="1524000"/>
            <a:ext cx="7715250" cy="5143500"/>
          </a:xfrm>
          <a:prstGeom prst="rect">
            <a:avLst/>
          </a:prstGeom>
          <a:noFill/>
          <a:ln w="9525">
            <a:noFill/>
            <a:miter lim="800000"/>
            <a:headEnd/>
            <a:tailEnd/>
          </a:ln>
        </p:spPr>
      </p:pic>
    </p:spTree>
    <p:extLst>
      <p:ext uri="{BB962C8B-B14F-4D97-AF65-F5344CB8AC3E}">
        <p14:creationId xmlns:p14="http://schemas.microsoft.com/office/powerpoint/2010/main" val="27135371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BRDF </a:t>
            </a:r>
            <a:r>
              <a:rPr lang="hu-HU" dirty="0" smtClean="0"/>
              <a:t>mérése</a:t>
            </a:r>
            <a:endParaRPr lang="en-US" dirty="0"/>
          </a:p>
        </p:txBody>
      </p:sp>
      <p:sp>
        <p:nvSpPr>
          <p:cNvPr id="3" name="Content Placeholder 2"/>
          <p:cNvSpPr>
            <a:spLocks noGrp="1"/>
          </p:cNvSpPr>
          <p:nvPr>
            <p:ph idx="1"/>
          </p:nvPr>
        </p:nvSpPr>
        <p:spPr/>
        <p:txBody>
          <a:bodyPr>
            <a:normAutofit/>
          </a:bodyPr>
          <a:lstStyle/>
          <a:p>
            <a:r>
              <a:rPr lang="hu-HU" dirty="0"/>
              <a:t>512 </a:t>
            </a:r>
            <a:r>
              <a:rPr lang="hu-HU" dirty="0" smtClean="0"/>
              <a:t>kamera</a:t>
            </a:r>
            <a:endParaRPr lang="hu-HU" dirty="0"/>
          </a:p>
          <a:p>
            <a:r>
              <a:rPr lang="hu-HU" dirty="0"/>
              <a:t>512 </a:t>
            </a:r>
            <a:r>
              <a:rPr lang="hu-HU" dirty="0" smtClean="0"/>
              <a:t>vaku</a:t>
            </a:r>
            <a:endParaRPr lang="hu-HU" dirty="0"/>
          </a:p>
          <a:p>
            <a:r>
              <a:rPr lang="hu-HU" dirty="0"/>
              <a:t>3 </a:t>
            </a:r>
            <a:r>
              <a:rPr lang="hu-HU" dirty="0" smtClean="0"/>
              <a:t>hullámhossz</a:t>
            </a:r>
            <a:endParaRPr lang="hu-HU" dirty="0"/>
          </a:p>
          <a:p>
            <a:r>
              <a:rPr lang="hu-HU" dirty="0" smtClean="0"/>
              <a:t>kb. </a:t>
            </a:r>
            <a:r>
              <a:rPr lang="hu-HU" dirty="0"/>
              <a:t>3 </a:t>
            </a:r>
            <a:r>
              <a:rPr lang="hu-HU" dirty="0" smtClean="0"/>
              <a:t>Mbyte</a:t>
            </a:r>
            <a:r>
              <a:rPr lang="en-US" dirty="0" smtClean="0"/>
              <a:t>s</a:t>
            </a:r>
            <a:r>
              <a:rPr lang="hu-HU" dirty="0" smtClean="0"/>
              <a:t> adat felületi pontonként</a:t>
            </a:r>
            <a:endParaRPr lang="hu-HU" dirty="0"/>
          </a:p>
          <a:p>
            <a:r>
              <a:rPr lang="hu-HU" dirty="0" smtClean="0"/>
              <a:t>szorozva a képfelbontással</a:t>
            </a:r>
            <a:endParaRPr lang="hu-HU" dirty="0"/>
          </a:p>
          <a:p>
            <a:endParaRPr lang="en-US" dirty="0" smtClean="0"/>
          </a:p>
          <a:p>
            <a:r>
              <a:rPr lang="hu-HU" dirty="0" smtClean="0"/>
              <a:t>csak akkor van értelme, ha feltétlenül pontosan szeretnénk reprodukálni a valós felület tulajdonságait</a:t>
            </a:r>
            <a:endParaRPr lang="en-US" dirty="0"/>
          </a:p>
          <a:p>
            <a:pPr lvl="1"/>
            <a:r>
              <a:rPr lang="hu-HU" dirty="0" smtClean="0"/>
              <a:t>pl. a gépjárműiparban</a:t>
            </a:r>
            <a:endParaRPr lang="en-US" dirty="0"/>
          </a:p>
        </p:txBody>
      </p:sp>
    </p:spTree>
    <p:extLst>
      <p:ext uri="{BB962C8B-B14F-4D97-AF65-F5344CB8AC3E}">
        <p14:creationId xmlns:p14="http://schemas.microsoft.com/office/powerpoint/2010/main" val="5376268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Analitikus</a:t>
            </a:r>
            <a:r>
              <a:rPr lang="en-US" dirty="0" smtClean="0"/>
              <a:t> BRDF </a:t>
            </a:r>
            <a:r>
              <a:rPr lang="hu-HU" dirty="0" smtClean="0"/>
              <a:t>modellek</a:t>
            </a:r>
            <a:endParaRPr lang="en-US" dirty="0"/>
          </a:p>
        </p:txBody>
      </p:sp>
      <p:sp>
        <p:nvSpPr>
          <p:cNvPr id="3" name="Content Placeholder 2"/>
          <p:cNvSpPr>
            <a:spLocks noGrp="1"/>
          </p:cNvSpPr>
          <p:nvPr>
            <p:ph idx="1"/>
          </p:nvPr>
        </p:nvSpPr>
        <p:spPr/>
        <p:txBody>
          <a:bodyPr/>
          <a:lstStyle/>
          <a:p>
            <a:r>
              <a:rPr lang="hu-HU" dirty="0" smtClean="0"/>
              <a:t>nagy táblázat helyett egyszerű képlet</a:t>
            </a:r>
            <a:endParaRPr lang="en-US" dirty="0" smtClean="0"/>
          </a:p>
          <a:p>
            <a:r>
              <a:rPr lang="hu-HU" dirty="0" smtClean="0"/>
              <a:t>több tucat ilyen van</a:t>
            </a:r>
            <a:endParaRPr lang="en-US" dirty="0" smtClean="0"/>
          </a:p>
          <a:p>
            <a:pPr lvl="1"/>
            <a:endParaRPr lang="en-US" dirty="0" smtClean="0"/>
          </a:p>
          <a:p>
            <a:r>
              <a:rPr lang="en-US" dirty="0" smtClean="0"/>
              <a:t>Lambert BRDF model</a:t>
            </a:r>
          </a:p>
          <a:p>
            <a:pPr lvl="1"/>
            <a:r>
              <a:rPr lang="hu-HU" dirty="0" smtClean="0"/>
              <a:t>diffúz visszaverődés, matt felületek</a:t>
            </a:r>
            <a:endParaRPr lang="en-US" dirty="0" smtClean="0"/>
          </a:p>
          <a:p>
            <a:r>
              <a:rPr lang="en-US" dirty="0" err="1" smtClean="0"/>
              <a:t>Phong</a:t>
            </a:r>
            <a:r>
              <a:rPr lang="en-US" dirty="0" smtClean="0"/>
              <a:t> </a:t>
            </a:r>
            <a:r>
              <a:rPr lang="hu-HU" dirty="0" smtClean="0"/>
              <a:t>és</a:t>
            </a:r>
            <a:r>
              <a:rPr lang="en-US" dirty="0" smtClean="0"/>
              <a:t> </a:t>
            </a:r>
            <a:r>
              <a:rPr lang="en-US" dirty="0" err="1" smtClean="0"/>
              <a:t>Phong-Blinn</a:t>
            </a:r>
            <a:r>
              <a:rPr lang="en-US" dirty="0" smtClean="0"/>
              <a:t> BRDF model</a:t>
            </a:r>
            <a:r>
              <a:rPr lang="hu-HU" dirty="0" smtClean="0"/>
              <a:t>lek</a:t>
            </a:r>
            <a:endParaRPr lang="en-US" dirty="0" smtClean="0"/>
          </a:p>
          <a:p>
            <a:pPr lvl="1"/>
            <a:r>
              <a:rPr lang="hu-HU" dirty="0" smtClean="0"/>
              <a:t>spekuláris visszaverődés, fényes műanyagok</a:t>
            </a:r>
            <a:endParaRPr lang="en-US" dirty="0" smtClean="0"/>
          </a:p>
          <a:p>
            <a:r>
              <a:rPr lang="hu-HU" dirty="0" smtClean="0"/>
              <a:t>Ideális visszaverődés és fénytörés</a:t>
            </a:r>
            <a:endParaRPr lang="en-US" dirty="0" smtClean="0"/>
          </a:p>
          <a:p>
            <a:pPr lvl="1"/>
            <a:r>
              <a:rPr lang="hu-HU" dirty="0" smtClean="0"/>
              <a:t>tükrök, fényes fémek, üveg, víz</a:t>
            </a:r>
            <a:endParaRPr lang="en-US" dirty="0"/>
          </a:p>
        </p:txBody>
      </p:sp>
    </p:spTree>
    <p:extLst>
      <p:ext uri="{BB962C8B-B14F-4D97-AF65-F5344CB8AC3E}">
        <p14:creationId xmlns:p14="http://schemas.microsoft.com/office/powerpoint/2010/main" val="8846732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AutoShape 7"/>
          <p:cNvSpPr>
            <a:spLocks noChangeArrowheads="1"/>
          </p:cNvSpPr>
          <p:nvPr/>
        </p:nvSpPr>
        <p:spPr bwMode="auto">
          <a:xfrm>
            <a:off x="7853367" y="1868371"/>
            <a:ext cx="1905000" cy="381000"/>
          </a:xfrm>
          <a:prstGeom prst="parallelogram">
            <a:avLst>
              <a:gd name="adj" fmla="val 125000"/>
            </a:avLst>
          </a:prstGeom>
          <a:solidFill>
            <a:schemeClr val="accent1"/>
          </a:solidFill>
          <a:ln w="12700">
            <a:solidFill>
              <a:schemeClr val="tx1"/>
            </a:solidFill>
            <a:miter lim="800000"/>
            <a:headEnd/>
            <a:tailEnd/>
          </a:ln>
        </p:spPr>
        <p:txBody>
          <a:bodyPr wrap="none" anchor="ctr"/>
          <a:lstStyle/>
          <a:p>
            <a:endParaRPr lang="en-US"/>
          </a:p>
        </p:txBody>
      </p:sp>
      <p:sp>
        <p:nvSpPr>
          <p:cNvPr id="18438" name="Line 8"/>
          <p:cNvSpPr>
            <a:spLocks noChangeShapeType="1"/>
          </p:cNvSpPr>
          <p:nvPr/>
        </p:nvSpPr>
        <p:spPr bwMode="auto">
          <a:xfrm flipH="1">
            <a:off x="8767767" y="1411171"/>
            <a:ext cx="990600" cy="533400"/>
          </a:xfrm>
          <a:prstGeom prst="line">
            <a:avLst/>
          </a:prstGeom>
          <a:noFill/>
          <a:ln w="73025">
            <a:solidFill>
              <a:schemeClr val="hlink"/>
            </a:solidFill>
            <a:round/>
            <a:headEnd type="triangle" w="med" len="med"/>
            <a:tailEnd/>
          </a:ln>
        </p:spPr>
        <p:txBody>
          <a:bodyPr wrap="none" anchor="ctr"/>
          <a:lstStyle/>
          <a:p>
            <a:endParaRPr lang="en-US"/>
          </a:p>
        </p:txBody>
      </p:sp>
      <p:sp>
        <p:nvSpPr>
          <p:cNvPr id="18439" name="Line 9"/>
          <p:cNvSpPr>
            <a:spLocks noChangeShapeType="1"/>
          </p:cNvSpPr>
          <p:nvPr/>
        </p:nvSpPr>
        <p:spPr bwMode="auto">
          <a:xfrm flipH="1" flipV="1">
            <a:off x="8801100" y="877771"/>
            <a:ext cx="0" cy="1066800"/>
          </a:xfrm>
          <a:prstGeom prst="line">
            <a:avLst/>
          </a:prstGeom>
          <a:noFill/>
          <a:ln w="73025">
            <a:solidFill>
              <a:srgbClr val="00FF00"/>
            </a:solidFill>
            <a:round/>
            <a:headEnd/>
            <a:tailEnd type="triangle" w="med" len="med"/>
          </a:ln>
        </p:spPr>
        <p:txBody>
          <a:bodyPr wrap="none" anchor="ctr"/>
          <a:lstStyle/>
          <a:p>
            <a:endParaRPr lang="en-US"/>
          </a:p>
        </p:txBody>
      </p:sp>
      <p:sp>
        <p:nvSpPr>
          <p:cNvPr id="18446" name="Line 28"/>
          <p:cNvSpPr>
            <a:spLocks noChangeShapeType="1"/>
          </p:cNvSpPr>
          <p:nvPr/>
        </p:nvSpPr>
        <p:spPr bwMode="auto">
          <a:xfrm>
            <a:off x="8193093" y="979371"/>
            <a:ext cx="600075" cy="952500"/>
          </a:xfrm>
          <a:prstGeom prst="line">
            <a:avLst/>
          </a:prstGeom>
          <a:noFill/>
          <a:ln w="73025">
            <a:solidFill>
              <a:schemeClr val="hlink"/>
            </a:solidFill>
            <a:round/>
            <a:headEnd type="triangle" w="med" len="med"/>
            <a:tailEnd/>
          </a:ln>
        </p:spPr>
        <p:txBody>
          <a:bodyPr wrap="none" anchor="ctr"/>
          <a:lstStyle/>
          <a:p>
            <a:endParaRPr lang="en-US"/>
          </a:p>
        </p:txBody>
      </p:sp>
      <p:sp>
        <p:nvSpPr>
          <p:cNvPr id="3" name="Title 2"/>
          <p:cNvSpPr>
            <a:spLocks noGrp="1"/>
          </p:cNvSpPr>
          <p:nvPr>
            <p:ph type="title"/>
          </p:nvPr>
        </p:nvSpPr>
        <p:spPr/>
        <p:txBody>
          <a:bodyPr/>
          <a:lstStyle/>
          <a:p>
            <a:r>
              <a:rPr lang="hu-HU" dirty="0" smtClean="0"/>
              <a:t>Diffúz visszaverődés</a:t>
            </a:r>
            <a:endParaRPr lang="en-US" dirty="0"/>
          </a:p>
        </p:txBody>
      </p:sp>
      <p:sp>
        <p:nvSpPr>
          <p:cNvPr id="4" name="Content Placeholder 3"/>
          <p:cNvSpPr>
            <a:spLocks noGrp="1"/>
          </p:cNvSpPr>
          <p:nvPr>
            <p:ph idx="1"/>
          </p:nvPr>
        </p:nvSpPr>
        <p:spPr/>
        <p:txBody>
          <a:bodyPr>
            <a:normAutofit/>
          </a:bodyPr>
          <a:lstStyle/>
          <a:p>
            <a:r>
              <a:rPr lang="hu-HU" dirty="0" smtClean="0"/>
              <a:t>radiancia:</a:t>
            </a:r>
            <a:endParaRPr lang="en-US" dirty="0" smtClean="0"/>
          </a:p>
          <a:p>
            <a:r>
              <a:rPr lang="hu-HU" dirty="0" smtClean="0"/>
              <a:t>független a nézeti iránytól</a:t>
            </a:r>
            <a:endParaRPr lang="en-US" dirty="0" smtClean="0"/>
          </a:p>
          <a:p>
            <a:r>
              <a:rPr lang="hu-HU" dirty="0" smtClean="0"/>
              <a:t>így a </a:t>
            </a:r>
            <a:r>
              <a:rPr lang="en-US" dirty="0" smtClean="0"/>
              <a:t>BRDF </a:t>
            </a:r>
            <a:r>
              <a:rPr lang="hu-HU" dirty="0" smtClean="0"/>
              <a:t>is független kell legyen a nézeti iránytól</a:t>
            </a:r>
            <a:endParaRPr lang="en-US" dirty="0"/>
          </a:p>
          <a:p>
            <a:r>
              <a:rPr lang="en-US" dirty="0"/>
              <a:t>Helmholtz: BRDF </a:t>
            </a:r>
            <a:r>
              <a:rPr lang="hu-HU" dirty="0" smtClean="0"/>
              <a:t>független a megvilágítás irányától is</a:t>
            </a:r>
            <a:endParaRPr lang="en-US" dirty="0"/>
          </a:p>
          <a:p>
            <a:r>
              <a:rPr lang="hu-HU" dirty="0" smtClean="0"/>
              <a:t>vagyis a </a:t>
            </a:r>
            <a:r>
              <a:rPr lang="en-US" dirty="0" smtClean="0"/>
              <a:t>BRDF </a:t>
            </a:r>
            <a:r>
              <a:rPr lang="hu-HU" dirty="0" smtClean="0"/>
              <a:t>konstans</a:t>
            </a:r>
            <a:r>
              <a:rPr lang="en-US" dirty="0" smtClean="0"/>
              <a:t>:</a:t>
            </a:r>
            <a:endParaRPr lang="en-US" dirty="0"/>
          </a:p>
          <a:p>
            <a:endParaRPr lang="en-US" dirty="0"/>
          </a:p>
          <a:p>
            <a:endParaRPr lang="en-US" dirty="0"/>
          </a:p>
          <a:p>
            <a:r>
              <a:rPr lang="hu-HU" dirty="0" smtClean="0"/>
              <a:t>a diffúz felület optikailag durva felület</a:t>
            </a:r>
            <a:endParaRPr lang="en-US" dirty="0"/>
          </a:p>
          <a:p>
            <a:pPr marL="0" indent="0">
              <a:buNone/>
            </a:pPr>
            <a:endParaRPr lang="en-US" dirty="0"/>
          </a:p>
        </p:txBody>
      </p:sp>
      <p:pic>
        <p:nvPicPr>
          <p:cNvPr id="29" name="Picture 28"/>
          <p:cNvPicPr>
            <a:picLocks noChangeAspect="1"/>
          </p:cNvPicPr>
          <p:nvPr/>
        </p:nvPicPr>
        <p:blipFill>
          <a:blip r:embed="rId11" cstate="print"/>
          <a:stretch>
            <a:fillRect/>
          </a:stretch>
        </p:blipFill>
        <p:spPr>
          <a:xfrm rot="2700000">
            <a:off x="7584643" y="425607"/>
            <a:ext cx="709724" cy="625024"/>
          </a:xfrm>
          <a:prstGeom prst="rect">
            <a:avLst/>
          </a:prstGeom>
        </p:spPr>
      </p:pic>
      <p:sp>
        <p:nvSpPr>
          <p:cNvPr id="2" name="Arc 1"/>
          <p:cNvSpPr/>
          <p:nvPr/>
        </p:nvSpPr>
        <p:spPr>
          <a:xfrm>
            <a:off x="8154564" y="1295401"/>
            <a:ext cx="1408537" cy="1408537"/>
          </a:xfrm>
          <a:prstGeom prst="arc">
            <a:avLst>
              <a:gd name="adj1" fmla="val 10848014"/>
              <a:gd name="adj2" fmla="val 0"/>
            </a:avLst>
          </a:prstGeom>
          <a:noFill/>
          <a:ln w="34925" cap="flat" cmpd="sng">
            <a:solidFill>
              <a:schemeClr val="tx1"/>
            </a:solidFill>
            <a:prstDash val="solid"/>
            <a:round/>
            <a:headEnd type="none" w="med" len="med"/>
            <a:tailEnd type="none" w="med" len="med"/>
          </a:ln>
        </p:spPr>
        <p:txBody>
          <a:bodyPr wrap="none" anchor="ctr"/>
          <a:lstStyle/>
          <a:p>
            <a:endParaRPr lang="en-US"/>
          </a:p>
        </p:txBody>
      </p:sp>
      <p:pic>
        <p:nvPicPr>
          <p:cNvPr id="6" name="Picture 5"/>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717633" y="1833626"/>
            <a:ext cx="2210410" cy="426721"/>
          </a:xfrm>
          <a:prstGeom prst="rect">
            <a:avLst/>
          </a:prstGeom>
        </p:spPr>
      </p:pic>
      <p:pic>
        <p:nvPicPr>
          <p:cNvPr id="7" name="Picture 6"/>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186717" y="4549789"/>
            <a:ext cx="3100122" cy="426721"/>
          </a:xfrm>
          <a:prstGeom prst="rect">
            <a:avLst/>
          </a:prstGeom>
        </p:spPr>
      </p:pic>
      <p:pic>
        <p:nvPicPr>
          <p:cNvPr id="8" name="Picture 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9436917" y="1093156"/>
            <a:ext cx="130150" cy="334976"/>
          </a:xfrm>
          <a:prstGeom prst="rect">
            <a:avLst/>
          </a:prstGeom>
        </p:spPr>
      </p:pic>
      <p:pic>
        <p:nvPicPr>
          <p:cNvPr id="9" name="Picture 8"/>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929718" y="822932"/>
            <a:ext cx="181357" cy="247498"/>
          </a:xfrm>
          <a:prstGeom prst="rect">
            <a:avLst/>
          </a:prstGeom>
        </p:spPr>
      </p:pic>
      <p:pic>
        <p:nvPicPr>
          <p:cNvPr id="10" name="Picture 9"/>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8375974" y="822932"/>
            <a:ext cx="179223" cy="247498"/>
          </a:xfrm>
          <a:prstGeom prst="rect">
            <a:avLst/>
          </a:prstGeom>
        </p:spPr>
      </p:pic>
      <p:pic>
        <p:nvPicPr>
          <p:cNvPr id="11" name="Picture 10"/>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8710421" y="2292117"/>
            <a:ext cx="181357" cy="172822"/>
          </a:xfrm>
          <a:prstGeom prst="rect">
            <a:avLst/>
          </a:prstGeom>
        </p:spPr>
      </p:pic>
      <p:pic>
        <p:nvPicPr>
          <p:cNvPr id="12" name="Picture 11"/>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8908087" y="1402124"/>
            <a:ext cx="243232" cy="307239"/>
          </a:xfrm>
          <a:prstGeom prst="rect">
            <a:avLst/>
          </a:prstGeom>
        </p:spPr>
      </p:pic>
      <p:pic>
        <p:nvPicPr>
          <p:cNvPr id="5" name="Picture 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5725000" y="1321421"/>
            <a:ext cx="1933312" cy="335021"/>
          </a:xfrm>
          <a:prstGeom prst="rect">
            <a:avLst/>
          </a:prstGeom>
        </p:spPr>
      </p:pic>
      <p:pic>
        <p:nvPicPr>
          <p:cNvPr id="19" name="Picture 67" descr="http://www.psdgraphics.com/file/glossy-light-bulb.jp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4888" r="23761"/>
          <a:stretch/>
        </p:blipFill>
        <p:spPr bwMode="auto">
          <a:xfrm rot="10800000">
            <a:off x="9787135" y="833289"/>
            <a:ext cx="483646" cy="753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1783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8" name="Rectangle 25"/>
          <p:cNvSpPr>
            <a:spLocks noChangeArrowheads="1"/>
          </p:cNvSpPr>
          <p:nvPr/>
        </p:nvSpPr>
        <p:spPr bwMode="auto">
          <a:xfrm>
            <a:off x="5405439" y="2057401"/>
            <a:ext cx="184731" cy="584775"/>
          </a:xfrm>
          <a:prstGeom prst="rect">
            <a:avLst/>
          </a:prstGeom>
          <a:noFill/>
          <a:ln w="12700">
            <a:noFill/>
            <a:miter lim="800000"/>
            <a:headEnd/>
            <a:tailEnd/>
          </a:ln>
        </p:spPr>
        <p:txBody>
          <a:bodyPr wrap="none">
            <a:spAutoFit/>
          </a:bodyPr>
          <a:lstStyle/>
          <a:p>
            <a:endParaRPr lang="es-ES_tradnl" sz="3200"/>
          </a:p>
        </p:txBody>
      </p:sp>
      <p:pic>
        <p:nvPicPr>
          <p:cNvPr id="19470" name="Picture 29" descr="gombok"/>
          <p:cNvPicPr>
            <a:picLocks noChangeAspect="1" noChangeArrowheads="1"/>
          </p:cNvPicPr>
          <p:nvPr/>
        </p:nvPicPr>
        <p:blipFill>
          <a:blip r:embed="rId9" cstate="print"/>
          <a:srcRect/>
          <a:stretch>
            <a:fillRect/>
          </a:stretch>
        </p:blipFill>
        <p:spPr bwMode="auto">
          <a:xfrm>
            <a:off x="1659926" y="3906045"/>
            <a:ext cx="2232025" cy="2232025"/>
          </a:xfrm>
          <a:prstGeom prst="rect">
            <a:avLst/>
          </a:prstGeom>
          <a:noFill/>
          <a:ln w="9525">
            <a:noFill/>
            <a:miter lim="800000"/>
            <a:headEnd/>
            <a:tailEnd/>
          </a:ln>
        </p:spPr>
      </p:pic>
      <p:pic>
        <p:nvPicPr>
          <p:cNvPr id="19471" name="Picture 31"/>
          <p:cNvPicPr>
            <a:picLocks noChangeAspect="1" noChangeArrowheads="1"/>
          </p:cNvPicPr>
          <p:nvPr/>
        </p:nvPicPr>
        <p:blipFill>
          <a:blip r:embed="rId10" cstate="print"/>
          <a:srcRect/>
          <a:stretch>
            <a:fillRect/>
          </a:stretch>
        </p:blipFill>
        <p:spPr bwMode="auto">
          <a:xfrm>
            <a:off x="4011932" y="3825876"/>
            <a:ext cx="3167062" cy="2392362"/>
          </a:xfrm>
          <a:prstGeom prst="rect">
            <a:avLst/>
          </a:prstGeom>
          <a:noFill/>
          <a:ln w="57150" algn="ctr">
            <a:noFill/>
            <a:miter lim="800000"/>
            <a:headEnd/>
            <a:tailEnd/>
          </a:ln>
        </p:spPr>
      </p:pic>
      <p:sp>
        <p:nvSpPr>
          <p:cNvPr id="3" name="Title 2"/>
          <p:cNvSpPr>
            <a:spLocks noGrp="1"/>
          </p:cNvSpPr>
          <p:nvPr>
            <p:ph type="title"/>
          </p:nvPr>
        </p:nvSpPr>
        <p:spPr/>
        <p:txBody>
          <a:bodyPr/>
          <a:lstStyle/>
          <a:p>
            <a:r>
              <a:rPr lang="en-US" dirty="0" smtClean="0"/>
              <a:t>Lambert-t</a:t>
            </a:r>
            <a:r>
              <a:rPr lang="hu-HU" dirty="0" smtClean="0"/>
              <a:t>örvény</a:t>
            </a:r>
            <a:endParaRPr lang="en-US" dirty="0"/>
          </a:p>
        </p:txBody>
      </p:sp>
      <p:sp>
        <p:nvSpPr>
          <p:cNvPr id="4" name="Content Placeholder 3"/>
          <p:cNvSpPr>
            <a:spLocks noGrp="1"/>
          </p:cNvSpPr>
          <p:nvPr>
            <p:ph idx="1"/>
          </p:nvPr>
        </p:nvSpPr>
        <p:spPr/>
        <p:txBody>
          <a:bodyPr/>
          <a:lstStyle/>
          <a:p>
            <a:r>
              <a:rPr lang="hu-HU" dirty="0" smtClean="0"/>
              <a:t>a </a:t>
            </a:r>
            <a:r>
              <a:rPr lang="en-US" dirty="0" smtClean="0"/>
              <a:t>BRDF </a:t>
            </a:r>
            <a:r>
              <a:rPr lang="hu-HU" dirty="0" smtClean="0"/>
              <a:t>független az iránytól</a:t>
            </a:r>
            <a:r>
              <a:rPr lang="en-US" dirty="0" smtClean="0"/>
              <a:t>, </a:t>
            </a:r>
            <a:r>
              <a:rPr lang="hu-HU" dirty="0" smtClean="0"/>
              <a:t>DE a kimenő radiancia függ a megvilágítás irányától</a:t>
            </a:r>
            <a:endParaRPr lang="en-US" dirty="0"/>
          </a:p>
          <a:p>
            <a:endParaRPr lang="en-US" dirty="0"/>
          </a:p>
        </p:txBody>
      </p:sp>
      <p:pic>
        <p:nvPicPr>
          <p:cNvPr id="5" name="Picture 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929220" y="823710"/>
            <a:ext cx="2596896" cy="482803"/>
          </a:xfrm>
          <a:prstGeom prst="rect">
            <a:avLst/>
          </a:prstGeom>
        </p:spPr>
      </p:pic>
      <p:sp>
        <p:nvSpPr>
          <p:cNvPr id="20" name="AutoShape 7"/>
          <p:cNvSpPr>
            <a:spLocks noChangeArrowheads="1"/>
          </p:cNvSpPr>
          <p:nvPr/>
        </p:nvSpPr>
        <p:spPr bwMode="auto">
          <a:xfrm>
            <a:off x="8217756" y="4720213"/>
            <a:ext cx="1905000" cy="381000"/>
          </a:xfrm>
          <a:prstGeom prst="parallelogram">
            <a:avLst>
              <a:gd name="adj" fmla="val 125000"/>
            </a:avLst>
          </a:prstGeom>
          <a:solidFill>
            <a:schemeClr val="accent1"/>
          </a:solidFill>
          <a:ln w="12700">
            <a:solidFill>
              <a:schemeClr val="tx1"/>
            </a:solidFill>
            <a:miter lim="800000"/>
            <a:headEnd/>
            <a:tailEnd/>
          </a:ln>
        </p:spPr>
        <p:txBody>
          <a:bodyPr wrap="none" anchor="ctr"/>
          <a:lstStyle/>
          <a:p>
            <a:endParaRPr lang="en-US"/>
          </a:p>
        </p:txBody>
      </p:sp>
      <p:sp>
        <p:nvSpPr>
          <p:cNvPr id="21" name="Line 8"/>
          <p:cNvSpPr>
            <a:spLocks noChangeShapeType="1"/>
          </p:cNvSpPr>
          <p:nvPr/>
        </p:nvSpPr>
        <p:spPr bwMode="auto">
          <a:xfrm flipH="1">
            <a:off x="9132156" y="4263013"/>
            <a:ext cx="990600" cy="533400"/>
          </a:xfrm>
          <a:prstGeom prst="line">
            <a:avLst/>
          </a:prstGeom>
          <a:noFill/>
          <a:ln w="73025">
            <a:solidFill>
              <a:schemeClr val="hlink"/>
            </a:solidFill>
            <a:round/>
            <a:headEnd type="triangle" w="med" len="med"/>
            <a:tailEnd/>
          </a:ln>
        </p:spPr>
        <p:txBody>
          <a:bodyPr wrap="none" anchor="ctr"/>
          <a:lstStyle/>
          <a:p>
            <a:endParaRPr lang="en-US"/>
          </a:p>
        </p:txBody>
      </p:sp>
      <p:sp>
        <p:nvSpPr>
          <p:cNvPr id="22" name="Line 9"/>
          <p:cNvSpPr>
            <a:spLocks noChangeShapeType="1"/>
          </p:cNvSpPr>
          <p:nvPr/>
        </p:nvSpPr>
        <p:spPr bwMode="auto">
          <a:xfrm flipH="1" flipV="1">
            <a:off x="9165489" y="3729613"/>
            <a:ext cx="0" cy="1066800"/>
          </a:xfrm>
          <a:prstGeom prst="line">
            <a:avLst/>
          </a:prstGeom>
          <a:noFill/>
          <a:ln w="73025">
            <a:solidFill>
              <a:srgbClr val="00FF00"/>
            </a:solidFill>
            <a:round/>
            <a:headEnd/>
            <a:tailEnd type="triangle" w="med" len="med"/>
          </a:ln>
        </p:spPr>
        <p:txBody>
          <a:bodyPr wrap="none" anchor="ctr"/>
          <a:lstStyle/>
          <a:p>
            <a:endParaRPr lang="en-US"/>
          </a:p>
        </p:txBody>
      </p:sp>
      <p:sp>
        <p:nvSpPr>
          <p:cNvPr id="23" name="Line 28"/>
          <p:cNvSpPr>
            <a:spLocks noChangeShapeType="1"/>
          </p:cNvSpPr>
          <p:nvPr/>
        </p:nvSpPr>
        <p:spPr bwMode="auto">
          <a:xfrm>
            <a:off x="8557482" y="3831213"/>
            <a:ext cx="600075" cy="952500"/>
          </a:xfrm>
          <a:prstGeom prst="line">
            <a:avLst/>
          </a:prstGeom>
          <a:noFill/>
          <a:ln w="73025">
            <a:solidFill>
              <a:schemeClr val="hlink"/>
            </a:solidFill>
            <a:round/>
            <a:headEnd type="triangle" w="med" len="med"/>
            <a:tailEnd/>
          </a:ln>
        </p:spPr>
        <p:txBody>
          <a:bodyPr wrap="none" anchor="ctr"/>
          <a:lstStyle/>
          <a:p>
            <a:endParaRPr lang="en-US"/>
          </a:p>
        </p:txBody>
      </p:sp>
      <p:pic>
        <p:nvPicPr>
          <p:cNvPr id="24" name="Picture 23"/>
          <p:cNvPicPr>
            <a:picLocks noChangeAspect="1"/>
          </p:cNvPicPr>
          <p:nvPr/>
        </p:nvPicPr>
        <p:blipFill>
          <a:blip r:embed="rId12" cstate="print"/>
          <a:stretch>
            <a:fillRect/>
          </a:stretch>
        </p:blipFill>
        <p:spPr>
          <a:xfrm rot="2700000">
            <a:off x="7949032" y="3277449"/>
            <a:ext cx="709724" cy="625024"/>
          </a:xfrm>
          <a:prstGeom prst="rect">
            <a:avLst/>
          </a:prstGeom>
        </p:spPr>
      </p:pic>
      <p:sp>
        <p:nvSpPr>
          <p:cNvPr id="25" name="Sun 24"/>
          <p:cNvSpPr/>
          <p:nvPr/>
        </p:nvSpPr>
        <p:spPr>
          <a:xfrm>
            <a:off x="10093755" y="3882544"/>
            <a:ext cx="607048" cy="607048"/>
          </a:xfrm>
          <a:prstGeom prst="su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6" name="Arc 25"/>
          <p:cNvSpPr/>
          <p:nvPr/>
        </p:nvSpPr>
        <p:spPr>
          <a:xfrm>
            <a:off x="8518953" y="4147243"/>
            <a:ext cx="1408537" cy="1408537"/>
          </a:xfrm>
          <a:prstGeom prst="arc">
            <a:avLst>
              <a:gd name="adj1" fmla="val 10848014"/>
              <a:gd name="adj2" fmla="val 0"/>
            </a:avLst>
          </a:prstGeom>
          <a:noFill/>
          <a:ln w="34925" cap="flat" cmpd="sng">
            <a:solidFill>
              <a:schemeClr val="tx1"/>
            </a:solidFill>
            <a:prstDash val="solid"/>
            <a:round/>
            <a:headEnd type="none" w="med" len="med"/>
            <a:tailEnd type="none" w="med" len="med"/>
          </a:ln>
        </p:spPr>
        <p:txBody>
          <a:bodyPr wrap="none" anchor="ctr"/>
          <a:lstStyle/>
          <a:p>
            <a:endParaRPr lang="en-US"/>
          </a:p>
        </p:txBody>
      </p:sp>
      <p:pic>
        <p:nvPicPr>
          <p:cNvPr id="27" name="Picture 26"/>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9801306" y="3944998"/>
            <a:ext cx="130150" cy="334976"/>
          </a:xfrm>
          <a:prstGeom prst="rect">
            <a:avLst/>
          </a:prstGeom>
        </p:spPr>
      </p:pic>
      <p:pic>
        <p:nvPicPr>
          <p:cNvPr id="28" name="Picture 27"/>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9294107" y="3674774"/>
            <a:ext cx="181357" cy="247498"/>
          </a:xfrm>
          <a:prstGeom prst="rect">
            <a:avLst/>
          </a:prstGeom>
        </p:spPr>
      </p:pic>
      <p:pic>
        <p:nvPicPr>
          <p:cNvPr id="29" name="Picture 28"/>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40363" y="3674774"/>
            <a:ext cx="179223" cy="247498"/>
          </a:xfrm>
          <a:prstGeom prst="rect">
            <a:avLst/>
          </a:prstGeom>
        </p:spPr>
      </p:pic>
      <p:pic>
        <p:nvPicPr>
          <p:cNvPr id="30" name="Picture 29"/>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9074810" y="5143959"/>
            <a:ext cx="181357" cy="172822"/>
          </a:xfrm>
          <a:prstGeom prst="rect">
            <a:avLst/>
          </a:prstGeom>
        </p:spPr>
      </p:pic>
      <p:pic>
        <p:nvPicPr>
          <p:cNvPr id="31" name="Picture 30"/>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9272476" y="4253966"/>
            <a:ext cx="243232" cy="307239"/>
          </a:xfrm>
          <a:prstGeom prst="rect">
            <a:avLst/>
          </a:prstGeom>
        </p:spPr>
      </p:pic>
    </p:spTree>
    <p:extLst>
      <p:ext uri="{BB962C8B-B14F-4D97-AF65-F5344CB8AC3E}">
        <p14:creationId xmlns:p14="http://schemas.microsoft.com/office/powerpoint/2010/main" val="188394073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A </a:t>
            </a:r>
            <a:r>
              <a:rPr lang="en-US" dirty="0" smtClean="0"/>
              <a:t>Lambert</a:t>
            </a:r>
            <a:r>
              <a:rPr lang="hu-HU" dirty="0" smtClean="0"/>
              <a:t>-törvény RGB hullámhosszokkal</a:t>
            </a:r>
            <a:endParaRPr lang="en-US" dirty="0"/>
          </a:p>
        </p:txBody>
      </p:sp>
      <p:sp>
        <p:nvSpPr>
          <p:cNvPr id="5" name="Text Box 42"/>
          <p:cNvSpPr txBox="1">
            <a:spLocks noChangeArrowheads="1"/>
          </p:cNvSpPr>
          <p:nvPr/>
        </p:nvSpPr>
        <p:spPr bwMode="auto">
          <a:xfrm>
            <a:off x="2146506" y="3844187"/>
            <a:ext cx="2560316" cy="954107"/>
          </a:xfrm>
          <a:prstGeom prst="rect">
            <a:avLst/>
          </a:prstGeom>
          <a:noFill/>
        </p:spPr>
        <p:txBody>
          <a:bodyPr wrap="none" rtlCol="0">
            <a:spAutoFit/>
          </a:bodyPr>
          <a:lstStyle>
            <a:defPPr>
              <a:defRPr lang="en-US"/>
            </a:defPPr>
            <a:lvl1pPr>
              <a:defRPr sz="2800">
                <a:latin typeface="Whipsmart" pitchFamily="34" charset="0"/>
              </a:defRPr>
            </a:lvl1pPr>
          </a:lstStyle>
          <a:p>
            <a:r>
              <a:rPr lang="hu-HU" dirty="0" smtClean="0"/>
              <a:t>kimenő radiancia</a:t>
            </a:r>
            <a:endParaRPr lang="en-US" dirty="0"/>
          </a:p>
          <a:p>
            <a:r>
              <a:rPr lang="en-US" dirty="0"/>
              <a:t>[RGB </a:t>
            </a:r>
            <a:r>
              <a:rPr lang="en-US" dirty="0" err="1" smtClean="0"/>
              <a:t>ve</a:t>
            </a:r>
            <a:r>
              <a:rPr lang="hu-HU" dirty="0" smtClean="0"/>
              <a:t>k</a:t>
            </a:r>
            <a:r>
              <a:rPr lang="en-US" dirty="0" smtClean="0"/>
              <a:t>tor</a:t>
            </a:r>
            <a:r>
              <a:rPr lang="en-US" dirty="0"/>
              <a:t>]</a:t>
            </a:r>
            <a:endParaRPr lang="hu-HU" dirty="0"/>
          </a:p>
        </p:txBody>
      </p:sp>
      <p:sp>
        <p:nvSpPr>
          <p:cNvPr id="6" name="Text Box 42"/>
          <p:cNvSpPr txBox="1">
            <a:spLocks noChangeArrowheads="1"/>
          </p:cNvSpPr>
          <p:nvPr/>
        </p:nvSpPr>
        <p:spPr bwMode="auto">
          <a:xfrm>
            <a:off x="2148963" y="5520630"/>
            <a:ext cx="6114174" cy="954107"/>
          </a:xfrm>
          <a:prstGeom prst="rect">
            <a:avLst/>
          </a:prstGeom>
          <a:noFill/>
        </p:spPr>
        <p:txBody>
          <a:bodyPr wrap="none" rtlCol="0">
            <a:spAutoFit/>
          </a:bodyPr>
          <a:lstStyle>
            <a:defPPr>
              <a:defRPr lang="en-US"/>
            </a:defPPr>
            <a:lvl1pPr>
              <a:defRPr sz="2800">
                <a:latin typeface="Whipsmart" pitchFamily="34" charset="0"/>
              </a:defRPr>
            </a:lvl1pPr>
          </a:lstStyle>
          <a:p>
            <a:r>
              <a:rPr lang="en-US" dirty="0" smtClean="0"/>
              <a:t>a f</a:t>
            </a:r>
            <a:r>
              <a:rPr lang="hu-HU" dirty="0" smtClean="0"/>
              <a:t>ényforrásból érkező teljesítménysűrűség</a:t>
            </a:r>
            <a:endParaRPr lang="hu-HU" dirty="0"/>
          </a:p>
          <a:p>
            <a:r>
              <a:rPr lang="en-US" dirty="0" smtClean="0"/>
              <a:t>[RGB </a:t>
            </a:r>
            <a:r>
              <a:rPr lang="en-US" dirty="0" err="1" smtClean="0"/>
              <a:t>ve</a:t>
            </a:r>
            <a:r>
              <a:rPr lang="hu-HU" dirty="0" smtClean="0"/>
              <a:t>k</a:t>
            </a:r>
            <a:r>
              <a:rPr lang="en-US" dirty="0" smtClean="0"/>
              <a:t>tor</a:t>
            </a:r>
            <a:r>
              <a:rPr lang="en-US" dirty="0"/>
              <a:t>]</a:t>
            </a:r>
            <a:endParaRPr lang="hu-HU" dirty="0"/>
          </a:p>
        </p:txBody>
      </p:sp>
      <p:sp>
        <p:nvSpPr>
          <p:cNvPr id="7" name="Text Box 42"/>
          <p:cNvSpPr txBox="1">
            <a:spLocks noChangeArrowheads="1"/>
          </p:cNvSpPr>
          <p:nvPr/>
        </p:nvSpPr>
        <p:spPr bwMode="auto">
          <a:xfrm>
            <a:off x="3810001" y="1611455"/>
            <a:ext cx="2914580" cy="523220"/>
          </a:xfrm>
          <a:prstGeom prst="rect">
            <a:avLst/>
          </a:prstGeom>
          <a:noFill/>
        </p:spPr>
        <p:txBody>
          <a:bodyPr wrap="none" rtlCol="0">
            <a:spAutoFit/>
          </a:bodyPr>
          <a:lstStyle>
            <a:defPPr>
              <a:defRPr lang="en-US"/>
            </a:defPPr>
            <a:lvl1pPr>
              <a:defRPr sz="2800">
                <a:latin typeface="Whipsmart" pitchFamily="34" charset="0"/>
              </a:defRPr>
            </a:lvl1pPr>
          </a:lstStyle>
          <a:p>
            <a:r>
              <a:rPr lang="hu-HU" dirty="0" smtClean="0"/>
              <a:t>elemenkénti szorzat</a:t>
            </a:r>
            <a:endParaRPr lang="hu-HU" dirty="0"/>
          </a:p>
        </p:txBody>
      </p:sp>
      <p:sp>
        <p:nvSpPr>
          <p:cNvPr id="8" name="Text Box 42"/>
          <p:cNvSpPr txBox="1">
            <a:spLocks noChangeArrowheads="1"/>
          </p:cNvSpPr>
          <p:nvPr/>
        </p:nvSpPr>
        <p:spPr bwMode="auto">
          <a:xfrm>
            <a:off x="8710121" y="4100036"/>
            <a:ext cx="1204176" cy="523220"/>
          </a:xfrm>
          <a:prstGeom prst="rect">
            <a:avLst/>
          </a:prstGeom>
          <a:noFill/>
        </p:spPr>
        <p:txBody>
          <a:bodyPr wrap="none" rtlCol="0">
            <a:spAutoFit/>
          </a:bodyPr>
          <a:lstStyle>
            <a:defPPr>
              <a:defRPr lang="en-US"/>
            </a:defPPr>
            <a:lvl1pPr>
              <a:defRPr sz="2800">
                <a:latin typeface="Whipsmart" pitchFamily="34" charset="0"/>
              </a:defRPr>
            </a:lvl1pPr>
          </a:lstStyle>
          <a:p>
            <a:r>
              <a:rPr lang="en-US" dirty="0" smtClean="0">
                <a:sym typeface="Symbol" pitchFamily="18" charset="2"/>
              </a:rPr>
              <a:t>[s</a:t>
            </a:r>
            <a:r>
              <a:rPr lang="hu-HU" dirty="0">
                <a:sym typeface="Symbol" pitchFamily="18" charset="2"/>
              </a:rPr>
              <a:t>k</a:t>
            </a:r>
            <a:r>
              <a:rPr lang="en-US" dirty="0" smtClean="0">
                <a:sym typeface="Symbol" pitchFamily="18" charset="2"/>
              </a:rPr>
              <a:t>al</a:t>
            </a:r>
            <a:r>
              <a:rPr lang="hu-HU" dirty="0" smtClean="0">
                <a:sym typeface="Symbol" pitchFamily="18" charset="2"/>
              </a:rPr>
              <a:t>á</a:t>
            </a:r>
            <a:r>
              <a:rPr lang="en-US" dirty="0" smtClean="0">
                <a:sym typeface="Symbol" pitchFamily="18" charset="2"/>
              </a:rPr>
              <a:t>r</a:t>
            </a:r>
            <a:r>
              <a:rPr lang="en-US" dirty="0">
                <a:sym typeface="Symbol" pitchFamily="18" charset="2"/>
              </a:rPr>
              <a:t>]</a:t>
            </a:r>
            <a:endParaRPr lang="hu-HU" dirty="0"/>
          </a:p>
        </p:txBody>
      </p:sp>
      <p:sp>
        <p:nvSpPr>
          <p:cNvPr id="9" name="Text Box 42"/>
          <p:cNvSpPr txBox="1">
            <a:spLocks noChangeArrowheads="1"/>
          </p:cNvSpPr>
          <p:nvPr/>
        </p:nvSpPr>
        <p:spPr bwMode="auto">
          <a:xfrm>
            <a:off x="5826681" y="4361647"/>
            <a:ext cx="1965013" cy="954107"/>
          </a:xfrm>
          <a:prstGeom prst="rect">
            <a:avLst/>
          </a:prstGeom>
          <a:noFill/>
        </p:spPr>
        <p:txBody>
          <a:bodyPr wrap="square" rtlCol="0">
            <a:spAutoFit/>
          </a:bodyPr>
          <a:lstStyle>
            <a:defPPr>
              <a:defRPr lang="en-US"/>
            </a:defPPr>
            <a:lvl1pPr>
              <a:defRPr sz="2800">
                <a:latin typeface="Whipsmart" pitchFamily="34" charset="0"/>
              </a:defRPr>
            </a:lvl1pPr>
          </a:lstStyle>
          <a:p>
            <a:r>
              <a:rPr lang="hu-HU" dirty="0" smtClean="0"/>
              <a:t>diffúz szín</a:t>
            </a:r>
            <a:endParaRPr lang="en-US" dirty="0"/>
          </a:p>
          <a:p>
            <a:r>
              <a:rPr lang="en-US" dirty="0"/>
              <a:t>[RGB </a:t>
            </a:r>
            <a:r>
              <a:rPr lang="en-US" dirty="0" err="1" smtClean="0"/>
              <a:t>ve</a:t>
            </a:r>
            <a:r>
              <a:rPr lang="hu-HU" dirty="0" smtClean="0"/>
              <a:t>k</a:t>
            </a:r>
            <a:r>
              <a:rPr lang="en-US" dirty="0" smtClean="0"/>
              <a:t>tor</a:t>
            </a:r>
            <a:r>
              <a:rPr lang="en-US" dirty="0"/>
              <a:t>]</a:t>
            </a:r>
            <a:endParaRPr lang="hu-HU" dirty="0"/>
          </a:p>
        </p:txBody>
      </p:sp>
      <p:cxnSp>
        <p:nvCxnSpPr>
          <p:cNvPr id="11" name="Straight Arrow Connector 10"/>
          <p:cNvCxnSpPr>
            <a:stCxn id="5" idx="0"/>
          </p:cNvCxnSpPr>
          <p:nvPr/>
        </p:nvCxnSpPr>
        <p:spPr>
          <a:xfrm flipV="1">
            <a:off x="3426664" y="3264697"/>
            <a:ext cx="691055" cy="5794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419601" y="3554440"/>
            <a:ext cx="692942" cy="20843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7455409" y="3285780"/>
            <a:ext cx="1826653" cy="454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p:cNvCxnSpPr>
          <p:nvPr/>
        </p:nvCxnSpPr>
        <p:spPr>
          <a:xfrm flipH="1" flipV="1">
            <a:off x="6172201" y="3679710"/>
            <a:ext cx="636987" cy="6819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2"/>
          </p:cNvCxnSpPr>
          <p:nvPr/>
        </p:nvCxnSpPr>
        <p:spPr>
          <a:xfrm>
            <a:off x="5267291" y="2134675"/>
            <a:ext cx="333410" cy="9950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 Box 42"/>
          <p:cNvSpPr txBox="1">
            <a:spLocks noChangeArrowheads="1"/>
          </p:cNvSpPr>
          <p:nvPr/>
        </p:nvSpPr>
        <p:spPr bwMode="auto">
          <a:xfrm>
            <a:off x="7042945" y="2074199"/>
            <a:ext cx="3549370" cy="523220"/>
          </a:xfrm>
          <a:prstGeom prst="rect">
            <a:avLst/>
          </a:prstGeom>
          <a:noFill/>
        </p:spPr>
        <p:txBody>
          <a:bodyPr wrap="none" rtlCol="0">
            <a:spAutoFit/>
          </a:bodyPr>
          <a:lstStyle>
            <a:defPPr>
              <a:defRPr lang="en-US"/>
            </a:defPPr>
            <a:lvl1pPr>
              <a:defRPr sz="2800">
                <a:latin typeface="Whipsmart" pitchFamily="34" charset="0"/>
              </a:defRPr>
            </a:lvl1pPr>
          </a:lstStyle>
          <a:p>
            <a:r>
              <a:rPr lang="hu-HU" dirty="0" smtClean="0"/>
              <a:t>vektor és skalár szorzása</a:t>
            </a:r>
            <a:endParaRPr lang="hu-HU" dirty="0"/>
          </a:p>
        </p:txBody>
      </p:sp>
      <p:cxnSp>
        <p:nvCxnSpPr>
          <p:cNvPr id="32" name="Straight Arrow Connector 31"/>
          <p:cNvCxnSpPr>
            <a:stCxn id="31" idx="1"/>
          </p:cNvCxnSpPr>
          <p:nvPr/>
        </p:nvCxnSpPr>
        <p:spPr>
          <a:xfrm flipH="1">
            <a:off x="6355533" y="2335809"/>
            <a:ext cx="687412" cy="7599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249542" y="3063579"/>
            <a:ext cx="3035808" cy="485241"/>
          </a:xfrm>
          <a:prstGeom prst="rect">
            <a:avLst/>
          </a:prstGeom>
        </p:spPr>
      </p:pic>
      <p:pic>
        <p:nvPicPr>
          <p:cNvPr id="18" name="Picture 17"/>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51352" y="3728980"/>
            <a:ext cx="921715" cy="356006"/>
          </a:xfrm>
          <a:prstGeom prst="rect">
            <a:avLst/>
          </a:prstGeom>
        </p:spPr>
      </p:pic>
    </p:spTree>
    <p:extLst>
      <p:ext uri="{BB962C8B-B14F-4D97-AF65-F5344CB8AC3E}">
        <p14:creationId xmlns:p14="http://schemas.microsoft.com/office/powerpoint/2010/main" val="1901612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8" name="Rectangle 4"/>
          <p:cNvSpPr>
            <a:spLocks noGrp="1" noChangeArrowheads="1"/>
          </p:cNvSpPr>
          <p:nvPr>
            <p:ph type="title"/>
          </p:nvPr>
        </p:nvSpPr>
        <p:spPr/>
        <p:txBody>
          <a:bodyPr/>
          <a:lstStyle/>
          <a:p>
            <a:pPr>
              <a:defRPr/>
            </a:pPr>
            <a:r>
              <a:rPr lang="hu-HU" dirty="0" smtClean="0"/>
              <a:t>Fényes felületek</a:t>
            </a:r>
          </a:p>
        </p:txBody>
      </p:sp>
      <p:sp>
        <p:nvSpPr>
          <p:cNvPr id="17411" name="AutoShape 5"/>
          <p:cNvSpPr>
            <a:spLocks noChangeArrowheads="1"/>
          </p:cNvSpPr>
          <p:nvPr/>
        </p:nvSpPr>
        <p:spPr bwMode="auto">
          <a:xfrm>
            <a:off x="3632972" y="2489065"/>
            <a:ext cx="1905000" cy="377825"/>
          </a:xfrm>
          <a:prstGeom prst="parallelogram">
            <a:avLst>
              <a:gd name="adj" fmla="val 126050"/>
            </a:avLst>
          </a:prstGeom>
          <a:solidFill>
            <a:schemeClr val="accent1"/>
          </a:solidFill>
          <a:ln w="12700">
            <a:solidFill>
              <a:schemeClr val="tx1"/>
            </a:solidFill>
            <a:miter lim="800000"/>
            <a:headEnd/>
            <a:tailEnd/>
          </a:ln>
        </p:spPr>
        <p:txBody>
          <a:bodyPr wrap="none" anchor="ctr"/>
          <a:lstStyle/>
          <a:p>
            <a:endParaRPr lang="en-US"/>
          </a:p>
        </p:txBody>
      </p:sp>
      <p:sp>
        <p:nvSpPr>
          <p:cNvPr id="17412" name="Line 6"/>
          <p:cNvSpPr>
            <a:spLocks noChangeShapeType="1"/>
          </p:cNvSpPr>
          <p:nvPr/>
        </p:nvSpPr>
        <p:spPr bwMode="auto">
          <a:xfrm flipH="1">
            <a:off x="4547373" y="1889126"/>
            <a:ext cx="735915" cy="668200"/>
          </a:xfrm>
          <a:prstGeom prst="line">
            <a:avLst/>
          </a:prstGeom>
          <a:noFill/>
          <a:ln w="73025">
            <a:solidFill>
              <a:schemeClr val="hlink"/>
            </a:solidFill>
            <a:round/>
            <a:headEnd/>
            <a:tailEnd type="triangle" w="med" len="med"/>
          </a:ln>
        </p:spPr>
        <p:txBody>
          <a:bodyPr wrap="none" anchor="ctr"/>
          <a:lstStyle/>
          <a:p>
            <a:endParaRPr lang="en-US"/>
          </a:p>
        </p:txBody>
      </p:sp>
      <p:sp>
        <p:nvSpPr>
          <p:cNvPr id="17413" name="Line 7"/>
          <p:cNvSpPr>
            <a:spLocks noChangeShapeType="1"/>
          </p:cNvSpPr>
          <p:nvPr/>
        </p:nvSpPr>
        <p:spPr bwMode="auto">
          <a:xfrm flipH="1" flipV="1">
            <a:off x="4547372" y="1498465"/>
            <a:ext cx="1588" cy="1057275"/>
          </a:xfrm>
          <a:prstGeom prst="line">
            <a:avLst/>
          </a:prstGeom>
          <a:noFill/>
          <a:ln w="73025">
            <a:solidFill>
              <a:srgbClr val="00FF00"/>
            </a:solidFill>
            <a:round/>
            <a:headEnd/>
            <a:tailEnd type="triangle" w="med" len="med"/>
          </a:ln>
        </p:spPr>
        <p:txBody>
          <a:bodyPr wrap="none" anchor="ctr"/>
          <a:lstStyle/>
          <a:p>
            <a:endParaRPr lang="en-US"/>
          </a:p>
        </p:txBody>
      </p:sp>
      <p:sp>
        <p:nvSpPr>
          <p:cNvPr id="17417" name="Freeform 22"/>
          <p:cNvSpPr>
            <a:spLocks/>
          </p:cNvSpPr>
          <p:nvPr/>
        </p:nvSpPr>
        <p:spPr bwMode="auto">
          <a:xfrm>
            <a:off x="3693724" y="1636104"/>
            <a:ext cx="1616068" cy="995836"/>
          </a:xfrm>
          <a:custGeom>
            <a:avLst/>
            <a:gdLst>
              <a:gd name="T0" fmla="*/ 2147483647 w 1051"/>
              <a:gd name="T1" fmla="*/ 2147483647 h 648"/>
              <a:gd name="T2" fmla="*/ 2147483647 w 1051"/>
              <a:gd name="T3" fmla="*/ 2147483647 h 648"/>
              <a:gd name="T4" fmla="*/ 2147483647 w 1051"/>
              <a:gd name="T5" fmla="*/ 2147483647 h 648"/>
              <a:gd name="T6" fmla="*/ 2147483647 w 1051"/>
              <a:gd name="T7" fmla="*/ 2147483647 h 648"/>
              <a:gd name="T8" fmla="*/ 2147483647 w 1051"/>
              <a:gd name="T9" fmla="*/ 2147483647 h 648"/>
              <a:gd name="T10" fmla="*/ 2147483647 w 1051"/>
              <a:gd name="T11" fmla="*/ 2147483647 h 648"/>
              <a:gd name="T12" fmla="*/ 2147483647 w 1051"/>
              <a:gd name="T13" fmla="*/ 2147483647 h 648"/>
              <a:gd name="T14" fmla="*/ 2147483647 w 1051"/>
              <a:gd name="T15" fmla="*/ 2147483647 h 648"/>
              <a:gd name="T16" fmla="*/ 2147483647 w 1051"/>
              <a:gd name="T17" fmla="*/ 2147483647 h 648"/>
              <a:gd name="T18" fmla="*/ 2147483647 w 1051"/>
              <a:gd name="T19" fmla="*/ 2147483647 h 648"/>
              <a:gd name="T20" fmla="*/ 2147483647 w 1051"/>
              <a:gd name="T21" fmla="*/ 2147483647 h 648"/>
              <a:gd name="T22" fmla="*/ 2147483647 w 1051"/>
              <a:gd name="T23" fmla="*/ 2147483647 h 6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1"/>
              <a:gd name="T37" fmla="*/ 0 h 648"/>
              <a:gd name="T38" fmla="*/ 1051 w 1051"/>
              <a:gd name="T39" fmla="*/ 648 h 648"/>
              <a:gd name="connsiteX0" fmla="*/ 1463 w 9685"/>
              <a:gd name="connsiteY0" fmla="*/ 9771 h 9771"/>
              <a:gd name="connsiteX1" fmla="*/ 1862 w 9685"/>
              <a:gd name="connsiteY1" fmla="*/ 6592 h 9771"/>
              <a:gd name="connsiteX2" fmla="*/ 1396 w 9685"/>
              <a:gd name="connsiteY2" fmla="*/ 3984 h 9771"/>
              <a:gd name="connsiteX3" fmla="*/ 55 w 9685"/>
              <a:gd name="connsiteY3" fmla="*/ 18 h 9771"/>
              <a:gd name="connsiteX4" fmla="*/ 3423 w 9685"/>
              <a:gd name="connsiteY4" fmla="*/ 2549 h 9771"/>
              <a:gd name="connsiteX5" fmla="*/ 5193 w 9685"/>
              <a:gd name="connsiteY5" fmla="*/ 2209 h 9771"/>
              <a:gd name="connsiteX6" fmla="*/ 6658 w 9685"/>
              <a:gd name="connsiteY6" fmla="*/ 2502 h 9771"/>
              <a:gd name="connsiteX7" fmla="*/ 7876 w 9685"/>
              <a:gd name="connsiteY7" fmla="*/ 3336 h 9771"/>
              <a:gd name="connsiteX8" fmla="*/ 8818 w 9685"/>
              <a:gd name="connsiteY8" fmla="*/ 4678 h 9771"/>
              <a:gd name="connsiteX9" fmla="*/ 9293 w 9685"/>
              <a:gd name="connsiteY9" fmla="*/ 5898 h 9771"/>
              <a:gd name="connsiteX10" fmla="*/ 9645 w 9685"/>
              <a:gd name="connsiteY10" fmla="*/ 8212 h 9771"/>
              <a:gd name="connsiteX11" fmla="*/ 9683 w 9685"/>
              <a:gd name="connsiteY11" fmla="*/ 9771 h 9771"/>
              <a:gd name="connsiteX0" fmla="*/ 1511 w 10001"/>
              <a:gd name="connsiteY0" fmla="*/ 10000 h 10000"/>
              <a:gd name="connsiteX1" fmla="*/ 1923 w 10001"/>
              <a:gd name="connsiteY1" fmla="*/ 6746 h 10000"/>
              <a:gd name="connsiteX2" fmla="*/ 1441 w 10001"/>
              <a:gd name="connsiteY2" fmla="*/ 4077 h 10000"/>
              <a:gd name="connsiteX3" fmla="*/ 57 w 10001"/>
              <a:gd name="connsiteY3" fmla="*/ 18 h 10000"/>
              <a:gd name="connsiteX4" fmla="*/ 3534 w 10001"/>
              <a:gd name="connsiteY4" fmla="*/ 2609 h 10000"/>
              <a:gd name="connsiteX5" fmla="*/ 5362 w 10001"/>
              <a:gd name="connsiteY5" fmla="*/ 2261 h 10000"/>
              <a:gd name="connsiteX6" fmla="*/ 6875 w 10001"/>
              <a:gd name="connsiteY6" fmla="*/ 2561 h 10000"/>
              <a:gd name="connsiteX7" fmla="*/ 8132 w 10001"/>
              <a:gd name="connsiteY7" fmla="*/ 3414 h 10000"/>
              <a:gd name="connsiteX8" fmla="*/ 9105 w 10001"/>
              <a:gd name="connsiteY8" fmla="*/ 4788 h 10000"/>
              <a:gd name="connsiteX9" fmla="*/ 9713 w 10001"/>
              <a:gd name="connsiteY9" fmla="*/ 6546 h 10000"/>
              <a:gd name="connsiteX10" fmla="*/ 9959 w 10001"/>
              <a:gd name="connsiteY10" fmla="*/ 8404 h 10000"/>
              <a:gd name="connsiteX11" fmla="*/ 9998 w 10001"/>
              <a:gd name="connsiteY1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1" h="10000">
                <a:moveTo>
                  <a:pt x="1511" y="10000"/>
                </a:moveTo>
                <a:cubicBezTo>
                  <a:pt x="1579" y="9463"/>
                  <a:pt x="1933" y="7726"/>
                  <a:pt x="1923" y="6746"/>
                </a:cubicBezTo>
                <a:cubicBezTo>
                  <a:pt x="1913" y="5767"/>
                  <a:pt x="1756" y="5199"/>
                  <a:pt x="1441" y="4077"/>
                </a:cubicBezTo>
                <a:cubicBezTo>
                  <a:pt x="1128" y="2956"/>
                  <a:pt x="-297" y="271"/>
                  <a:pt x="57" y="18"/>
                </a:cubicBezTo>
                <a:cubicBezTo>
                  <a:pt x="410" y="-234"/>
                  <a:pt x="2650" y="2235"/>
                  <a:pt x="3534" y="2609"/>
                </a:cubicBezTo>
                <a:cubicBezTo>
                  <a:pt x="4418" y="2982"/>
                  <a:pt x="4801" y="2261"/>
                  <a:pt x="5362" y="2261"/>
                </a:cubicBezTo>
                <a:cubicBezTo>
                  <a:pt x="5922" y="2261"/>
                  <a:pt x="6413" y="2368"/>
                  <a:pt x="6875" y="2561"/>
                </a:cubicBezTo>
                <a:cubicBezTo>
                  <a:pt x="7336" y="2753"/>
                  <a:pt x="7758" y="3034"/>
                  <a:pt x="8132" y="3414"/>
                </a:cubicBezTo>
                <a:cubicBezTo>
                  <a:pt x="8505" y="3778"/>
                  <a:pt x="8842" y="4266"/>
                  <a:pt x="9105" y="4788"/>
                </a:cubicBezTo>
                <a:cubicBezTo>
                  <a:pt x="9368" y="5310"/>
                  <a:pt x="9576" y="5930"/>
                  <a:pt x="9713" y="6546"/>
                </a:cubicBezTo>
                <a:cubicBezTo>
                  <a:pt x="9861" y="7146"/>
                  <a:pt x="9900" y="7741"/>
                  <a:pt x="9959" y="8404"/>
                </a:cubicBezTo>
                <a:cubicBezTo>
                  <a:pt x="10028" y="9069"/>
                  <a:pt x="9989" y="9668"/>
                  <a:pt x="9998" y="10000"/>
                </a:cubicBezTo>
              </a:path>
            </a:pathLst>
          </a:custGeom>
          <a:noFill/>
          <a:ln w="34925" cap="flat" cmpd="sng">
            <a:solidFill>
              <a:schemeClr val="tx1"/>
            </a:solidFill>
            <a:prstDash val="solid"/>
            <a:round/>
            <a:headEnd type="none" w="med" len="med"/>
            <a:tailEnd type="none" w="med" len="med"/>
          </a:ln>
        </p:spPr>
        <p:txBody>
          <a:bodyPr wrap="none" anchor="ctr"/>
          <a:lstStyle/>
          <a:p>
            <a:endParaRPr lang="en-US"/>
          </a:p>
        </p:txBody>
      </p:sp>
      <p:sp>
        <p:nvSpPr>
          <p:cNvPr id="17418" name="Line 23"/>
          <p:cNvSpPr>
            <a:spLocks noChangeShapeType="1"/>
          </p:cNvSpPr>
          <p:nvPr/>
        </p:nvSpPr>
        <p:spPr bwMode="auto">
          <a:xfrm flipH="1" flipV="1">
            <a:off x="3556772" y="1498465"/>
            <a:ext cx="990600" cy="1057275"/>
          </a:xfrm>
          <a:prstGeom prst="line">
            <a:avLst/>
          </a:prstGeom>
          <a:noFill/>
          <a:ln w="73025">
            <a:solidFill>
              <a:schemeClr val="hlink"/>
            </a:solidFill>
            <a:round/>
            <a:headEnd/>
            <a:tailEnd type="triangle" w="med" len="med"/>
          </a:ln>
        </p:spPr>
        <p:txBody>
          <a:bodyPr wrap="none" anchor="ctr"/>
          <a:lstStyle/>
          <a:p>
            <a:endParaRPr lang="en-US"/>
          </a:p>
        </p:txBody>
      </p:sp>
      <p:sp>
        <p:nvSpPr>
          <p:cNvPr id="17419" name="Line 25"/>
          <p:cNvSpPr>
            <a:spLocks noChangeShapeType="1"/>
          </p:cNvSpPr>
          <p:nvPr/>
        </p:nvSpPr>
        <p:spPr bwMode="auto">
          <a:xfrm flipH="1" flipV="1">
            <a:off x="3480572" y="1955664"/>
            <a:ext cx="1066800" cy="603250"/>
          </a:xfrm>
          <a:prstGeom prst="line">
            <a:avLst/>
          </a:prstGeom>
          <a:noFill/>
          <a:ln w="73025">
            <a:solidFill>
              <a:schemeClr val="hlink"/>
            </a:solidFill>
            <a:round/>
            <a:headEnd/>
            <a:tailEnd type="triangle" w="med" len="med"/>
          </a:ln>
        </p:spPr>
        <p:txBody>
          <a:bodyPr wrap="none" anchor="ctr"/>
          <a:lstStyle/>
          <a:p>
            <a:endParaRPr lang="en-US"/>
          </a:p>
        </p:txBody>
      </p:sp>
      <p:sp>
        <p:nvSpPr>
          <p:cNvPr id="17420" name="Freeform 27"/>
          <p:cNvSpPr>
            <a:spLocks/>
          </p:cNvSpPr>
          <p:nvPr/>
        </p:nvSpPr>
        <p:spPr bwMode="auto">
          <a:xfrm>
            <a:off x="6412810" y="1197168"/>
            <a:ext cx="3816350" cy="1081087"/>
          </a:xfrm>
          <a:custGeom>
            <a:avLst/>
            <a:gdLst>
              <a:gd name="T0" fmla="*/ 0 w 2404"/>
              <a:gd name="T1" fmla="*/ 0 h 681"/>
              <a:gd name="T2" fmla="*/ 2147483647 w 2404"/>
              <a:gd name="T3" fmla="*/ 2147483647 h 681"/>
              <a:gd name="T4" fmla="*/ 2147483647 w 2404"/>
              <a:gd name="T5" fmla="*/ 2147483647 h 681"/>
              <a:gd name="T6" fmla="*/ 2147483647 w 2404"/>
              <a:gd name="T7" fmla="*/ 2147483647 h 681"/>
              <a:gd name="T8" fmla="*/ 2147483647 w 2404"/>
              <a:gd name="T9" fmla="*/ 2147483647 h 681"/>
              <a:gd name="T10" fmla="*/ 2147483647 w 2404"/>
              <a:gd name="T11" fmla="*/ 2147483647 h 681"/>
              <a:gd name="T12" fmla="*/ 2147483647 w 2404"/>
              <a:gd name="T13" fmla="*/ 2147483647 h 681"/>
              <a:gd name="T14" fmla="*/ 0 60000 65536"/>
              <a:gd name="T15" fmla="*/ 0 60000 65536"/>
              <a:gd name="T16" fmla="*/ 0 60000 65536"/>
              <a:gd name="T17" fmla="*/ 0 60000 65536"/>
              <a:gd name="T18" fmla="*/ 0 60000 65536"/>
              <a:gd name="T19" fmla="*/ 0 60000 65536"/>
              <a:gd name="T20" fmla="*/ 0 60000 65536"/>
              <a:gd name="T21" fmla="*/ 0 w 2404"/>
              <a:gd name="T22" fmla="*/ 0 h 681"/>
              <a:gd name="T23" fmla="*/ 2404 w 2404"/>
              <a:gd name="T24" fmla="*/ 681 h 6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4" h="681">
                <a:moveTo>
                  <a:pt x="0" y="0"/>
                </a:moveTo>
                <a:lnTo>
                  <a:pt x="272" y="681"/>
                </a:lnTo>
                <a:lnTo>
                  <a:pt x="680" y="227"/>
                </a:lnTo>
                <a:lnTo>
                  <a:pt x="1224" y="635"/>
                </a:lnTo>
                <a:lnTo>
                  <a:pt x="1406" y="46"/>
                </a:lnTo>
                <a:lnTo>
                  <a:pt x="1859" y="681"/>
                </a:lnTo>
                <a:lnTo>
                  <a:pt x="2404" y="46"/>
                </a:lnTo>
              </a:path>
            </a:pathLst>
          </a:custGeom>
          <a:noFill/>
          <a:ln w="38100" cap="flat" cmpd="sng">
            <a:solidFill>
              <a:schemeClr val="tx1"/>
            </a:solidFill>
            <a:prstDash val="solid"/>
            <a:round/>
            <a:headEnd type="none" w="med" len="med"/>
            <a:tailEnd type="none" w="med" len="med"/>
          </a:ln>
        </p:spPr>
        <p:txBody>
          <a:bodyPr/>
          <a:lstStyle/>
          <a:p>
            <a:endParaRPr lang="en-US"/>
          </a:p>
        </p:txBody>
      </p:sp>
      <p:sp>
        <p:nvSpPr>
          <p:cNvPr id="17421" name="Line 28"/>
          <p:cNvSpPr>
            <a:spLocks noChangeShapeType="1"/>
          </p:cNvSpPr>
          <p:nvPr/>
        </p:nvSpPr>
        <p:spPr bwMode="auto">
          <a:xfrm flipH="1">
            <a:off x="6700149" y="189104"/>
            <a:ext cx="2014537" cy="1657350"/>
          </a:xfrm>
          <a:prstGeom prst="line">
            <a:avLst/>
          </a:prstGeom>
          <a:noFill/>
          <a:ln w="38100">
            <a:solidFill>
              <a:schemeClr val="accent2"/>
            </a:solidFill>
            <a:round/>
            <a:headEnd/>
            <a:tailEnd type="triangle" w="med" len="med"/>
          </a:ln>
        </p:spPr>
        <p:txBody>
          <a:bodyPr/>
          <a:lstStyle/>
          <a:p>
            <a:endParaRPr lang="en-US"/>
          </a:p>
        </p:txBody>
      </p:sp>
      <p:sp>
        <p:nvSpPr>
          <p:cNvPr id="17422" name="Line 29"/>
          <p:cNvSpPr>
            <a:spLocks noChangeShapeType="1"/>
          </p:cNvSpPr>
          <p:nvPr/>
        </p:nvSpPr>
        <p:spPr bwMode="auto">
          <a:xfrm flipH="1">
            <a:off x="7708211" y="405004"/>
            <a:ext cx="1584325" cy="1295400"/>
          </a:xfrm>
          <a:prstGeom prst="line">
            <a:avLst/>
          </a:prstGeom>
          <a:noFill/>
          <a:ln w="38100">
            <a:solidFill>
              <a:schemeClr val="accent2"/>
            </a:solidFill>
            <a:round/>
            <a:headEnd/>
            <a:tailEnd type="triangle" w="med" len="med"/>
          </a:ln>
        </p:spPr>
        <p:txBody>
          <a:bodyPr/>
          <a:lstStyle/>
          <a:p>
            <a:endParaRPr lang="en-US"/>
          </a:p>
        </p:txBody>
      </p:sp>
      <p:sp>
        <p:nvSpPr>
          <p:cNvPr id="17423" name="Line 30"/>
          <p:cNvSpPr>
            <a:spLocks noChangeShapeType="1"/>
          </p:cNvSpPr>
          <p:nvPr/>
        </p:nvSpPr>
        <p:spPr bwMode="auto">
          <a:xfrm flipH="1">
            <a:off x="8787710" y="765367"/>
            <a:ext cx="865188" cy="647700"/>
          </a:xfrm>
          <a:prstGeom prst="line">
            <a:avLst/>
          </a:prstGeom>
          <a:noFill/>
          <a:ln w="38100">
            <a:solidFill>
              <a:schemeClr val="accent2"/>
            </a:solidFill>
            <a:round/>
            <a:headEnd/>
            <a:tailEnd type="triangle" w="med" len="med"/>
          </a:ln>
        </p:spPr>
        <p:txBody>
          <a:bodyPr/>
          <a:lstStyle/>
          <a:p>
            <a:endParaRPr lang="en-US"/>
          </a:p>
        </p:txBody>
      </p:sp>
      <p:sp>
        <p:nvSpPr>
          <p:cNvPr id="17424" name="Line 31"/>
          <p:cNvSpPr>
            <a:spLocks noChangeShapeType="1"/>
          </p:cNvSpPr>
          <p:nvPr/>
        </p:nvSpPr>
        <p:spPr bwMode="auto">
          <a:xfrm flipV="1">
            <a:off x="8787710" y="693929"/>
            <a:ext cx="649288" cy="719138"/>
          </a:xfrm>
          <a:prstGeom prst="line">
            <a:avLst/>
          </a:prstGeom>
          <a:noFill/>
          <a:ln w="38100">
            <a:solidFill>
              <a:schemeClr val="hlink"/>
            </a:solidFill>
            <a:round/>
            <a:headEnd/>
            <a:tailEnd type="triangle" w="med" len="med"/>
          </a:ln>
        </p:spPr>
        <p:txBody>
          <a:bodyPr/>
          <a:lstStyle/>
          <a:p>
            <a:endParaRPr lang="en-US"/>
          </a:p>
        </p:txBody>
      </p:sp>
      <p:sp>
        <p:nvSpPr>
          <p:cNvPr id="17425" name="Line 32"/>
          <p:cNvSpPr>
            <a:spLocks noChangeShapeType="1"/>
          </p:cNvSpPr>
          <p:nvPr/>
        </p:nvSpPr>
        <p:spPr bwMode="auto">
          <a:xfrm flipV="1">
            <a:off x="7708210" y="405005"/>
            <a:ext cx="287338" cy="1223963"/>
          </a:xfrm>
          <a:prstGeom prst="line">
            <a:avLst/>
          </a:prstGeom>
          <a:noFill/>
          <a:ln w="38100">
            <a:solidFill>
              <a:schemeClr val="hlink"/>
            </a:solidFill>
            <a:round/>
            <a:headEnd/>
            <a:tailEnd type="triangle" w="med" len="med"/>
          </a:ln>
        </p:spPr>
        <p:txBody>
          <a:bodyPr/>
          <a:lstStyle/>
          <a:p>
            <a:endParaRPr lang="en-US"/>
          </a:p>
        </p:txBody>
      </p:sp>
      <p:sp>
        <p:nvSpPr>
          <p:cNvPr id="17426" name="Line 33"/>
          <p:cNvSpPr>
            <a:spLocks noChangeShapeType="1"/>
          </p:cNvSpPr>
          <p:nvPr/>
        </p:nvSpPr>
        <p:spPr bwMode="auto">
          <a:xfrm>
            <a:off x="6771586" y="1846454"/>
            <a:ext cx="360363" cy="71438"/>
          </a:xfrm>
          <a:prstGeom prst="line">
            <a:avLst/>
          </a:prstGeom>
          <a:noFill/>
          <a:ln w="38100">
            <a:solidFill>
              <a:schemeClr val="hlink"/>
            </a:solidFill>
            <a:round/>
            <a:headEnd/>
            <a:tailEnd type="triangle" w="med" len="med"/>
          </a:ln>
        </p:spPr>
        <p:txBody>
          <a:bodyPr/>
          <a:lstStyle/>
          <a:p>
            <a:endParaRPr lang="en-US"/>
          </a:p>
        </p:txBody>
      </p:sp>
      <p:sp>
        <p:nvSpPr>
          <p:cNvPr id="17427" name="Line 34"/>
          <p:cNvSpPr>
            <a:spLocks noChangeShapeType="1"/>
          </p:cNvSpPr>
          <p:nvPr/>
        </p:nvSpPr>
        <p:spPr bwMode="auto">
          <a:xfrm flipV="1">
            <a:off x="7131948" y="620904"/>
            <a:ext cx="144462" cy="1296988"/>
          </a:xfrm>
          <a:prstGeom prst="line">
            <a:avLst/>
          </a:prstGeom>
          <a:noFill/>
          <a:ln w="38100">
            <a:solidFill>
              <a:schemeClr val="hlink"/>
            </a:solidFill>
            <a:round/>
            <a:headEnd/>
            <a:tailEnd type="triangle" w="med" len="med"/>
          </a:ln>
        </p:spPr>
        <p:txBody>
          <a:bodyPr/>
          <a:lstStyle/>
          <a:p>
            <a:endParaRPr lang="en-US"/>
          </a:p>
        </p:txBody>
      </p:sp>
      <p:pic>
        <p:nvPicPr>
          <p:cNvPr id="17428" name="Picture 35" descr="shadphong"/>
          <p:cNvPicPr>
            <a:picLocks noChangeAspect="1" noChangeArrowheads="1"/>
          </p:cNvPicPr>
          <p:nvPr/>
        </p:nvPicPr>
        <p:blipFill>
          <a:blip r:embed="rId4" cstate="print"/>
          <a:srcRect/>
          <a:stretch>
            <a:fillRect/>
          </a:stretch>
        </p:blipFill>
        <p:spPr bwMode="auto">
          <a:xfrm>
            <a:off x="2063750" y="5084763"/>
            <a:ext cx="2520950" cy="1681162"/>
          </a:xfrm>
          <a:prstGeom prst="rect">
            <a:avLst/>
          </a:prstGeom>
          <a:noFill/>
          <a:ln w="9525">
            <a:noFill/>
            <a:miter lim="800000"/>
            <a:headEnd/>
            <a:tailEnd/>
          </a:ln>
        </p:spPr>
      </p:pic>
      <p:pic>
        <p:nvPicPr>
          <p:cNvPr id="17429" name="Picture 36"/>
          <p:cNvPicPr>
            <a:picLocks noChangeAspect="1" noChangeArrowheads="1"/>
          </p:cNvPicPr>
          <p:nvPr/>
        </p:nvPicPr>
        <p:blipFill>
          <a:blip r:embed="rId5" cstate="print"/>
          <a:srcRect/>
          <a:stretch>
            <a:fillRect/>
          </a:stretch>
        </p:blipFill>
        <p:spPr bwMode="auto">
          <a:xfrm>
            <a:off x="1558925" y="3500439"/>
            <a:ext cx="2592388" cy="1728787"/>
          </a:xfrm>
          <a:prstGeom prst="rect">
            <a:avLst/>
          </a:prstGeom>
          <a:noFill/>
          <a:ln w="9525">
            <a:noFill/>
            <a:miter lim="800000"/>
            <a:headEnd/>
            <a:tailEnd/>
          </a:ln>
        </p:spPr>
      </p:pic>
      <p:pic>
        <p:nvPicPr>
          <p:cNvPr id="17430" name="Picture 37"/>
          <p:cNvPicPr>
            <a:picLocks noChangeAspect="1" noChangeArrowheads="1"/>
          </p:cNvPicPr>
          <p:nvPr/>
        </p:nvPicPr>
        <p:blipFill>
          <a:blip r:embed="rId6" cstate="print"/>
          <a:srcRect/>
          <a:stretch>
            <a:fillRect/>
          </a:stretch>
        </p:blipFill>
        <p:spPr bwMode="auto">
          <a:xfrm>
            <a:off x="7967663" y="4379913"/>
            <a:ext cx="2590800" cy="2411412"/>
          </a:xfrm>
          <a:prstGeom prst="rect">
            <a:avLst/>
          </a:prstGeom>
          <a:noFill/>
          <a:ln w="38100" algn="ctr">
            <a:noFill/>
            <a:miter lim="800000"/>
            <a:headEnd/>
            <a:tailEnd/>
          </a:ln>
        </p:spPr>
      </p:pic>
      <p:pic>
        <p:nvPicPr>
          <p:cNvPr id="17431" name="Picture 39"/>
          <p:cNvPicPr>
            <a:picLocks noChangeAspect="1" noChangeArrowheads="1"/>
          </p:cNvPicPr>
          <p:nvPr/>
        </p:nvPicPr>
        <p:blipFill>
          <a:blip r:embed="rId7" cstate="print"/>
          <a:srcRect/>
          <a:stretch>
            <a:fillRect/>
          </a:stretch>
        </p:blipFill>
        <p:spPr bwMode="auto">
          <a:xfrm>
            <a:off x="4656138" y="4365626"/>
            <a:ext cx="3167062" cy="2392363"/>
          </a:xfrm>
          <a:prstGeom prst="rect">
            <a:avLst/>
          </a:prstGeom>
          <a:noFill/>
          <a:ln w="57150" algn="ctr">
            <a:noFill/>
            <a:miter lim="800000"/>
            <a:headEnd/>
            <a:tailEnd/>
          </a:ln>
        </p:spPr>
      </p:pic>
      <p:sp>
        <p:nvSpPr>
          <p:cNvPr id="17432" name="Text Box 40"/>
          <p:cNvSpPr txBox="1">
            <a:spLocks noChangeArrowheads="1"/>
          </p:cNvSpPr>
          <p:nvPr/>
        </p:nvSpPr>
        <p:spPr bwMode="auto">
          <a:xfrm>
            <a:off x="7358072" y="2886248"/>
            <a:ext cx="2284600" cy="954107"/>
          </a:xfrm>
          <a:prstGeom prst="rect">
            <a:avLst/>
          </a:prstGeom>
          <a:noFill/>
          <a:ln w="12700">
            <a:noFill/>
            <a:miter lim="800000"/>
            <a:headEnd/>
            <a:tailEnd/>
          </a:ln>
        </p:spPr>
        <p:txBody>
          <a:bodyPr wrap="none">
            <a:spAutoFit/>
          </a:bodyPr>
          <a:lstStyle/>
          <a:p>
            <a:r>
              <a:rPr lang="hu-HU" sz="2800" dirty="0">
                <a:latin typeface="Whipsmart" pitchFamily="34" charset="0"/>
              </a:rPr>
              <a:t>Cook-Torrance</a:t>
            </a:r>
          </a:p>
          <a:p>
            <a:r>
              <a:rPr lang="hu-HU" sz="2800" dirty="0">
                <a:latin typeface="Whipsmart" pitchFamily="34" charset="0"/>
              </a:rPr>
              <a:t>He-Torrance</a:t>
            </a:r>
          </a:p>
        </p:txBody>
      </p:sp>
      <p:sp>
        <p:nvSpPr>
          <p:cNvPr id="17433" name="Rectangle 41"/>
          <p:cNvSpPr>
            <a:spLocks noChangeArrowheads="1"/>
          </p:cNvSpPr>
          <p:nvPr/>
        </p:nvSpPr>
        <p:spPr bwMode="auto">
          <a:xfrm>
            <a:off x="6663636" y="2294129"/>
            <a:ext cx="3704860" cy="523220"/>
          </a:xfrm>
          <a:prstGeom prst="rect">
            <a:avLst/>
          </a:prstGeom>
          <a:noFill/>
        </p:spPr>
        <p:txBody>
          <a:bodyPr wrap="none" rtlCol="0">
            <a:spAutoFit/>
          </a:bodyPr>
          <a:lstStyle/>
          <a:p>
            <a:r>
              <a:rPr lang="hu-HU" sz="2800" dirty="0" smtClean="0">
                <a:latin typeface="Whipsmart" pitchFamily="34" charset="0"/>
              </a:rPr>
              <a:t>a pixelben látható felület</a:t>
            </a:r>
            <a:endParaRPr lang="hu-HU" sz="2800" dirty="0">
              <a:latin typeface="Whipsmart" pitchFamily="34" charset="0"/>
            </a:endParaRPr>
          </a:p>
        </p:txBody>
      </p:sp>
      <p:sp>
        <p:nvSpPr>
          <p:cNvPr id="17434" name="Text Box 42"/>
          <p:cNvSpPr txBox="1">
            <a:spLocks noChangeArrowheads="1"/>
          </p:cNvSpPr>
          <p:nvPr/>
        </p:nvSpPr>
        <p:spPr bwMode="auto">
          <a:xfrm>
            <a:off x="3096709" y="2827305"/>
            <a:ext cx="2781531" cy="523220"/>
          </a:xfrm>
          <a:prstGeom prst="rect">
            <a:avLst/>
          </a:prstGeom>
          <a:noFill/>
        </p:spPr>
        <p:txBody>
          <a:bodyPr wrap="none" rtlCol="0">
            <a:spAutoFit/>
          </a:bodyPr>
          <a:lstStyle>
            <a:defPPr>
              <a:defRPr lang="en-US"/>
            </a:defPPr>
            <a:lvl1pPr>
              <a:defRPr sz="2800">
                <a:latin typeface="Whipsmart" pitchFamily="34" charset="0"/>
              </a:defRPr>
            </a:lvl1pPr>
          </a:lstStyle>
          <a:p>
            <a:r>
              <a:rPr lang="hu-HU" dirty="0" smtClean="0"/>
              <a:t>tapasztalati model</a:t>
            </a:r>
            <a:endParaRPr lang="hu-HU" dirty="0"/>
          </a:p>
        </p:txBody>
      </p:sp>
      <p:sp>
        <p:nvSpPr>
          <p:cNvPr id="17435" name="Line 43"/>
          <p:cNvSpPr>
            <a:spLocks noChangeShapeType="1"/>
          </p:cNvSpPr>
          <p:nvPr/>
        </p:nvSpPr>
        <p:spPr bwMode="auto">
          <a:xfrm>
            <a:off x="6292161" y="1951229"/>
            <a:ext cx="3952875" cy="0"/>
          </a:xfrm>
          <a:prstGeom prst="line">
            <a:avLst/>
          </a:prstGeom>
          <a:noFill/>
          <a:ln w="12700">
            <a:solidFill>
              <a:schemeClr val="tx1"/>
            </a:solidFill>
            <a:prstDash val="dash"/>
            <a:round/>
            <a:headEnd/>
            <a:tailEnd/>
          </a:ln>
        </p:spPr>
        <p:txBody>
          <a:bodyPr/>
          <a:lstStyle/>
          <a:p>
            <a:endParaRPr lang="en-US"/>
          </a:p>
        </p:txBody>
      </p:sp>
      <p:pic>
        <p:nvPicPr>
          <p:cNvPr id="38" name="Picture 37"/>
          <p:cNvPicPr>
            <a:picLocks noChangeAspect="1"/>
          </p:cNvPicPr>
          <p:nvPr/>
        </p:nvPicPr>
        <p:blipFill>
          <a:blip r:embed="rId8" cstate="print"/>
          <a:stretch>
            <a:fillRect/>
          </a:stretch>
        </p:blipFill>
        <p:spPr>
          <a:xfrm rot="1495480">
            <a:off x="2741847" y="1496123"/>
            <a:ext cx="709724" cy="625024"/>
          </a:xfrm>
          <a:prstGeom prst="rect">
            <a:avLst/>
          </a:prstGeom>
        </p:spPr>
      </p:pic>
      <p:sp>
        <p:nvSpPr>
          <p:cNvPr id="39" name="Sun 38"/>
          <p:cNvSpPr/>
          <p:nvPr/>
        </p:nvSpPr>
        <p:spPr>
          <a:xfrm>
            <a:off x="5261873" y="1344181"/>
            <a:ext cx="607048" cy="607048"/>
          </a:xfrm>
          <a:prstGeom prst="su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pic>
        <p:nvPicPr>
          <p:cNvPr id="28" name="Picture 27"/>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651190" y="1955664"/>
            <a:ext cx="238997" cy="281416"/>
          </a:xfrm>
          <a:prstGeom prst="rect">
            <a:avLst/>
          </a:prstGeom>
        </p:spPr>
      </p:pic>
    </p:spTree>
    <p:extLst>
      <p:ext uri="{BB962C8B-B14F-4D97-AF65-F5344CB8AC3E}">
        <p14:creationId xmlns:p14="http://schemas.microsoft.com/office/powerpoint/2010/main" val="276176547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62"/>
          <p:cNvPicPr>
            <a:picLocks noChangeAspect="1"/>
          </p:cNvPicPr>
          <p:nvPr/>
        </p:nvPicPr>
        <p:blipFill>
          <a:blip r:embed="rId12" cstate="print"/>
          <a:stretch>
            <a:fillRect/>
          </a:stretch>
        </p:blipFill>
        <p:spPr>
          <a:xfrm rot="1800000">
            <a:off x="1577361" y="3980624"/>
            <a:ext cx="597088" cy="525830"/>
          </a:xfrm>
          <a:prstGeom prst="rect">
            <a:avLst/>
          </a:prstGeom>
        </p:spPr>
      </p:pic>
      <p:sp>
        <p:nvSpPr>
          <p:cNvPr id="2" name="Cím 1"/>
          <p:cNvSpPr>
            <a:spLocks noGrp="1"/>
          </p:cNvSpPr>
          <p:nvPr>
            <p:ph type="title"/>
          </p:nvPr>
        </p:nvSpPr>
        <p:spPr/>
        <p:txBody>
          <a:bodyPr/>
          <a:lstStyle/>
          <a:p>
            <a:r>
              <a:rPr lang="hu-HU" dirty="0" smtClean="0"/>
              <a:t>Irányok jelölései</a:t>
            </a:r>
            <a:endParaRPr lang="en-US" dirty="0"/>
          </a:p>
        </p:txBody>
      </p:sp>
      <p:sp>
        <p:nvSpPr>
          <p:cNvPr id="3" name="Text Box 3"/>
          <p:cNvSpPr txBox="1">
            <a:spLocks noChangeArrowheads="1"/>
          </p:cNvSpPr>
          <p:nvPr/>
        </p:nvSpPr>
        <p:spPr bwMode="auto">
          <a:xfrm>
            <a:off x="1965326" y="4060251"/>
            <a:ext cx="184731" cy="584775"/>
          </a:xfrm>
          <a:prstGeom prst="rect">
            <a:avLst/>
          </a:prstGeom>
          <a:noFill/>
          <a:ln w="12700">
            <a:noFill/>
            <a:miter lim="800000"/>
            <a:headEnd/>
            <a:tailEnd/>
          </a:ln>
        </p:spPr>
        <p:txBody>
          <a:bodyPr wrap="none">
            <a:spAutoFit/>
          </a:bodyPr>
          <a:lstStyle/>
          <a:p>
            <a:endParaRPr lang="es-ES_tradnl" sz="3200"/>
          </a:p>
        </p:txBody>
      </p:sp>
      <p:sp>
        <p:nvSpPr>
          <p:cNvPr id="4" name="Line 5"/>
          <p:cNvSpPr>
            <a:spLocks noChangeShapeType="1"/>
          </p:cNvSpPr>
          <p:nvPr/>
        </p:nvSpPr>
        <p:spPr bwMode="auto">
          <a:xfrm flipH="1" flipV="1">
            <a:off x="2144712" y="4406325"/>
            <a:ext cx="1524000" cy="914400"/>
          </a:xfrm>
          <a:prstGeom prst="line">
            <a:avLst/>
          </a:prstGeom>
          <a:noFill/>
          <a:ln w="38100">
            <a:solidFill>
              <a:schemeClr val="hlink"/>
            </a:solidFill>
            <a:round/>
            <a:headEnd type="none" w="med" len="med"/>
            <a:tailEnd type="arrow" w="med" len="med"/>
          </a:ln>
        </p:spPr>
        <p:txBody>
          <a:bodyPr wrap="none" anchor="ctr"/>
          <a:lstStyle/>
          <a:p>
            <a:endParaRPr lang="en-US" sz="3200"/>
          </a:p>
        </p:txBody>
      </p:sp>
      <p:sp>
        <p:nvSpPr>
          <p:cNvPr id="5" name="Line 6"/>
          <p:cNvSpPr>
            <a:spLocks noChangeShapeType="1"/>
          </p:cNvSpPr>
          <p:nvPr/>
        </p:nvSpPr>
        <p:spPr bwMode="auto">
          <a:xfrm flipH="1">
            <a:off x="3657600" y="4399975"/>
            <a:ext cx="1524000" cy="914400"/>
          </a:xfrm>
          <a:prstGeom prst="line">
            <a:avLst/>
          </a:prstGeom>
          <a:noFill/>
          <a:ln w="38100">
            <a:solidFill>
              <a:schemeClr val="hlink"/>
            </a:solidFill>
            <a:round/>
            <a:headEnd type="stealth" w="lg" len="lg"/>
            <a:tailEnd/>
          </a:ln>
        </p:spPr>
        <p:txBody>
          <a:bodyPr wrap="none" anchor="ctr"/>
          <a:lstStyle/>
          <a:p>
            <a:endParaRPr lang="en-US" sz="3200"/>
          </a:p>
        </p:txBody>
      </p:sp>
      <p:sp>
        <p:nvSpPr>
          <p:cNvPr id="6" name="Line 7"/>
          <p:cNvSpPr>
            <a:spLocks noChangeShapeType="1"/>
          </p:cNvSpPr>
          <p:nvPr/>
        </p:nvSpPr>
        <p:spPr bwMode="auto">
          <a:xfrm>
            <a:off x="1752600" y="5314375"/>
            <a:ext cx="3733800" cy="0"/>
          </a:xfrm>
          <a:prstGeom prst="line">
            <a:avLst/>
          </a:prstGeom>
          <a:noFill/>
          <a:ln w="57150">
            <a:solidFill>
              <a:schemeClr val="tx1"/>
            </a:solidFill>
            <a:round/>
            <a:headEnd/>
            <a:tailEnd/>
          </a:ln>
        </p:spPr>
        <p:txBody>
          <a:bodyPr wrap="none" anchor="ctr"/>
          <a:lstStyle/>
          <a:p>
            <a:endParaRPr lang="en-US" sz="3200"/>
          </a:p>
        </p:txBody>
      </p:sp>
      <p:sp>
        <p:nvSpPr>
          <p:cNvPr id="7" name="Line 8"/>
          <p:cNvSpPr>
            <a:spLocks noChangeShapeType="1"/>
          </p:cNvSpPr>
          <p:nvPr/>
        </p:nvSpPr>
        <p:spPr bwMode="auto">
          <a:xfrm flipV="1">
            <a:off x="3657600" y="3542725"/>
            <a:ext cx="0" cy="1752600"/>
          </a:xfrm>
          <a:prstGeom prst="line">
            <a:avLst/>
          </a:prstGeom>
          <a:noFill/>
          <a:ln w="28575">
            <a:solidFill>
              <a:schemeClr val="tx1"/>
            </a:solidFill>
            <a:round/>
            <a:headEnd/>
            <a:tailEnd type="triangle" w="med" len="med"/>
          </a:ln>
        </p:spPr>
        <p:txBody>
          <a:bodyPr wrap="none" anchor="ctr"/>
          <a:lstStyle/>
          <a:p>
            <a:endParaRPr lang="en-US" sz="3200"/>
          </a:p>
        </p:txBody>
      </p:sp>
      <p:sp>
        <p:nvSpPr>
          <p:cNvPr id="25" name="Line 6"/>
          <p:cNvSpPr>
            <a:spLocks noChangeShapeType="1"/>
          </p:cNvSpPr>
          <p:nvPr/>
        </p:nvSpPr>
        <p:spPr bwMode="auto">
          <a:xfrm flipH="1">
            <a:off x="3695700" y="3733801"/>
            <a:ext cx="533400" cy="1562100"/>
          </a:xfrm>
          <a:prstGeom prst="line">
            <a:avLst/>
          </a:prstGeom>
          <a:noFill/>
          <a:ln w="38100">
            <a:solidFill>
              <a:schemeClr val="hlink"/>
            </a:solidFill>
            <a:round/>
            <a:headEnd type="stealth" w="lg" len="lg"/>
            <a:tailEnd/>
          </a:ln>
        </p:spPr>
        <p:txBody>
          <a:bodyPr wrap="none" anchor="ctr"/>
          <a:lstStyle/>
          <a:p>
            <a:endParaRPr lang="en-US" sz="3200"/>
          </a:p>
        </p:txBody>
      </p:sp>
      <p:sp>
        <p:nvSpPr>
          <p:cNvPr id="30" name="Line 6"/>
          <p:cNvSpPr>
            <a:spLocks noChangeShapeType="1"/>
          </p:cNvSpPr>
          <p:nvPr/>
        </p:nvSpPr>
        <p:spPr bwMode="auto">
          <a:xfrm>
            <a:off x="3086100" y="3695701"/>
            <a:ext cx="571500" cy="1562100"/>
          </a:xfrm>
          <a:prstGeom prst="line">
            <a:avLst/>
          </a:prstGeom>
          <a:noFill/>
          <a:ln w="38100">
            <a:solidFill>
              <a:schemeClr val="hlink"/>
            </a:solidFill>
            <a:round/>
            <a:headEnd type="stealth" w="lg" len="lg"/>
            <a:tailEnd/>
          </a:ln>
        </p:spPr>
        <p:txBody>
          <a:bodyPr wrap="none" anchor="ctr"/>
          <a:lstStyle/>
          <a:p>
            <a:endParaRPr lang="en-US" sz="3200"/>
          </a:p>
        </p:txBody>
      </p:sp>
      <p:sp>
        <p:nvSpPr>
          <p:cNvPr id="32" name="Ív 31"/>
          <p:cNvSpPr/>
          <p:nvPr/>
        </p:nvSpPr>
        <p:spPr>
          <a:xfrm>
            <a:off x="2171700" y="3848100"/>
            <a:ext cx="3009900" cy="3009900"/>
          </a:xfrm>
          <a:prstGeom prst="arc">
            <a:avLst>
              <a:gd name="adj1" fmla="val 17341560"/>
              <a:gd name="adj2" fmla="val 1957547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Ív 32"/>
          <p:cNvSpPr/>
          <p:nvPr/>
        </p:nvSpPr>
        <p:spPr>
          <a:xfrm>
            <a:off x="2171700" y="3848100"/>
            <a:ext cx="3009900" cy="3009900"/>
          </a:xfrm>
          <a:prstGeom prst="arc">
            <a:avLst>
              <a:gd name="adj1" fmla="val 12683043"/>
              <a:gd name="adj2" fmla="val 1497122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Sun 63"/>
          <p:cNvSpPr/>
          <p:nvPr/>
        </p:nvSpPr>
        <p:spPr>
          <a:xfrm>
            <a:off x="4152900" y="2781300"/>
            <a:ext cx="607048" cy="607048"/>
          </a:xfrm>
          <a:prstGeom prst="su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pic>
        <p:nvPicPr>
          <p:cNvPr id="8" name="Picture 7"/>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716403" y="3452839"/>
            <a:ext cx="204854" cy="280455"/>
          </a:xfrm>
          <a:prstGeom prst="rect">
            <a:avLst/>
          </a:prstGeom>
        </p:spPr>
      </p:pic>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306287" y="3452892"/>
            <a:ext cx="148763" cy="382882"/>
          </a:xfrm>
          <a:prstGeom prst="rect">
            <a:avLst/>
          </a:prstGeom>
        </p:spPr>
      </p:pic>
      <p:pic>
        <p:nvPicPr>
          <p:cNvPr id="10" name="Picture 9"/>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946895" y="3228441"/>
            <a:ext cx="243874" cy="438973"/>
          </a:xfrm>
          <a:prstGeom prst="rect">
            <a:avLst/>
          </a:prstGeom>
        </p:spPr>
      </p:pic>
      <p:pic>
        <p:nvPicPr>
          <p:cNvPr id="13" name="Picture 12"/>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2167894" y="4681783"/>
            <a:ext cx="204854" cy="280455"/>
          </a:xfrm>
          <a:prstGeom prst="rect">
            <a:avLst/>
          </a:prstGeom>
        </p:spPr>
      </p:pic>
      <p:pic>
        <p:nvPicPr>
          <p:cNvPr id="14" name="Picture 13"/>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553953" y="5431001"/>
            <a:ext cx="207293" cy="195099"/>
          </a:xfrm>
          <a:prstGeom prst="rect">
            <a:avLst/>
          </a:prstGeom>
        </p:spPr>
      </p:pic>
      <p:pic>
        <p:nvPicPr>
          <p:cNvPr id="15" name="Picture 1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808542" y="4286339"/>
            <a:ext cx="243874" cy="370688"/>
          </a:xfrm>
          <a:prstGeom prst="rect">
            <a:avLst/>
          </a:prstGeom>
        </p:spPr>
      </p:pic>
      <p:pic>
        <p:nvPicPr>
          <p:cNvPr id="41" name="Picture 40"/>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4224938" y="4286339"/>
            <a:ext cx="243874" cy="370688"/>
          </a:xfrm>
          <a:prstGeom prst="rect">
            <a:avLst/>
          </a:prstGeom>
        </p:spPr>
      </p:pic>
      <p:pic>
        <p:nvPicPr>
          <p:cNvPr id="16" name="Picture 15"/>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4858879" y="4695252"/>
            <a:ext cx="338985" cy="336546"/>
          </a:xfrm>
          <a:prstGeom prst="rect">
            <a:avLst/>
          </a:prstGeom>
        </p:spPr>
      </p:pic>
      <p:sp>
        <p:nvSpPr>
          <p:cNvPr id="43" name="Rectangle 16"/>
          <p:cNvSpPr>
            <a:spLocks noChangeArrowheads="1"/>
          </p:cNvSpPr>
          <p:nvPr/>
        </p:nvSpPr>
        <p:spPr bwMode="auto">
          <a:xfrm>
            <a:off x="6272457" y="1808289"/>
            <a:ext cx="5773769" cy="4042132"/>
          </a:xfrm>
          <a:prstGeom prst="rect">
            <a:avLst/>
          </a:prstGeom>
          <a:noFill/>
          <a:ln w="12700">
            <a:noFill/>
            <a:miter lim="800000"/>
            <a:headEnd/>
            <a:tailEnd/>
          </a:ln>
        </p:spPr>
        <p:txBody>
          <a:bodyPr wrap="square">
            <a:spAutoFit/>
          </a:bodyPr>
          <a:lstStyle/>
          <a:p>
            <a:pPr>
              <a:lnSpc>
                <a:spcPts val="4400"/>
              </a:lnSpc>
            </a:pPr>
            <a:r>
              <a:rPr lang="hu-HU" sz="3200" dirty="0" smtClean="0">
                <a:latin typeface="Whipsmart" pitchFamily="34" charset="0"/>
                <a:sym typeface="Symbol" pitchFamily="18" charset="2"/>
              </a:rPr>
              <a:t>felületi pont</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felületi normálvektor</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nézeti irány</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nézeti irány ideális visszaverődése</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fényirány</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fényirány ideális visszaverődése</a:t>
            </a:r>
            <a:endParaRPr lang="en-US" sz="3200" dirty="0">
              <a:latin typeface="Whipsmart" pitchFamily="34" charset="0"/>
              <a:sym typeface="Symbol" pitchFamily="18" charset="2"/>
            </a:endParaRPr>
          </a:p>
          <a:p>
            <a:pPr>
              <a:lnSpc>
                <a:spcPts val="4400"/>
              </a:lnSpc>
            </a:pPr>
            <a:r>
              <a:rPr lang="hu-HU" sz="3200" dirty="0" smtClean="0">
                <a:latin typeface="Whipsmart" pitchFamily="34" charset="0"/>
                <a:sym typeface="Symbol" pitchFamily="18" charset="2"/>
              </a:rPr>
              <a:t>eltérés az ideális esettől</a:t>
            </a:r>
            <a:endParaRPr lang="en-US" sz="3200" dirty="0">
              <a:latin typeface="Whipsmart" pitchFamily="34" charset="0"/>
              <a:sym typeface="Symbol" pitchFamily="18" charset="2"/>
            </a:endParaRPr>
          </a:p>
        </p:txBody>
      </p:sp>
      <p:pic>
        <p:nvPicPr>
          <p:cNvPr id="18" name="Picture 17"/>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5860019" y="2040327"/>
            <a:ext cx="343862" cy="3702006"/>
          </a:xfrm>
          <a:prstGeom prst="rect">
            <a:avLst/>
          </a:prstGeom>
        </p:spPr>
      </p:pic>
    </p:spTree>
    <p:extLst>
      <p:ext uri="{BB962C8B-B14F-4D97-AF65-F5344CB8AC3E}">
        <p14:creationId xmlns:p14="http://schemas.microsoft.com/office/powerpoint/2010/main" val="2603508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Egyenes összekötő nyíllal 71"/>
          <p:cNvCxnSpPr/>
          <p:nvPr/>
        </p:nvCxnSpPr>
        <p:spPr>
          <a:xfrm flipV="1">
            <a:off x="3733801" y="437388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75" name="Egyenes összekötő nyíllal 74"/>
          <p:cNvCxnSpPr/>
          <p:nvPr/>
        </p:nvCxnSpPr>
        <p:spPr>
          <a:xfrm flipV="1">
            <a:off x="8412481" y="439674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76" name="Egyenes összekötő nyíllal 75"/>
          <p:cNvCxnSpPr/>
          <p:nvPr/>
        </p:nvCxnSpPr>
        <p:spPr>
          <a:xfrm flipV="1">
            <a:off x="45720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77" name="Egyenes összekötő nyíllal 76"/>
          <p:cNvCxnSpPr/>
          <p:nvPr/>
        </p:nvCxnSpPr>
        <p:spPr>
          <a:xfrm flipV="1">
            <a:off x="50292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78" name="Egyenes összekötő nyíllal 77"/>
          <p:cNvCxnSpPr/>
          <p:nvPr/>
        </p:nvCxnSpPr>
        <p:spPr>
          <a:xfrm flipV="1">
            <a:off x="71628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79" name="Egyenes összekötő nyíllal 78"/>
          <p:cNvCxnSpPr/>
          <p:nvPr/>
        </p:nvCxnSpPr>
        <p:spPr>
          <a:xfrm flipV="1">
            <a:off x="58674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0" name="Egyenes összekötő nyíllal 79"/>
          <p:cNvCxnSpPr/>
          <p:nvPr/>
        </p:nvCxnSpPr>
        <p:spPr>
          <a:xfrm flipV="1">
            <a:off x="63246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1" name="Egyenes összekötő nyíllal 80"/>
          <p:cNvCxnSpPr/>
          <p:nvPr/>
        </p:nvCxnSpPr>
        <p:spPr>
          <a:xfrm flipV="1">
            <a:off x="6728216" y="431292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2" name="Egyenes összekötő nyíllal 81"/>
          <p:cNvCxnSpPr/>
          <p:nvPr/>
        </p:nvCxnSpPr>
        <p:spPr>
          <a:xfrm flipV="1">
            <a:off x="7162801" y="38100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3" name="Egyenes összekötő nyíllal 82"/>
          <p:cNvCxnSpPr/>
          <p:nvPr/>
        </p:nvCxnSpPr>
        <p:spPr>
          <a:xfrm flipV="1">
            <a:off x="54483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4" name="Egyenes összekötő nyíllal 83"/>
          <p:cNvCxnSpPr/>
          <p:nvPr/>
        </p:nvCxnSpPr>
        <p:spPr>
          <a:xfrm flipV="1">
            <a:off x="79629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5" name="Egyenes összekötő nyíllal 84"/>
          <p:cNvCxnSpPr/>
          <p:nvPr/>
        </p:nvCxnSpPr>
        <p:spPr>
          <a:xfrm flipV="1">
            <a:off x="58674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6" name="Egyenes összekötő nyíllal 85"/>
          <p:cNvCxnSpPr/>
          <p:nvPr/>
        </p:nvCxnSpPr>
        <p:spPr>
          <a:xfrm flipV="1">
            <a:off x="41529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7" name="Egyenes összekötő nyíllal 86"/>
          <p:cNvCxnSpPr/>
          <p:nvPr/>
        </p:nvCxnSpPr>
        <p:spPr>
          <a:xfrm flipV="1">
            <a:off x="63246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8" name="Egyenes összekötő nyíllal 87"/>
          <p:cNvCxnSpPr/>
          <p:nvPr/>
        </p:nvCxnSpPr>
        <p:spPr>
          <a:xfrm flipV="1">
            <a:off x="75438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89" name="Egyenes összekötő nyíllal 88"/>
          <p:cNvCxnSpPr/>
          <p:nvPr/>
        </p:nvCxnSpPr>
        <p:spPr>
          <a:xfrm flipV="1">
            <a:off x="4572001" y="38100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0" name="Egyenes összekötő nyíllal 89"/>
          <p:cNvCxnSpPr/>
          <p:nvPr/>
        </p:nvCxnSpPr>
        <p:spPr>
          <a:xfrm flipV="1">
            <a:off x="50292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1" name="Egyenes összekötő nyíllal 90"/>
          <p:cNvCxnSpPr/>
          <p:nvPr/>
        </p:nvCxnSpPr>
        <p:spPr>
          <a:xfrm flipV="1">
            <a:off x="4572001" y="32385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2" name="Egyenes összekötő nyíllal 91"/>
          <p:cNvCxnSpPr/>
          <p:nvPr/>
        </p:nvCxnSpPr>
        <p:spPr>
          <a:xfrm flipV="1">
            <a:off x="54483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3" name="Egyenes összekötő nyíllal 92"/>
          <p:cNvCxnSpPr/>
          <p:nvPr/>
        </p:nvCxnSpPr>
        <p:spPr>
          <a:xfrm flipV="1">
            <a:off x="6324601" y="32385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4" name="Egyenes összekötő nyíllal 93"/>
          <p:cNvCxnSpPr/>
          <p:nvPr/>
        </p:nvCxnSpPr>
        <p:spPr>
          <a:xfrm flipV="1">
            <a:off x="67437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498969" y="5012576"/>
            <a:ext cx="51172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Ellipszis 11"/>
          <p:cNvSpPr/>
          <p:nvPr/>
        </p:nvSpPr>
        <p:spPr>
          <a:xfrm>
            <a:off x="3530096"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7" name="Straight Connector 6"/>
          <p:cNvCxnSpPr/>
          <p:nvPr/>
        </p:nvCxnSpPr>
        <p:spPr>
          <a:xfrm>
            <a:off x="3498968"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925688"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352408" y="4875448"/>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79127" y="4875448"/>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08186" y="4875448"/>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635340" y="4875448"/>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59287"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486005"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926492"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339444" y="4877877"/>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66164"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192884"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616225"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Ellipszis 11"/>
          <p:cNvSpPr/>
          <p:nvPr/>
        </p:nvSpPr>
        <p:spPr>
          <a:xfrm>
            <a:off x="8287425" y="4867362"/>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 name="Ellipszis 11"/>
          <p:cNvSpPr/>
          <p:nvPr/>
        </p:nvSpPr>
        <p:spPr>
          <a:xfrm>
            <a:off x="4491497"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 name="Ellipszis 11"/>
          <p:cNvSpPr/>
          <p:nvPr/>
        </p:nvSpPr>
        <p:spPr>
          <a:xfrm>
            <a:off x="4889089"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2" name="Ellipszis 11"/>
          <p:cNvSpPr/>
          <p:nvPr/>
        </p:nvSpPr>
        <p:spPr>
          <a:xfrm>
            <a:off x="7003068"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3" name="Ellipszis 11"/>
          <p:cNvSpPr/>
          <p:nvPr/>
        </p:nvSpPr>
        <p:spPr>
          <a:xfrm>
            <a:off x="5668440"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4" name="Ellipszis 11"/>
          <p:cNvSpPr/>
          <p:nvPr/>
        </p:nvSpPr>
        <p:spPr>
          <a:xfrm>
            <a:off x="6150328"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5" name="Ellipszis 11"/>
          <p:cNvSpPr/>
          <p:nvPr/>
        </p:nvSpPr>
        <p:spPr>
          <a:xfrm>
            <a:off x="6488344"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6" name="Ellipszis 11"/>
          <p:cNvSpPr/>
          <p:nvPr/>
        </p:nvSpPr>
        <p:spPr>
          <a:xfrm>
            <a:off x="7068511"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7" name="Ellipszis 11"/>
          <p:cNvSpPr/>
          <p:nvPr/>
        </p:nvSpPr>
        <p:spPr>
          <a:xfrm>
            <a:off x="5354746"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8" name="Ellipszis 11"/>
          <p:cNvSpPr/>
          <p:nvPr/>
        </p:nvSpPr>
        <p:spPr>
          <a:xfrm>
            <a:off x="7783030"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9" name="Ellipszis 11"/>
          <p:cNvSpPr/>
          <p:nvPr/>
        </p:nvSpPr>
        <p:spPr>
          <a:xfrm>
            <a:off x="5762854"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0" name="Ellipszis 11"/>
          <p:cNvSpPr/>
          <p:nvPr/>
        </p:nvSpPr>
        <p:spPr>
          <a:xfrm>
            <a:off x="4014565"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1" name="Ellipszis 11"/>
          <p:cNvSpPr/>
          <p:nvPr/>
        </p:nvSpPr>
        <p:spPr>
          <a:xfrm>
            <a:off x="6123456"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2" name="Ellipszis 11"/>
          <p:cNvSpPr/>
          <p:nvPr/>
        </p:nvSpPr>
        <p:spPr>
          <a:xfrm>
            <a:off x="7444425" y="4867362"/>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3" name="Ellipszis 11"/>
          <p:cNvSpPr/>
          <p:nvPr/>
        </p:nvSpPr>
        <p:spPr>
          <a:xfrm>
            <a:off x="4429168" y="4867362"/>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4" name="Ellipszis 11"/>
          <p:cNvSpPr/>
          <p:nvPr/>
        </p:nvSpPr>
        <p:spPr>
          <a:xfrm>
            <a:off x="4876801" y="4876801"/>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5" name="Ellipszis 11"/>
          <p:cNvSpPr/>
          <p:nvPr/>
        </p:nvSpPr>
        <p:spPr>
          <a:xfrm>
            <a:off x="4439118"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6" name="Ellipszis 11"/>
          <p:cNvSpPr/>
          <p:nvPr/>
        </p:nvSpPr>
        <p:spPr>
          <a:xfrm>
            <a:off x="5220194" y="4867363"/>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7" name="Ellipszis 11"/>
          <p:cNvSpPr/>
          <p:nvPr/>
        </p:nvSpPr>
        <p:spPr>
          <a:xfrm>
            <a:off x="6202659"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8" name="Ellipszis 11"/>
          <p:cNvSpPr/>
          <p:nvPr/>
        </p:nvSpPr>
        <p:spPr>
          <a:xfrm>
            <a:off x="6654170" y="4867364"/>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59" name="Szövegdoboz 58"/>
          <p:cNvSpPr txBox="1"/>
          <p:nvPr/>
        </p:nvSpPr>
        <p:spPr>
          <a:xfrm>
            <a:off x="3209310" y="1613848"/>
            <a:ext cx="5883342" cy="646331"/>
          </a:xfrm>
          <a:prstGeom prst="rect">
            <a:avLst/>
          </a:prstGeom>
          <a:noFill/>
        </p:spPr>
        <p:txBody>
          <a:bodyPr wrap="none" rtlCol="0">
            <a:spAutoFit/>
          </a:bodyPr>
          <a:lstStyle/>
          <a:p>
            <a:r>
              <a:rPr lang="en-US" sz="3600" dirty="0">
                <a:latin typeface="Whipsmart" pitchFamily="34" charset="0"/>
              </a:rPr>
              <a:t>Watt per </a:t>
            </a:r>
            <a:r>
              <a:rPr lang="hu-HU" sz="3600" dirty="0" smtClean="0">
                <a:latin typeface="Whipsmart" pitchFamily="34" charset="0"/>
              </a:rPr>
              <a:t>négyzetméter</a:t>
            </a:r>
            <a:r>
              <a:rPr lang="en-US" sz="3600" dirty="0" smtClean="0">
                <a:latin typeface="Whipsmart" pitchFamily="34" charset="0"/>
              </a:rPr>
              <a:t> </a:t>
            </a:r>
            <a:r>
              <a:rPr lang="en-US" sz="3600" dirty="0">
                <a:latin typeface="Whipsmart" pitchFamily="34" charset="0"/>
              </a:rPr>
              <a:t>[ Wm</a:t>
            </a:r>
            <a:r>
              <a:rPr lang="en-US" sz="3600" baseline="30000" dirty="0">
                <a:latin typeface="Whipsmart" pitchFamily="34" charset="0"/>
              </a:rPr>
              <a:t>-2</a:t>
            </a:r>
            <a:r>
              <a:rPr lang="en-US" sz="3600" dirty="0">
                <a:latin typeface="Whipsmart" pitchFamily="34" charset="0"/>
              </a:rPr>
              <a:t> ]</a:t>
            </a:r>
          </a:p>
        </p:txBody>
      </p:sp>
      <p:sp>
        <p:nvSpPr>
          <p:cNvPr id="60" name="Szabadkézi sokszög 59"/>
          <p:cNvSpPr/>
          <p:nvPr/>
        </p:nvSpPr>
        <p:spPr>
          <a:xfrm>
            <a:off x="3657600" y="3143251"/>
            <a:ext cx="4876800" cy="1488017"/>
          </a:xfrm>
          <a:custGeom>
            <a:avLst/>
            <a:gdLst>
              <a:gd name="connsiteX0" fmla="*/ 0 w 4876800"/>
              <a:gd name="connsiteY0" fmla="*/ 1441450 h 1488017"/>
              <a:gd name="connsiteX1" fmla="*/ 584200 w 4876800"/>
              <a:gd name="connsiteY1" fmla="*/ 1263650 h 1488017"/>
              <a:gd name="connsiteX2" fmla="*/ 1028700 w 4876800"/>
              <a:gd name="connsiteY2" fmla="*/ 95250 h 1488017"/>
              <a:gd name="connsiteX3" fmla="*/ 1422400 w 4876800"/>
              <a:gd name="connsiteY3" fmla="*/ 692150 h 1488017"/>
              <a:gd name="connsiteX4" fmla="*/ 2197100 w 4876800"/>
              <a:gd name="connsiteY4" fmla="*/ 831850 h 1488017"/>
              <a:gd name="connsiteX5" fmla="*/ 2768600 w 4876800"/>
              <a:gd name="connsiteY5" fmla="*/ 209550 h 1488017"/>
              <a:gd name="connsiteX6" fmla="*/ 3581400 w 4876800"/>
              <a:gd name="connsiteY6" fmla="*/ 857250 h 1488017"/>
              <a:gd name="connsiteX7" fmla="*/ 4876800 w 4876800"/>
              <a:gd name="connsiteY7" fmla="*/ 1428750 h 148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6800" h="1488017">
                <a:moveTo>
                  <a:pt x="0" y="1441450"/>
                </a:moveTo>
                <a:cubicBezTo>
                  <a:pt x="206375" y="1464733"/>
                  <a:pt x="412750" y="1488017"/>
                  <a:pt x="584200" y="1263650"/>
                </a:cubicBezTo>
                <a:cubicBezTo>
                  <a:pt x="755650" y="1039283"/>
                  <a:pt x="889000" y="190500"/>
                  <a:pt x="1028700" y="95250"/>
                </a:cubicBezTo>
                <a:cubicBezTo>
                  <a:pt x="1168400" y="0"/>
                  <a:pt x="1227667" y="569383"/>
                  <a:pt x="1422400" y="692150"/>
                </a:cubicBezTo>
                <a:cubicBezTo>
                  <a:pt x="1617133" y="814917"/>
                  <a:pt x="1972733" y="912283"/>
                  <a:pt x="2197100" y="831850"/>
                </a:cubicBezTo>
                <a:cubicBezTo>
                  <a:pt x="2421467" y="751417"/>
                  <a:pt x="2537883" y="205317"/>
                  <a:pt x="2768600" y="209550"/>
                </a:cubicBezTo>
                <a:cubicBezTo>
                  <a:pt x="2999317" y="213783"/>
                  <a:pt x="3230033" y="654050"/>
                  <a:pt x="3581400" y="857250"/>
                </a:cubicBezTo>
                <a:cubicBezTo>
                  <a:pt x="3932767" y="1060450"/>
                  <a:pt x="4404783" y="1244600"/>
                  <a:pt x="4876800" y="1428750"/>
                </a:cubicBez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9206" y="746576"/>
            <a:ext cx="8332872" cy="580115"/>
          </a:xfrm>
          <a:prstGeom prst="rect">
            <a:avLst/>
          </a:prstGeom>
        </p:spPr>
      </p:pic>
    </p:spTree>
    <p:extLst>
      <p:ext uri="{BB962C8B-B14F-4D97-AF65-F5344CB8AC3E}">
        <p14:creationId xmlns:p14="http://schemas.microsoft.com/office/powerpoint/2010/main" val="83250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56" presetClass="path" presetSubtype="0" fill="hold" grpId="1" nodeType="afterEffect">
                                  <p:stCondLst>
                                    <p:cond delay="0"/>
                                  </p:stCondLst>
                                  <p:childTnLst>
                                    <p:animMotion origin="layout" path="M 5.55556E-7 2.96296E-6 L 0.26649 -0.34861 " pathEditMode="relative" rAng="0" ptsTypes="AA">
                                      <p:cBhvr>
                                        <p:cTn id="9" dur="500" fill="hold"/>
                                        <p:tgtEl>
                                          <p:spTgt spid="5"/>
                                        </p:tgtEl>
                                        <p:attrNameLst>
                                          <p:attrName>ppt_x</p:attrName>
                                          <p:attrName>ppt_y</p:attrName>
                                        </p:attrNameLst>
                                      </p:cBhvr>
                                      <p:rCtr x="13316" y="-17431"/>
                                    </p:animMotion>
                                  </p:childTnLst>
                                  <p:subTnLst>
                                    <p:set>
                                      <p:cBhvr override="childStyle">
                                        <p:cTn dur="1" fill="hold" display="0" masterRel="sameClick" afterEffect="1">
                                          <p:stCondLst>
                                            <p:cond evt="end" delay="0">
                                              <p:tn val="8"/>
                                            </p:cond>
                                          </p:stCondLst>
                                        </p:cTn>
                                        <p:tgtEl>
                                          <p:spTgt spid="5"/>
                                        </p:tgtEl>
                                        <p:attrNameLst>
                                          <p:attrName>style.visibility</p:attrName>
                                        </p:attrNameLst>
                                      </p:cBhvr>
                                      <p:to>
                                        <p:strVal val="hidden"/>
                                      </p:to>
                                    </p:set>
                                  </p:subTnLst>
                                </p:cTn>
                              </p:par>
                              <p:par>
                                <p:cTn id="10" presetID="12" presetClass="entr" presetSubtype="4" fill="hold" nodeType="with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slide(fromBottom)">
                                      <p:cBhvr>
                                        <p:cTn id="12" dur="500"/>
                                        <p:tgtEl>
                                          <p:spTgt spid="72"/>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500"/>
                            </p:stCondLst>
                            <p:childTnLst>
                              <p:par>
                                <p:cTn id="17" presetID="56" presetClass="path" presetSubtype="0" fill="hold" grpId="1" nodeType="afterEffect">
                                  <p:stCondLst>
                                    <p:cond delay="0"/>
                                  </p:stCondLst>
                                  <p:childTnLst>
                                    <p:animMotion origin="layout" path="M 1.66667E-6 3.7037E-7 L -0.13264 -0.3419 " pathEditMode="relative" rAng="0" ptsTypes="AA">
                                      <p:cBhvr>
                                        <p:cTn id="18" dur="500" fill="hold"/>
                                        <p:tgtEl>
                                          <p:spTgt spid="39"/>
                                        </p:tgtEl>
                                        <p:attrNameLst>
                                          <p:attrName>ppt_x</p:attrName>
                                          <p:attrName>ppt_y</p:attrName>
                                        </p:attrNameLst>
                                      </p:cBhvr>
                                      <p:rCtr x="-6632" y="-17106"/>
                                    </p:animMotion>
                                  </p:childTnLst>
                                  <p:subTnLst>
                                    <p:set>
                                      <p:cBhvr override="childStyle">
                                        <p:cTn dur="1" fill="hold" display="0" masterRel="sameClick" afterEffect="1">
                                          <p:stCondLst>
                                            <p:cond evt="end" delay="0">
                                              <p:tn val="17"/>
                                            </p:cond>
                                          </p:stCondLst>
                                        </p:cTn>
                                        <p:tgtEl>
                                          <p:spTgt spid="39"/>
                                        </p:tgtEl>
                                        <p:attrNameLst>
                                          <p:attrName>style.visibility</p:attrName>
                                        </p:attrNameLst>
                                      </p:cBhvr>
                                      <p:to>
                                        <p:strVal val="hidden"/>
                                      </p:to>
                                    </p:set>
                                  </p:subTnLst>
                                </p:cTn>
                              </p:par>
                              <p:par>
                                <p:cTn id="19" presetID="12" presetClass="entr" presetSubtype="4"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slide(fromBottom)">
                                      <p:cBhvr>
                                        <p:cTn id="21" dur="500"/>
                                        <p:tgtEl>
                                          <p:spTgt spid="75"/>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par>
                          <p:cTn id="25" fill="hold">
                            <p:stCondLst>
                              <p:cond delay="1000"/>
                            </p:stCondLst>
                            <p:childTnLst>
                              <p:par>
                                <p:cTn id="26" presetID="56" presetClass="path" presetSubtype="0" fill="hold" grpId="1" nodeType="afterEffect">
                                  <p:stCondLst>
                                    <p:cond delay="0"/>
                                  </p:stCondLst>
                                  <p:childTnLst>
                                    <p:animMotion origin="layout" path="M -4.16667E-6 2.96296E-6 L 0.13178 -0.34746 " pathEditMode="relative" rAng="0" ptsTypes="AA">
                                      <p:cBhvr>
                                        <p:cTn id="27" dur="500" fill="hold"/>
                                        <p:tgtEl>
                                          <p:spTgt spid="40"/>
                                        </p:tgtEl>
                                        <p:attrNameLst>
                                          <p:attrName>ppt_x</p:attrName>
                                          <p:attrName>ppt_y</p:attrName>
                                        </p:attrNameLst>
                                      </p:cBhvr>
                                      <p:rCtr x="6580" y="-17384"/>
                                    </p:animMotion>
                                  </p:childTnLst>
                                  <p:subTnLst>
                                    <p:set>
                                      <p:cBhvr override="childStyle">
                                        <p:cTn dur="1" fill="hold" display="0" masterRel="sameClick" afterEffect="1">
                                          <p:stCondLst>
                                            <p:cond evt="end" delay="0">
                                              <p:tn val="26"/>
                                            </p:cond>
                                          </p:stCondLst>
                                        </p:cTn>
                                        <p:tgtEl>
                                          <p:spTgt spid="40"/>
                                        </p:tgtEl>
                                        <p:attrNameLst>
                                          <p:attrName>style.visibility</p:attrName>
                                        </p:attrNameLst>
                                      </p:cBhvr>
                                      <p:to>
                                        <p:strVal val="hidden"/>
                                      </p:to>
                                    </p:set>
                                  </p:subTnLst>
                                </p:cTn>
                              </p:par>
                              <p:par>
                                <p:cTn id="28" presetID="12" presetClass="entr" presetSubtype="4"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slide(fromBottom)">
                                      <p:cBhvr>
                                        <p:cTn id="30" dur="500"/>
                                        <p:tgtEl>
                                          <p:spTgt spid="76"/>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childTnLst>
                          </p:cTn>
                        </p:par>
                        <p:par>
                          <p:cTn id="34" fill="hold">
                            <p:stCondLst>
                              <p:cond delay="1500"/>
                            </p:stCondLst>
                            <p:childTnLst>
                              <p:par>
                                <p:cTn id="35" presetID="56" presetClass="path" presetSubtype="0" fill="hold" grpId="1" nodeType="afterEffect">
                                  <p:stCondLst>
                                    <p:cond delay="0"/>
                                  </p:stCondLst>
                                  <p:childTnLst>
                                    <p:animMotion origin="layout" path="M -5.55556E-7 2.96296E-6 L -0.1349 -0.34306 " pathEditMode="relative" rAng="0" ptsTypes="AA">
                                      <p:cBhvr>
                                        <p:cTn id="36" dur="500" fill="hold"/>
                                        <p:tgtEl>
                                          <p:spTgt spid="41"/>
                                        </p:tgtEl>
                                        <p:attrNameLst>
                                          <p:attrName>ppt_x</p:attrName>
                                          <p:attrName>ppt_y</p:attrName>
                                        </p:attrNameLst>
                                      </p:cBhvr>
                                      <p:rCtr x="-6753" y="-17153"/>
                                    </p:animMotion>
                                  </p:childTnLst>
                                  <p:subTnLst>
                                    <p:set>
                                      <p:cBhvr override="childStyle">
                                        <p:cTn dur="1" fill="hold" display="0" masterRel="sameClick" afterEffect="1">
                                          <p:stCondLst>
                                            <p:cond evt="end" delay="0">
                                              <p:tn val="35"/>
                                            </p:cond>
                                          </p:stCondLst>
                                        </p:cTn>
                                        <p:tgtEl>
                                          <p:spTgt spid="41"/>
                                        </p:tgtEl>
                                        <p:attrNameLst>
                                          <p:attrName>style.visibility</p:attrName>
                                        </p:attrNameLst>
                                      </p:cBhvr>
                                      <p:to>
                                        <p:strVal val="hidden"/>
                                      </p:to>
                                    </p:set>
                                  </p:subTnLst>
                                </p:cTn>
                              </p:par>
                              <p:par>
                                <p:cTn id="37" presetID="12" presetClass="entr" presetSubtype="4"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animEffect transition="in" filter="slide(fromBottom)">
                                      <p:cBhvr>
                                        <p:cTn id="39" dur="500"/>
                                        <p:tgtEl>
                                          <p:spTgt spid="77"/>
                                        </p:tgtEl>
                                      </p:cBhvr>
                                    </p:animEffec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par>
                          <p:cTn id="43" fill="hold">
                            <p:stCondLst>
                              <p:cond delay="2000"/>
                            </p:stCondLst>
                            <p:childTnLst>
                              <p:par>
                                <p:cTn id="44" presetID="56" presetClass="path" presetSubtype="0" fill="hold" grpId="1" nodeType="afterEffect">
                                  <p:stCondLst>
                                    <p:cond delay="0"/>
                                  </p:stCondLst>
                                  <p:childTnLst>
                                    <p:animMotion origin="layout" path="M 3.05556E-6 2.96296E-6 L 0.17691 -0.32963 " pathEditMode="relative" rAng="0" ptsTypes="AA">
                                      <p:cBhvr>
                                        <p:cTn id="45" dur="500" fill="hold"/>
                                        <p:tgtEl>
                                          <p:spTgt spid="42"/>
                                        </p:tgtEl>
                                        <p:attrNameLst>
                                          <p:attrName>ppt_x</p:attrName>
                                          <p:attrName>ppt_y</p:attrName>
                                        </p:attrNameLst>
                                      </p:cBhvr>
                                      <p:rCtr x="8837" y="-16481"/>
                                    </p:animMotion>
                                  </p:childTnLst>
                                  <p:subTnLst>
                                    <p:set>
                                      <p:cBhvr override="childStyle">
                                        <p:cTn dur="1" fill="hold" display="0" masterRel="sameClick" afterEffect="1">
                                          <p:stCondLst>
                                            <p:cond evt="end" delay="0">
                                              <p:tn val="44"/>
                                            </p:cond>
                                          </p:stCondLst>
                                        </p:cTn>
                                        <p:tgtEl>
                                          <p:spTgt spid="42"/>
                                        </p:tgtEl>
                                        <p:attrNameLst>
                                          <p:attrName>style.visibility</p:attrName>
                                        </p:attrNameLst>
                                      </p:cBhvr>
                                      <p:to>
                                        <p:strVal val="hidden"/>
                                      </p:to>
                                    </p:set>
                                  </p:subTnLst>
                                </p:cTn>
                              </p:par>
                              <p:par>
                                <p:cTn id="46" presetID="12" presetClass="entr" presetSubtype="4"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slide(fromBottom)">
                                      <p:cBhvr>
                                        <p:cTn id="48" dur="500"/>
                                        <p:tgtEl>
                                          <p:spTgt spid="78"/>
                                        </p:tgtEl>
                                      </p:cBhvr>
                                    </p:animEffec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2500"/>
                            </p:stCondLst>
                            <p:childTnLst>
                              <p:par>
                                <p:cTn id="53" presetID="56" presetClass="path" presetSubtype="0" fill="hold" grpId="1" nodeType="afterEffect">
                                  <p:stCondLst>
                                    <p:cond delay="0"/>
                                  </p:stCondLst>
                                  <p:childTnLst>
                                    <p:animMotion origin="layout" path="M -3.61111E-6 2.96296E-6 L -0.08385 -0.34769 " pathEditMode="relative" rAng="0" ptsTypes="AA">
                                      <p:cBhvr>
                                        <p:cTn id="54" dur="500" fill="hold"/>
                                        <p:tgtEl>
                                          <p:spTgt spid="43"/>
                                        </p:tgtEl>
                                        <p:attrNameLst>
                                          <p:attrName>ppt_x</p:attrName>
                                          <p:attrName>ppt_y</p:attrName>
                                        </p:attrNameLst>
                                      </p:cBhvr>
                                      <p:rCtr x="-4201" y="-17384"/>
                                    </p:animMotion>
                                  </p:childTnLst>
                                  <p:subTnLst>
                                    <p:set>
                                      <p:cBhvr override="childStyle">
                                        <p:cTn dur="1" fill="hold" display="0" masterRel="sameClick" afterEffect="1">
                                          <p:stCondLst>
                                            <p:cond evt="end" delay="0">
                                              <p:tn val="53"/>
                                            </p:cond>
                                          </p:stCondLst>
                                        </p:cTn>
                                        <p:tgtEl>
                                          <p:spTgt spid="43"/>
                                        </p:tgtEl>
                                        <p:attrNameLst>
                                          <p:attrName>style.visibility</p:attrName>
                                        </p:attrNameLst>
                                      </p:cBhvr>
                                      <p:to>
                                        <p:strVal val="hidden"/>
                                      </p:to>
                                    </p:set>
                                  </p:subTnLst>
                                </p:cTn>
                              </p:par>
                              <p:par>
                                <p:cTn id="55" presetID="12" presetClass="entr" presetSubtype="4"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animEffect transition="in" filter="slide(fromBottom)">
                                      <p:cBhvr>
                                        <p:cTn id="57" dur="500"/>
                                        <p:tgtEl>
                                          <p:spTgt spid="79"/>
                                        </p:tgtEl>
                                      </p:cBhvr>
                                    </p:animEffec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par>
                          <p:cTn id="61" fill="hold">
                            <p:stCondLst>
                              <p:cond delay="3000"/>
                            </p:stCondLst>
                            <p:childTnLst>
                              <p:par>
                                <p:cTn id="62" presetID="56" presetClass="path" presetSubtype="0" fill="hold" grpId="1" nodeType="afterEffect">
                                  <p:stCondLst>
                                    <p:cond delay="0"/>
                                  </p:stCondLst>
                                  <p:childTnLst>
                                    <p:animMotion origin="layout" path="M 2.22222E-6 2.96296E-6 L 0.14948 -0.33403 " pathEditMode="relative" rAng="0" ptsTypes="AA">
                                      <p:cBhvr>
                                        <p:cTn id="63" dur="500" fill="hold"/>
                                        <p:tgtEl>
                                          <p:spTgt spid="44"/>
                                        </p:tgtEl>
                                        <p:attrNameLst>
                                          <p:attrName>ppt_x</p:attrName>
                                          <p:attrName>ppt_y</p:attrName>
                                        </p:attrNameLst>
                                      </p:cBhvr>
                                      <p:rCtr x="7465" y="-16713"/>
                                    </p:animMotion>
                                  </p:childTnLst>
                                  <p:subTnLst>
                                    <p:set>
                                      <p:cBhvr override="childStyle">
                                        <p:cTn dur="1" fill="hold" display="0" masterRel="sameClick" afterEffect="1">
                                          <p:stCondLst>
                                            <p:cond evt="end" delay="0">
                                              <p:tn val="62"/>
                                            </p:cond>
                                          </p:stCondLst>
                                        </p:cTn>
                                        <p:tgtEl>
                                          <p:spTgt spid="44"/>
                                        </p:tgtEl>
                                        <p:attrNameLst>
                                          <p:attrName>style.visibility</p:attrName>
                                        </p:attrNameLst>
                                      </p:cBhvr>
                                      <p:to>
                                        <p:strVal val="hidden"/>
                                      </p:to>
                                    </p:set>
                                  </p:subTnLst>
                                </p:cTn>
                              </p:par>
                              <p:par>
                                <p:cTn id="64" presetID="12" presetClass="entr" presetSubtype="4" fill="hold"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slide(fromBottom)">
                                      <p:cBhvr>
                                        <p:cTn id="66" dur="500"/>
                                        <p:tgtEl>
                                          <p:spTgt spid="80"/>
                                        </p:tgtEl>
                                      </p:cBhvr>
                                    </p:animEffec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45"/>
                                        </p:tgtEl>
                                        <p:attrNameLst>
                                          <p:attrName>style.visibility</p:attrName>
                                        </p:attrNameLst>
                                      </p:cBhvr>
                                      <p:to>
                                        <p:strVal val="visible"/>
                                      </p:to>
                                    </p:set>
                                  </p:childTnLst>
                                </p:cTn>
                              </p:par>
                            </p:childTnLst>
                          </p:cTn>
                        </p:par>
                        <p:par>
                          <p:cTn id="70" fill="hold">
                            <p:stCondLst>
                              <p:cond delay="3500"/>
                            </p:stCondLst>
                            <p:childTnLst>
                              <p:par>
                                <p:cTn id="71" presetID="56" presetClass="path" presetSubtype="0" fill="hold" grpId="1" nodeType="afterEffect">
                                  <p:stCondLst>
                                    <p:cond delay="0"/>
                                  </p:stCondLst>
                                  <p:childTnLst>
                                    <p:animMotion origin="layout" path="M 3.05556E-6 2.96296E-6 L -0.30973 -0.33635 " pathEditMode="relative" rAng="0" ptsTypes="AA">
                                      <p:cBhvr>
                                        <p:cTn id="72" dur="500" fill="hold"/>
                                        <p:tgtEl>
                                          <p:spTgt spid="45"/>
                                        </p:tgtEl>
                                        <p:attrNameLst>
                                          <p:attrName>ppt_x</p:attrName>
                                          <p:attrName>ppt_y</p:attrName>
                                        </p:attrNameLst>
                                      </p:cBhvr>
                                      <p:rCtr x="-15486" y="-16829"/>
                                    </p:animMotion>
                                  </p:childTnLst>
                                  <p:subTnLst>
                                    <p:set>
                                      <p:cBhvr override="childStyle">
                                        <p:cTn dur="1" fill="hold" display="0" masterRel="sameClick" afterEffect="1">
                                          <p:stCondLst>
                                            <p:cond evt="end" delay="0">
                                              <p:tn val="71"/>
                                            </p:cond>
                                          </p:stCondLst>
                                        </p:cTn>
                                        <p:tgtEl>
                                          <p:spTgt spid="45"/>
                                        </p:tgtEl>
                                        <p:attrNameLst>
                                          <p:attrName>style.visibility</p:attrName>
                                        </p:attrNameLst>
                                      </p:cBhvr>
                                      <p:to>
                                        <p:strVal val="hidden"/>
                                      </p:to>
                                    </p:set>
                                  </p:subTnLst>
                                </p:cTn>
                              </p:par>
                              <p:par>
                                <p:cTn id="73" presetID="12" presetClass="entr" presetSubtype="4" fill="hold"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slide(fromBottom)">
                                      <p:cBhvr>
                                        <p:cTn id="75" dur="500"/>
                                        <p:tgtEl>
                                          <p:spTgt spid="81"/>
                                        </p:tgtEl>
                                      </p:cBhvr>
                                    </p:animEffec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childTnLst>
                          </p:cTn>
                        </p:par>
                        <p:par>
                          <p:cTn id="79" fill="hold">
                            <p:stCondLst>
                              <p:cond delay="4000"/>
                            </p:stCondLst>
                            <p:childTnLst>
                              <p:par>
                                <p:cTn id="80" presetID="56" presetClass="path" presetSubtype="0" fill="hold" grpId="1" nodeType="afterEffect">
                                  <p:stCondLst>
                                    <p:cond delay="0"/>
                                  </p:stCondLst>
                                  <p:childTnLst>
                                    <p:animMotion origin="layout" path="M 1.38889E-6 2.96296E-6 L 0.14062 -0.34861 " pathEditMode="relative" rAng="0" ptsTypes="AA">
                                      <p:cBhvr>
                                        <p:cTn id="81" dur="500" fill="hold"/>
                                        <p:tgtEl>
                                          <p:spTgt spid="46"/>
                                        </p:tgtEl>
                                        <p:attrNameLst>
                                          <p:attrName>ppt_x</p:attrName>
                                          <p:attrName>ppt_y</p:attrName>
                                        </p:attrNameLst>
                                      </p:cBhvr>
                                      <p:rCtr x="7031" y="-17431"/>
                                    </p:animMotion>
                                  </p:childTnLst>
                                  <p:subTnLst>
                                    <p:set>
                                      <p:cBhvr override="childStyle">
                                        <p:cTn dur="1" fill="hold" display="0" masterRel="sameClick" afterEffect="1">
                                          <p:stCondLst>
                                            <p:cond evt="end" delay="0">
                                              <p:tn val="80"/>
                                            </p:cond>
                                          </p:stCondLst>
                                        </p:cTn>
                                        <p:tgtEl>
                                          <p:spTgt spid="46"/>
                                        </p:tgtEl>
                                        <p:attrNameLst>
                                          <p:attrName>style.visibility</p:attrName>
                                        </p:attrNameLst>
                                      </p:cBhvr>
                                      <p:to>
                                        <p:strVal val="hidden"/>
                                      </p:to>
                                    </p:set>
                                  </p:subTnLst>
                                </p:cTn>
                              </p:par>
                              <p:par>
                                <p:cTn id="82" presetID="12" presetClass="entr" presetSubtype="4" fill="hold" nodeType="with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slide(fromBottom)">
                                      <p:cBhvr>
                                        <p:cTn id="84" dur="500"/>
                                        <p:tgtEl>
                                          <p:spTgt spid="82"/>
                                        </p:tgtEl>
                                      </p:cBhvr>
                                    </p:animEffect>
                                  </p:childTnLst>
                                </p:cTn>
                              </p:par>
                            </p:childTnLst>
                          </p:cTn>
                        </p:par>
                        <p:par>
                          <p:cTn id="85" fill="hold">
                            <p:stCondLst>
                              <p:cond delay="4500"/>
                            </p:stCondLst>
                            <p:childTnLst>
                              <p:par>
                                <p:cTn id="86" presetID="1" presetClass="entr" presetSubtype="0"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childTnLst>
                                </p:cTn>
                              </p:par>
                            </p:childTnLst>
                          </p:cTn>
                        </p:par>
                        <p:par>
                          <p:cTn id="88" fill="hold">
                            <p:stCondLst>
                              <p:cond delay="4500"/>
                            </p:stCondLst>
                            <p:childTnLst>
                              <p:par>
                                <p:cTn id="89" presetID="56" presetClass="path" presetSubtype="0" fill="hold" grpId="1" nodeType="afterEffect">
                                  <p:stCondLst>
                                    <p:cond delay="0"/>
                                  </p:stCondLst>
                                  <p:childTnLst>
                                    <p:animMotion origin="layout" path="M 1.38889E-6 2.96296E-6 L -0.31979 -0.33542 " pathEditMode="relative" rAng="0" ptsTypes="AA">
                                      <p:cBhvr>
                                        <p:cTn id="90" dur="500" fill="hold"/>
                                        <p:tgtEl>
                                          <p:spTgt spid="47"/>
                                        </p:tgtEl>
                                        <p:attrNameLst>
                                          <p:attrName>ppt_x</p:attrName>
                                          <p:attrName>ppt_y</p:attrName>
                                        </p:attrNameLst>
                                      </p:cBhvr>
                                      <p:rCtr x="-15990" y="-16782"/>
                                    </p:animMotion>
                                  </p:childTnLst>
                                  <p:subTnLst>
                                    <p:set>
                                      <p:cBhvr override="childStyle">
                                        <p:cTn dur="1" fill="hold" display="0" masterRel="sameClick" afterEffect="1">
                                          <p:stCondLst>
                                            <p:cond evt="end" delay="0">
                                              <p:tn val="89"/>
                                            </p:cond>
                                          </p:stCondLst>
                                        </p:cTn>
                                        <p:tgtEl>
                                          <p:spTgt spid="47"/>
                                        </p:tgtEl>
                                        <p:attrNameLst>
                                          <p:attrName>style.visibility</p:attrName>
                                        </p:attrNameLst>
                                      </p:cBhvr>
                                      <p:to>
                                        <p:strVal val="hidden"/>
                                      </p:to>
                                    </p:set>
                                  </p:subTnLst>
                                </p:cTn>
                              </p:par>
                              <p:par>
                                <p:cTn id="91" presetID="12" presetClass="entr" presetSubtype="4" fill="hold" nodeType="withEffect">
                                  <p:stCondLst>
                                    <p:cond delay="0"/>
                                  </p:stCondLst>
                                  <p:childTnLst>
                                    <p:set>
                                      <p:cBhvr>
                                        <p:cTn id="92" dur="1" fill="hold">
                                          <p:stCondLst>
                                            <p:cond delay="0"/>
                                          </p:stCondLst>
                                        </p:cTn>
                                        <p:tgtEl>
                                          <p:spTgt spid="83"/>
                                        </p:tgtEl>
                                        <p:attrNameLst>
                                          <p:attrName>style.visibility</p:attrName>
                                        </p:attrNameLst>
                                      </p:cBhvr>
                                      <p:to>
                                        <p:strVal val="visible"/>
                                      </p:to>
                                    </p:set>
                                    <p:animEffect transition="in" filter="slide(fromBottom)">
                                      <p:cBhvr>
                                        <p:cTn id="93" dur="500"/>
                                        <p:tgtEl>
                                          <p:spTgt spid="83"/>
                                        </p:tgtEl>
                                      </p:cBhvr>
                                    </p:animEffect>
                                  </p:childTnLst>
                                </p:cTn>
                              </p:par>
                            </p:childTnLst>
                          </p:cTn>
                        </p:par>
                        <p:par>
                          <p:cTn id="94" fill="hold">
                            <p:stCondLst>
                              <p:cond delay="5000"/>
                            </p:stCondLst>
                            <p:childTnLst>
                              <p:par>
                                <p:cTn id="95" presetID="1" presetClass="entr" presetSubtype="0" fill="hold" grpId="0" nodeType="after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childTnLst>
                          </p:cTn>
                        </p:par>
                        <p:par>
                          <p:cTn id="97" fill="hold">
                            <p:stCondLst>
                              <p:cond delay="5000"/>
                            </p:stCondLst>
                            <p:childTnLst>
                              <p:par>
                                <p:cTn id="98" presetID="56" presetClass="path" presetSubtype="0" fill="hold" grpId="1" nodeType="afterEffect">
                                  <p:stCondLst>
                                    <p:cond delay="0"/>
                                  </p:stCondLst>
                                  <p:childTnLst>
                                    <p:animMotion origin="layout" path="M -3.61111E-6 2.96296E-6 L -0.20034 -0.33519 " pathEditMode="relative" rAng="0" ptsTypes="AA">
                                      <p:cBhvr>
                                        <p:cTn id="99" dur="500" fill="hold"/>
                                        <p:tgtEl>
                                          <p:spTgt spid="48"/>
                                        </p:tgtEl>
                                        <p:attrNameLst>
                                          <p:attrName>ppt_x</p:attrName>
                                          <p:attrName>ppt_y</p:attrName>
                                        </p:attrNameLst>
                                      </p:cBhvr>
                                      <p:rCtr x="-10017" y="-16759"/>
                                    </p:animMotion>
                                  </p:childTnLst>
                                  <p:subTnLst>
                                    <p:set>
                                      <p:cBhvr override="childStyle">
                                        <p:cTn dur="1" fill="hold" display="0" masterRel="sameClick" afterEffect="1">
                                          <p:stCondLst>
                                            <p:cond evt="end" delay="0">
                                              <p:tn val="98"/>
                                            </p:cond>
                                          </p:stCondLst>
                                        </p:cTn>
                                        <p:tgtEl>
                                          <p:spTgt spid="48"/>
                                        </p:tgtEl>
                                        <p:attrNameLst>
                                          <p:attrName>style.visibility</p:attrName>
                                        </p:attrNameLst>
                                      </p:cBhvr>
                                      <p:to>
                                        <p:strVal val="hidden"/>
                                      </p:to>
                                    </p:set>
                                  </p:subTnLst>
                                </p:cTn>
                              </p:par>
                              <p:par>
                                <p:cTn id="100" presetID="12" presetClass="entr" presetSubtype="4" fill="hold" nodeType="with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slide(fromBottom)">
                                      <p:cBhvr>
                                        <p:cTn id="102" dur="500"/>
                                        <p:tgtEl>
                                          <p:spTgt spid="84"/>
                                        </p:tgtEl>
                                      </p:cBhvr>
                                    </p:animEffect>
                                  </p:childTnLst>
                                </p:cTn>
                              </p:par>
                            </p:childTnLst>
                          </p:cTn>
                        </p:par>
                        <p:par>
                          <p:cTn id="103" fill="hold">
                            <p:stCondLst>
                              <p:cond delay="5500"/>
                            </p:stCondLst>
                            <p:childTnLst>
                              <p:par>
                                <p:cTn id="104" presetID="1" presetClass="entr" presetSubtype="0" fill="hold" grpId="0" nodeType="afterEffect">
                                  <p:stCondLst>
                                    <p:cond delay="0"/>
                                  </p:stCondLst>
                                  <p:childTnLst>
                                    <p:set>
                                      <p:cBhvr>
                                        <p:cTn id="105" dur="1" fill="hold">
                                          <p:stCondLst>
                                            <p:cond delay="0"/>
                                          </p:stCondLst>
                                        </p:cTn>
                                        <p:tgtEl>
                                          <p:spTgt spid="49"/>
                                        </p:tgtEl>
                                        <p:attrNameLst>
                                          <p:attrName>style.visibility</p:attrName>
                                        </p:attrNameLst>
                                      </p:cBhvr>
                                      <p:to>
                                        <p:strVal val="visible"/>
                                      </p:to>
                                    </p:set>
                                  </p:childTnLst>
                                </p:cTn>
                              </p:par>
                            </p:childTnLst>
                          </p:cTn>
                        </p:par>
                        <p:par>
                          <p:cTn id="106" fill="hold">
                            <p:stCondLst>
                              <p:cond delay="5500"/>
                            </p:stCondLst>
                            <p:childTnLst>
                              <p:par>
                                <p:cTn id="107" presetID="56" presetClass="path" presetSubtype="0" fill="hold" grpId="1" nodeType="afterEffect">
                                  <p:stCondLst>
                                    <p:cond delay="0"/>
                                  </p:stCondLst>
                                  <p:childTnLst>
                                    <p:animMotion origin="layout" path="M 3.33333E-6 2.96296E-6 L -0.00573 -0.35533 " pathEditMode="relative" rAng="0" ptsTypes="AA">
                                      <p:cBhvr>
                                        <p:cTn id="108" dur="500" fill="hold"/>
                                        <p:tgtEl>
                                          <p:spTgt spid="49"/>
                                        </p:tgtEl>
                                        <p:attrNameLst>
                                          <p:attrName>ppt_x</p:attrName>
                                          <p:attrName>ppt_y</p:attrName>
                                        </p:attrNameLst>
                                      </p:cBhvr>
                                      <p:rCtr x="-295" y="-17778"/>
                                    </p:animMotion>
                                  </p:childTnLst>
                                  <p:subTnLst>
                                    <p:set>
                                      <p:cBhvr override="childStyle">
                                        <p:cTn dur="1" fill="hold" display="0" masterRel="sameClick" afterEffect="1">
                                          <p:stCondLst>
                                            <p:cond evt="end" delay="0">
                                              <p:tn val="107"/>
                                            </p:cond>
                                          </p:stCondLst>
                                        </p:cTn>
                                        <p:tgtEl>
                                          <p:spTgt spid="49"/>
                                        </p:tgtEl>
                                        <p:attrNameLst>
                                          <p:attrName>style.visibility</p:attrName>
                                        </p:attrNameLst>
                                      </p:cBhvr>
                                      <p:to>
                                        <p:strVal val="hidden"/>
                                      </p:to>
                                    </p:set>
                                  </p:subTnLst>
                                </p:cTn>
                              </p:par>
                              <p:par>
                                <p:cTn id="109" presetID="12" presetClass="entr" presetSubtype="4" fill="hold" nodeType="withEffect">
                                  <p:stCondLst>
                                    <p:cond delay="0"/>
                                  </p:stCondLst>
                                  <p:childTnLst>
                                    <p:set>
                                      <p:cBhvr>
                                        <p:cTn id="110" dur="1" fill="hold">
                                          <p:stCondLst>
                                            <p:cond delay="0"/>
                                          </p:stCondLst>
                                        </p:cTn>
                                        <p:tgtEl>
                                          <p:spTgt spid="85"/>
                                        </p:tgtEl>
                                        <p:attrNameLst>
                                          <p:attrName>style.visibility</p:attrName>
                                        </p:attrNameLst>
                                      </p:cBhvr>
                                      <p:to>
                                        <p:strVal val="visible"/>
                                      </p:to>
                                    </p:set>
                                    <p:animEffect transition="in" filter="slide(fromBottom)">
                                      <p:cBhvr>
                                        <p:cTn id="111" dur="500"/>
                                        <p:tgtEl>
                                          <p:spTgt spid="85"/>
                                        </p:tgtEl>
                                      </p:cBhvr>
                                    </p:animEffect>
                                  </p:childTnLst>
                                </p:cTn>
                              </p:par>
                            </p:childTnLst>
                          </p:cTn>
                        </p:par>
                        <p:par>
                          <p:cTn id="112" fill="hold">
                            <p:stCondLst>
                              <p:cond delay="6000"/>
                            </p:stCondLst>
                            <p:childTnLst>
                              <p:par>
                                <p:cTn id="113" presetID="1" presetClass="entr" presetSubtype="0" fill="hold" grpId="0" nodeType="after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childTnLst>
                          </p:cTn>
                        </p:par>
                        <p:par>
                          <p:cTn id="115" fill="hold">
                            <p:stCondLst>
                              <p:cond delay="6000"/>
                            </p:stCondLst>
                            <p:childTnLst>
                              <p:par>
                                <p:cTn id="116" presetID="56" presetClass="path" presetSubtype="0" fill="hold" grpId="1" nodeType="afterEffect">
                                  <p:stCondLst>
                                    <p:cond delay="0"/>
                                  </p:stCondLst>
                                  <p:childTnLst>
                                    <p:animMotion origin="layout" path="M -8.33333E-7 2.96296E-6 L 0.05087 -0.35463 " pathEditMode="relative" rAng="0" ptsTypes="AA">
                                      <p:cBhvr>
                                        <p:cTn id="117" dur="500" fill="hold"/>
                                        <p:tgtEl>
                                          <p:spTgt spid="50"/>
                                        </p:tgtEl>
                                        <p:attrNameLst>
                                          <p:attrName>ppt_x</p:attrName>
                                          <p:attrName>ppt_y</p:attrName>
                                        </p:attrNameLst>
                                      </p:cBhvr>
                                      <p:rCtr x="2535" y="-17731"/>
                                    </p:animMotion>
                                  </p:childTnLst>
                                  <p:subTnLst>
                                    <p:set>
                                      <p:cBhvr override="childStyle">
                                        <p:cTn dur="1" fill="hold" display="0" masterRel="sameClick" afterEffect="1">
                                          <p:stCondLst>
                                            <p:cond evt="end" delay="0">
                                              <p:tn val="116"/>
                                            </p:cond>
                                          </p:stCondLst>
                                        </p:cTn>
                                        <p:tgtEl>
                                          <p:spTgt spid="50"/>
                                        </p:tgtEl>
                                        <p:attrNameLst>
                                          <p:attrName>style.visibility</p:attrName>
                                        </p:attrNameLst>
                                      </p:cBhvr>
                                      <p:to>
                                        <p:strVal val="hidden"/>
                                      </p:to>
                                    </p:set>
                                  </p:subTnLst>
                                </p:cTn>
                              </p:par>
                              <p:par>
                                <p:cTn id="118" presetID="12" presetClass="entr" presetSubtype="4" fill="hold" nodeType="withEffect">
                                  <p:stCondLst>
                                    <p:cond delay="0"/>
                                  </p:stCondLst>
                                  <p:childTnLst>
                                    <p:set>
                                      <p:cBhvr>
                                        <p:cTn id="119" dur="1" fill="hold">
                                          <p:stCondLst>
                                            <p:cond delay="0"/>
                                          </p:stCondLst>
                                        </p:cTn>
                                        <p:tgtEl>
                                          <p:spTgt spid="86"/>
                                        </p:tgtEl>
                                        <p:attrNameLst>
                                          <p:attrName>style.visibility</p:attrName>
                                        </p:attrNameLst>
                                      </p:cBhvr>
                                      <p:to>
                                        <p:strVal val="visible"/>
                                      </p:to>
                                    </p:set>
                                    <p:animEffect transition="in" filter="slide(fromBottom)">
                                      <p:cBhvr>
                                        <p:cTn id="120" dur="500"/>
                                        <p:tgtEl>
                                          <p:spTgt spid="86"/>
                                        </p:tgtEl>
                                      </p:cBhvr>
                                    </p:animEffect>
                                  </p:childTnLst>
                                </p:cTn>
                              </p:par>
                            </p:childTnLst>
                          </p:cTn>
                        </p:par>
                        <p:par>
                          <p:cTn id="121" fill="hold">
                            <p:stCondLst>
                              <p:cond delay="6500"/>
                            </p:stCondLst>
                            <p:childTnLst>
                              <p:par>
                                <p:cTn id="122" presetID="1" presetClass="entr" presetSubtype="0" fill="hold" grpId="0" nodeType="afterEffect">
                                  <p:stCondLst>
                                    <p:cond delay="0"/>
                                  </p:stCondLst>
                                  <p:childTnLst>
                                    <p:set>
                                      <p:cBhvr>
                                        <p:cTn id="123" dur="1" fill="hold">
                                          <p:stCondLst>
                                            <p:cond delay="0"/>
                                          </p:stCondLst>
                                        </p:cTn>
                                        <p:tgtEl>
                                          <p:spTgt spid="51"/>
                                        </p:tgtEl>
                                        <p:attrNameLst>
                                          <p:attrName>style.visibility</p:attrName>
                                        </p:attrNameLst>
                                      </p:cBhvr>
                                      <p:to>
                                        <p:strVal val="visible"/>
                                      </p:to>
                                    </p:set>
                                  </p:childTnLst>
                                </p:cTn>
                              </p:par>
                            </p:childTnLst>
                          </p:cTn>
                        </p:par>
                        <p:par>
                          <p:cTn id="124" fill="hold">
                            <p:stCondLst>
                              <p:cond delay="6500"/>
                            </p:stCondLst>
                            <p:childTnLst>
                              <p:par>
                                <p:cTn id="125" presetID="56" presetClass="path" presetSubtype="0" fill="hold" grpId="1" nodeType="afterEffect">
                                  <p:stCondLst>
                                    <p:cond delay="0"/>
                                  </p:stCondLst>
                                  <p:childTnLst>
                                    <p:animMotion origin="layout" path="M 3.61111E-6 2.96296E-6 L -0.00868 -0.34514 " pathEditMode="relative" rAng="0" ptsTypes="AA">
                                      <p:cBhvr>
                                        <p:cTn id="126" dur="500" fill="hold"/>
                                        <p:tgtEl>
                                          <p:spTgt spid="51"/>
                                        </p:tgtEl>
                                        <p:attrNameLst>
                                          <p:attrName>ppt_x</p:attrName>
                                          <p:attrName>ppt_y</p:attrName>
                                        </p:attrNameLst>
                                      </p:cBhvr>
                                      <p:rCtr x="-434" y="-17269"/>
                                    </p:animMotion>
                                  </p:childTnLst>
                                  <p:subTnLst>
                                    <p:set>
                                      <p:cBhvr override="childStyle">
                                        <p:cTn dur="1" fill="hold" display="0" masterRel="sameClick" afterEffect="1">
                                          <p:stCondLst>
                                            <p:cond evt="end" delay="0">
                                              <p:tn val="125"/>
                                            </p:cond>
                                          </p:stCondLst>
                                        </p:cTn>
                                        <p:tgtEl>
                                          <p:spTgt spid="51"/>
                                        </p:tgtEl>
                                        <p:attrNameLst>
                                          <p:attrName>style.visibility</p:attrName>
                                        </p:attrNameLst>
                                      </p:cBhvr>
                                      <p:to>
                                        <p:strVal val="hidden"/>
                                      </p:to>
                                    </p:set>
                                  </p:subTnLst>
                                </p:cTn>
                              </p:par>
                              <p:par>
                                <p:cTn id="127" presetID="12" presetClass="entr" presetSubtype="4" fill="hold"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slide(fromBottom)">
                                      <p:cBhvr>
                                        <p:cTn id="129" dur="500"/>
                                        <p:tgtEl>
                                          <p:spTgt spid="87"/>
                                        </p:tgtEl>
                                      </p:cBhvr>
                                    </p:animEffect>
                                  </p:childTnLst>
                                </p:cTn>
                              </p:par>
                            </p:childTnLst>
                          </p:cTn>
                        </p:par>
                        <p:par>
                          <p:cTn id="130" fill="hold">
                            <p:stCondLst>
                              <p:cond delay="7000"/>
                            </p:stCondLst>
                            <p:childTnLst>
                              <p:par>
                                <p:cTn id="131" presetID="1" presetClass="entr" presetSubtype="0" fill="hold" grpId="0" nodeType="afterEffect">
                                  <p:stCondLst>
                                    <p:cond delay="0"/>
                                  </p:stCondLst>
                                  <p:childTnLst>
                                    <p:set>
                                      <p:cBhvr>
                                        <p:cTn id="132" dur="1" fill="hold">
                                          <p:stCondLst>
                                            <p:cond delay="0"/>
                                          </p:stCondLst>
                                        </p:cTn>
                                        <p:tgtEl>
                                          <p:spTgt spid="52"/>
                                        </p:tgtEl>
                                        <p:attrNameLst>
                                          <p:attrName>style.visibility</p:attrName>
                                        </p:attrNameLst>
                                      </p:cBhvr>
                                      <p:to>
                                        <p:strVal val="visible"/>
                                      </p:to>
                                    </p:set>
                                  </p:childTnLst>
                                </p:cTn>
                              </p:par>
                            </p:childTnLst>
                          </p:cTn>
                        </p:par>
                        <p:par>
                          <p:cTn id="133" fill="hold">
                            <p:stCondLst>
                              <p:cond delay="7000"/>
                            </p:stCondLst>
                            <p:childTnLst>
                              <p:par>
                                <p:cTn id="134" presetID="56" presetClass="path" presetSubtype="0" fill="hold" grpId="1" nodeType="afterEffect">
                                  <p:stCondLst>
                                    <p:cond delay="0"/>
                                  </p:stCondLst>
                                  <p:childTnLst>
                                    <p:animMotion origin="layout" path="M -8.33333E-7 3.7037E-7 L -0.13663 -0.34074 " pathEditMode="relative" rAng="0" ptsTypes="AA">
                                      <p:cBhvr>
                                        <p:cTn id="135" dur="500" fill="hold"/>
                                        <p:tgtEl>
                                          <p:spTgt spid="52"/>
                                        </p:tgtEl>
                                        <p:attrNameLst>
                                          <p:attrName>ppt_x</p:attrName>
                                          <p:attrName>ppt_y</p:attrName>
                                        </p:attrNameLst>
                                      </p:cBhvr>
                                      <p:rCtr x="-6840" y="-17037"/>
                                    </p:animMotion>
                                  </p:childTnLst>
                                  <p:subTnLst>
                                    <p:set>
                                      <p:cBhvr override="childStyle">
                                        <p:cTn dur="1" fill="hold" display="0" masterRel="sameClick" afterEffect="1">
                                          <p:stCondLst>
                                            <p:cond evt="end" delay="0">
                                              <p:tn val="134"/>
                                            </p:cond>
                                          </p:stCondLst>
                                        </p:cTn>
                                        <p:tgtEl>
                                          <p:spTgt spid="52"/>
                                        </p:tgtEl>
                                        <p:attrNameLst>
                                          <p:attrName>style.visibility</p:attrName>
                                        </p:attrNameLst>
                                      </p:cBhvr>
                                      <p:to>
                                        <p:strVal val="hidden"/>
                                      </p:to>
                                    </p:set>
                                  </p:subTnLst>
                                </p:cTn>
                              </p:par>
                              <p:par>
                                <p:cTn id="136" presetID="12" presetClass="entr" presetSubtype="4" fill="hold" nodeType="withEffect">
                                  <p:stCondLst>
                                    <p:cond delay="0"/>
                                  </p:stCondLst>
                                  <p:childTnLst>
                                    <p:set>
                                      <p:cBhvr>
                                        <p:cTn id="137" dur="1" fill="hold">
                                          <p:stCondLst>
                                            <p:cond delay="0"/>
                                          </p:stCondLst>
                                        </p:cTn>
                                        <p:tgtEl>
                                          <p:spTgt spid="88"/>
                                        </p:tgtEl>
                                        <p:attrNameLst>
                                          <p:attrName>style.visibility</p:attrName>
                                        </p:attrNameLst>
                                      </p:cBhvr>
                                      <p:to>
                                        <p:strVal val="visible"/>
                                      </p:to>
                                    </p:set>
                                    <p:animEffect transition="in" filter="slide(fromBottom)">
                                      <p:cBhvr>
                                        <p:cTn id="138" dur="500"/>
                                        <p:tgtEl>
                                          <p:spTgt spid="88"/>
                                        </p:tgtEl>
                                      </p:cBhvr>
                                    </p:animEffect>
                                  </p:childTnLst>
                                </p:cTn>
                              </p:par>
                            </p:childTnLst>
                          </p:cTn>
                        </p:par>
                        <p:par>
                          <p:cTn id="139" fill="hold">
                            <p:stCondLst>
                              <p:cond delay="7500"/>
                            </p:stCondLst>
                            <p:childTnLst>
                              <p:par>
                                <p:cTn id="140" presetID="1" presetClass="entr" presetSubtype="0" fill="hold" grpId="0" nodeType="afterEffect">
                                  <p:stCondLst>
                                    <p:cond delay="0"/>
                                  </p:stCondLst>
                                  <p:childTnLst>
                                    <p:set>
                                      <p:cBhvr>
                                        <p:cTn id="141" dur="1" fill="hold">
                                          <p:stCondLst>
                                            <p:cond delay="0"/>
                                          </p:stCondLst>
                                        </p:cTn>
                                        <p:tgtEl>
                                          <p:spTgt spid="53"/>
                                        </p:tgtEl>
                                        <p:attrNameLst>
                                          <p:attrName>style.visibility</p:attrName>
                                        </p:attrNameLst>
                                      </p:cBhvr>
                                      <p:to>
                                        <p:strVal val="visible"/>
                                      </p:to>
                                    </p:set>
                                  </p:childTnLst>
                                </p:cTn>
                              </p:par>
                            </p:childTnLst>
                          </p:cTn>
                        </p:par>
                        <p:par>
                          <p:cTn id="142" fill="hold">
                            <p:stCondLst>
                              <p:cond delay="7500"/>
                            </p:stCondLst>
                            <p:childTnLst>
                              <p:par>
                                <p:cTn id="143" presetID="56" presetClass="path" presetSubtype="0" fill="hold" grpId="1" nodeType="afterEffect">
                                  <p:stCondLst>
                                    <p:cond delay="0"/>
                                  </p:stCondLst>
                                  <p:childTnLst>
                                    <p:animMotion origin="layout" path="M -3.33333E-6 3.7037E-7 L 0.39306 -0.35301 " pathEditMode="relative" rAng="0" ptsTypes="AA">
                                      <p:cBhvr>
                                        <p:cTn id="144" dur="500" fill="hold"/>
                                        <p:tgtEl>
                                          <p:spTgt spid="53"/>
                                        </p:tgtEl>
                                        <p:attrNameLst>
                                          <p:attrName>ppt_x</p:attrName>
                                          <p:attrName>ppt_y</p:attrName>
                                        </p:attrNameLst>
                                      </p:cBhvr>
                                      <p:rCtr x="19653" y="-17662"/>
                                    </p:animMotion>
                                  </p:childTnLst>
                                  <p:subTnLst>
                                    <p:set>
                                      <p:cBhvr override="childStyle">
                                        <p:cTn dur="1" fill="hold" display="0" masterRel="sameClick" afterEffect="1">
                                          <p:stCondLst>
                                            <p:cond evt="end" delay="0">
                                              <p:tn val="143"/>
                                            </p:cond>
                                          </p:stCondLst>
                                        </p:cTn>
                                        <p:tgtEl>
                                          <p:spTgt spid="53"/>
                                        </p:tgtEl>
                                        <p:attrNameLst>
                                          <p:attrName>style.visibility</p:attrName>
                                        </p:attrNameLst>
                                      </p:cBhvr>
                                      <p:to>
                                        <p:strVal val="hidden"/>
                                      </p:to>
                                    </p:set>
                                  </p:subTnLst>
                                </p:cTn>
                              </p:par>
                              <p:par>
                                <p:cTn id="145" presetID="12" presetClass="entr" presetSubtype="4" fill="hold" nodeType="with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slide(fromBottom)">
                                      <p:cBhvr>
                                        <p:cTn id="147" dur="500"/>
                                        <p:tgtEl>
                                          <p:spTgt spid="89"/>
                                        </p:tgtEl>
                                      </p:cBhvr>
                                    </p:animEffect>
                                  </p:childTnLst>
                                </p:cTn>
                              </p:par>
                            </p:childTnLst>
                          </p:cTn>
                        </p:par>
                        <p:par>
                          <p:cTn id="148" fill="hold">
                            <p:stCondLst>
                              <p:cond delay="8000"/>
                            </p:stCondLst>
                            <p:childTnLst>
                              <p:par>
                                <p:cTn id="149" presetID="1" presetClass="entr" presetSubtype="0" fill="hold" grpId="0" nodeType="afterEffect">
                                  <p:stCondLst>
                                    <p:cond delay="0"/>
                                  </p:stCondLst>
                                  <p:childTnLst>
                                    <p:set>
                                      <p:cBhvr>
                                        <p:cTn id="150" dur="1" fill="hold">
                                          <p:stCondLst>
                                            <p:cond delay="0"/>
                                          </p:stCondLst>
                                        </p:cTn>
                                        <p:tgtEl>
                                          <p:spTgt spid="54"/>
                                        </p:tgtEl>
                                        <p:attrNameLst>
                                          <p:attrName>style.visibility</p:attrName>
                                        </p:attrNameLst>
                                      </p:cBhvr>
                                      <p:to>
                                        <p:strVal val="visible"/>
                                      </p:to>
                                    </p:set>
                                  </p:childTnLst>
                                </p:cTn>
                              </p:par>
                            </p:childTnLst>
                          </p:cTn>
                        </p:par>
                        <p:par>
                          <p:cTn id="151" fill="hold">
                            <p:stCondLst>
                              <p:cond delay="8000"/>
                            </p:stCondLst>
                            <p:childTnLst>
                              <p:par>
                                <p:cTn id="152" presetID="56" presetClass="path" presetSubtype="0" fill="hold" grpId="1" nodeType="afterEffect">
                                  <p:stCondLst>
                                    <p:cond delay="0"/>
                                  </p:stCondLst>
                                  <p:childTnLst>
                                    <p:animMotion origin="layout" path="M 3.33333E-6 2.96296E-6 L -0.08386 -0.34769 " pathEditMode="relative" rAng="0" ptsTypes="AA">
                                      <p:cBhvr>
                                        <p:cTn id="153" dur="500" fill="hold"/>
                                        <p:tgtEl>
                                          <p:spTgt spid="54"/>
                                        </p:tgtEl>
                                        <p:attrNameLst>
                                          <p:attrName>ppt_x</p:attrName>
                                          <p:attrName>ppt_y</p:attrName>
                                        </p:attrNameLst>
                                      </p:cBhvr>
                                      <p:rCtr x="-4201" y="-17384"/>
                                    </p:animMotion>
                                  </p:childTnLst>
                                  <p:subTnLst>
                                    <p:set>
                                      <p:cBhvr override="childStyle">
                                        <p:cTn dur="1" fill="hold" display="0" masterRel="sameClick" afterEffect="1">
                                          <p:stCondLst>
                                            <p:cond evt="end" delay="0">
                                              <p:tn val="152"/>
                                            </p:cond>
                                          </p:stCondLst>
                                        </p:cTn>
                                        <p:tgtEl>
                                          <p:spTgt spid="54"/>
                                        </p:tgtEl>
                                        <p:attrNameLst>
                                          <p:attrName>style.visibility</p:attrName>
                                        </p:attrNameLst>
                                      </p:cBhvr>
                                      <p:to>
                                        <p:strVal val="hidden"/>
                                      </p:to>
                                    </p:set>
                                  </p:subTnLst>
                                </p:cTn>
                              </p:par>
                              <p:par>
                                <p:cTn id="154" presetID="12" presetClass="entr" presetSubtype="4" fill="hold" nodeType="withEffect">
                                  <p:stCondLst>
                                    <p:cond delay="0"/>
                                  </p:stCondLst>
                                  <p:childTnLst>
                                    <p:set>
                                      <p:cBhvr>
                                        <p:cTn id="155" dur="1" fill="hold">
                                          <p:stCondLst>
                                            <p:cond delay="0"/>
                                          </p:stCondLst>
                                        </p:cTn>
                                        <p:tgtEl>
                                          <p:spTgt spid="90"/>
                                        </p:tgtEl>
                                        <p:attrNameLst>
                                          <p:attrName>style.visibility</p:attrName>
                                        </p:attrNameLst>
                                      </p:cBhvr>
                                      <p:to>
                                        <p:strVal val="visible"/>
                                      </p:to>
                                    </p:set>
                                    <p:animEffect transition="in" filter="slide(fromBottom)">
                                      <p:cBhvr>
                                        <p:cTn id="156" dur="500"/>
                                        <p:tgtEl>
                                          <p:spTgt spid="90"/>
                                        </p:tgtEl>
                                      </p:cBhvr>
                                    </p:animEffect>
                                  </p:childTnLst>
                                </p:cTn>
                              </p:par>
                            </p:childTnLst>
                          </p:cTn>
                        </p:par>
                        <p:par>
                          <p:cTn id="157" fill="hold">
                            <p:stCondLst>
                              <p:cond delay="8500"/>
                            </p:stCondLst>
                            <p:childTnLst>
                              <p:par>
                                <p:cTn id="158" presetID="1" presetClass="entr" presetSubtype="0" fill="hold" grpId="0" nodeType="afterEffect">
                                  <p:stCondLst>
                                    <p:cond delay="0"/>
                                  </p:stCondLst>
                                  <p:childTnLst>
                                    <p:set>
                                      <p:cBhvr>
                                        <p:cTn id="159" dur="1" fill="hold">
                                          <p:stCondLst>
                                            <p:cond delay="0"/>
                                          </p:stCondLst>
                                        </p:cTn>
                                        <p:tgtEl>
                                          <p:spTgt spid="55"/>
                                        </p:tgtEl>
                                        <p:attrNameLst>
                                          <p:attrName>style.visibility</p:attrName>
                                        </p:attrNameLst>
                                      </p:cBhvr>
                                      <p:to>
                                        <p:strVal val="visible"/>
                                      </p:to>
                                    </p:set>
                                  </p:childTnLst>
                                </p:cTn>
                              </p:par>
                            </p:childTnLst>
                          </p:cTn>
                        </p:par>
                        <p:par>
                          <p:cTn id="160" fill="hold">
                            <p:stCondLst>
                              <p:cond delay="8500"/>
                            </p:stCondLst>
                            <p:childTnLst>
                              <p:par>
                                <p:cTn id="161" presetID="56" presetClass="path" presetSubtype="0" fill="hold" grpId="1" nodeType="afterEffect">
                                  <p:stCondLst>
                                    <p:cond delay="0"/>
                                  </p:stCondLst>
                                  <p:childTnLst>
                                    <p:animMotion origin="layout" path="M 5E-6 2.96296E-6 L -0.03542 -0.3419 " pathEditMode="relative" rAng="0" ptsTypes="AA">
                                      <p:cBhvr>
                                        <p:cTn id="162" dur="500" fill="hold"/>
                                        <p:tgtEl>
                                          <p:spTgt spid="55"/>
                                        </p:tgtEl>
                                        <p:attrNameLst>
                                          <p:attrName>ppt_x</p:attrName>
                                          <p:attrName>ppt_y</p:attrName>
                                        </p:attrNameLst>
                                      </p:cBhvr>
                                      <p:rCtr x="-1771" y="-17106"/>
                                    </p:animMotion>
                                  </p:childTnLst>
                                  <p:subTnLst>
                                    <p:set>
                                      <p:cBhvr override="childStyle">
                                        <p:cTn dur="1" fill="hold" display="0" masterRel="sameClick" afterEffect="1">
                                          <p:stCondLst>
                                            <p:cond evt="end" delay="0">
                                              <p:tn val="161"/>
                                            </p:cond>
                                          </p:stCondLst>
                                        </p:cTn>
                                        <p:tgtEl>
                                          <p:spTgt spid="55"/>
                                        </p:tgtEl>
                                        <p:attrNameLst>
                                          <p:attrName>style.visibility</p:attrName>
                                        </p:attrNameLst>
                                      </p:cBhvr>
                                      <p:to>
                                        <p:strVal val="hidden"/>
                                      </p:to>
                                    </p:set>
                                  </p:subTnLst>
                                </p:cTn>
                              </p:par>
                              <p:par>
                                <p:cTn id="163" presetID="12" presetClass="entr" presetSubtype="4" fill="hold" nodeType="withEffect">
                                  <p:stCondLst>
                                    <p:cond delay="0"/>
                                  </p:stCondLst>
                                  <p:childTnLst>
                                    <p:set>
                                      <p:cBhvr>
                                        <p:cTn id="164" dur="1" fill="hold">
                                          <p:stCondLst>
                                            <p:cond delay="0"/>
                                          </p:stCondLst>
                                        </p:cTn>
                                        <p:tgtEl>
                                          <p:spTgt spid="91"/>
                                        </p:tgtEl>
                                        <p:attrNameLst>
                                          <p:attrName>style.visibility</p:attrName>
                                        </p:attrNameLst>
                                      </p:cBhvr>
                                      <p:to>
                                        <p:strVal val="visible"/>
                                      </p:to>
                                    </p:set>
                                    <p:animEffect transition="in" filter="slide(fromBottom)">
                                      <p:cBhvr>
                                        <p:cTn id="165" dur="500"/>
                                        <p:tgtEl>
                                          <p:spTgt spid="91"/>
                                        </p:tgtEl>
                                      </p:cBhvr>
                                    </p:animEffect>
                                  </p:childTnLst>
                                </p:cTn>
                              </p:par>
                            </p:childTnLst>
                          </p:cTn>
                        </p:par>
                        <p:par>
                          <p:cTn id="166" fill="hold">
                            <p:stCondLst>
                              <p:cond delay="9000"/>
                            </p:stCondLst>
                            <p:childTnLst>
                              <p:par>
                                <p:cTn id="167" presetID="1" presetClass="entr" presetSubtype="0" fill="hold" grpId="0" nodeType="afterEffect">
                                  <p:stCondLst>
                                    <p:cond delay="0"/>
                                  </p:stCondLst>
                                  <p:childTnLst>
                                    <p:set>
                                      <p:cBhvr>
                                        <p:cTn id="168" dur="1" fill="hold">
                                          <p:stCondLst>
                                            <p:cond delay="0"/>
                                          </p:stCondLst>
                                        </p:cTn>
                                        <p:tgtEl>
                                          <p:spTgt spid="56"/>
                                        </p:tgtEl>
                                        <p:attrNameLst>
                                          <p:attrName>style.visibility</p:attrName>
                                        </p:attrNameLst>
                                      </p:cBhvr>
                                      <p:to>
                                        <p:strVal val="visible"/>
                                      </p:to>
                                    </p:set>
                                  </p:childTnLst>
                                </p:cTn>
                              </p:par>
                            </p:childTnLst>
                          </p:cTn>
                        </p:par>
                        <p:par>
                          <p:cTn id="169" fill="hold">
                            <p:stCondLst>
                              <p:cond delay="9000"/>
                            </p:stCondLst>
                            <p:childTnLst>
                              <p:par>
                                <p:cTn id="170" presetID="56" presetClass="path" presetSubtype="0" fill="hold" grpId="1" nodeType="afterEffect">
                                  <p:stCondLst>
                                    <p:cond delay="0"/>
                                  </p:stCondLst>
                                  <p:childTnLst>
                                    <p:animMotion origin="layout" path="M -1.66667E-6 3.7037E-7 L -0.20312 -0.3375 " pathEditMode="relative" rAng="0" ptsTypes="AA">
                                      <p:cBhvr>
                                        <p:cTn id="171" dur="500" fill="hold"/>
                                        <p:tgtEl>
                                          <p:spTgt spid="56"/>
                                        </p:tgtEl>
                                        <p:attrNameLst>
                                          <p:attrName>ppt_x</p:attrName>
                                          <p:attrName>ppt_y</p:attrName>
                                        </p:attrNameLst>
                                      </p:cBhvr>
                                      <p:rCtr x="-10156" y="-16875"/>
                                    </p:animMotion>
                                  </p:childTnLst>
                                  <p:subTnLst>
                                    <p:set>
                                      <p:cBhvr override="childStyle">
                                        <p:cTn dur="1" fill="hold" display="0" masterRel="sameClick" afterEffect="1">
                                          <p:stCondLst>
                                            <p:cond evt="end" delay="0">
                                              <p:tn val="170"/>
                                            </p:cond>
                                          </p:stCondLst>
                                        </p:cTn>
                                        <p:tgtEl>
                                          <p:spTgt spid="56"/>
                                        </p:tgtEl>
                                        <p:attrNameLst>
                                          <p:attrName>style.visibility</p:attrName>
                                        </p:attrNameLst>
                                      </p:cBhvr>
                                      <p:to>
                                        <p:strVal val="hidden"/>
                                      </p:to>
                                    </p:set>
                                  </p:subTnLst>
                                </p:cTn>
                              </p:par>
                              <p:par>
                                <p:cTn id="172" presetID="12" presetClass="entr" presetSubtype="4" fill="hold" nodeType="withEffect">
                                  <p:stCondLst>
                                    <p:cond delay="0"/>
                                  </p:stCondLst>
                                  <p:childTnLst>
                                    <p:set>
                                      <p:cBhvr>
                                        <p:cTn id="173" dur="1" fill="hold">
                                          <p:stCondLst>
                                            <p:cond delay="0"/>
                                          </p:stCondLst>
                                        </p:cTn>
                                        <p:tgtEl>
                                          <p:spTgt spid="92"/>
                                        </p:tgtEl>
                                        <p:attrNameLst>
                                          <p:attrName>style.visibility</p:attrName>
                                        </p:attrNameLst>
                                      </p:cBhvr>
                                      <p:to>
                                        <p:strVal val="visible"/>
                                      </p:to>
                                    </p:set>
                                    <p:animEffect transition="in" filter="slide(fromBottom)">
                                      <p:cBhvr>
                                        <p:cTn id="174" dur="500"/>
                                        <p:tgtEl>
                                          <p:spTgt spid="92"/>
                                        </p:tgtEl>
                                      </p:cBhvr>
                                    </p:animEffect>
                                  </p:childTnLst>
                                </p:cTn>
                              </p:par>
                            </p:childTnLst>
                          </p:cTn>
                        </p:par>
                        <p:par>
                          <p:cTn id="175" fill="hold">
                            <p:stCondLst>
                              <p:cond delay="9500"/>
                            </p:stCondLst>
                            <p:childTnLst>
                              <p:par>
                                <p:cTn id="176" presetID="1" presetClass="entr" presetSubtype="0" fill="hold" grpId="0" nodeType="afterEffect">
                                  <p:stCondLst>
                                    <p:cond delay="0"/>
                                  </p:stCondLst>
                                  <p:childTnLst>
                                    <p:set>
                                      <p:cBhvr>
                                        <p:cTn id="177" dur="1" fill="hold">
                                          <p:stCondLst>
                                            <p:cond delay="0"/>
                                          </p:stCondLst>
                                        </p:cTn>
                                        <p:tgtEl>
                                          <p:spTgt spid="57"/>
                                        </p:tgtEl>
                                        <p:attrNameLst>
                                          <p:attrName>style.visibility</p:attrName>
                                        </p:attrNameLst>
                                      </p:cBhvr>
                                      <p:to>
                                        <p:strVal val="visible"/>
                                      </p:to>
                                    </p:set>
                                  </p:childTnLst>
                                </p:cTn>
                              </p:par>
                            </p:childTnLst>
                          </p:cTn>
                        </p:par>
                        <p:par>
                          <p:cTn id="178" fill="hold">
                            <p:stCondLst>
                              <p:cond delay="9500"/>
                            </p:stCondLst>
                            <p:childTnLst>
                              <p:par>
                                <p:cTn id="179" presetID="56" presetClass="path" presetSubtype="0" fill="hold" grpId="1" nodeType="afterEffect">
                                  <p:stCondLst>
                                    <p:cond delay="0"/>
                                  </p:stCondLst>
                                  <p:childTnLst>
                                    <p:animMotion origin="layout" path="M 3.05556E-6 2.96296E-6 L -0.08386 -0.34769 " pathEditMode="relative" rAng="0" ptsTypes="AA">
                                      <p:cBhvr>
                                        <p:cTn id="180" dur="500" fill="hold"/>
                                        <p:tgtEl>
                                          <p:spTgt spid="57"/>
                                        </p:tgtEl>
                                        <p:attrNameLst>
                                          <p:attrName>ppt_x</p:attrName>
                                          <p:attrName>ppt_y</p:attrName>
                                        </p:attrNameLst>
                                      </p:cBhvr>
                                      <p:rCtr x="-4201" y="-17384"/>
                                    </p:animMotion>
                                  </p:childTnLst>
                                  <p:subTnLst>
                                    <p:set>
                                      <p:cBhvr override="childStyle">
                                        <p:cTn dur="1" fill="hold" display="0" masterRel="sameClick" afterEffect="1">
                                          <p:stCondLst>
                                            <p:cond evt="end" delay="0">
                                              <p:tn val="179"/>
                                            </p:cond>
                                          </p:stCondLst>
                                        </p:cTn>
                                        <p:tgtEl>
                                          <p:spTgt spid="57"/>
                                        </p:tgtEl>
                                        <p:attrNameLst>
                                          <p:attrName>style.visibility</p:attrName>
                                        </p:attrNameLst>
                                      </p:cBhvr>
                                      <p:to>
                                        <p:strVal val="hidden"/>
                                      </p:to>
                                    </p:set>
                                  </p:subTnLst>
                                </p:cTn>
                              </p:par>
                              <p:par>
                                <p:cTn id="181" presetID="12" presetClass="entr" presetSubtype="4" fill="hold" nodeType="withEffect">
                                  <p:stCondLst>
                                    <p:cond delay="0"/>
                                  </p:stCondLst>
                                  <p:childTnLst>
                                    <p:set>
                                      <p:cBhvr>
                                        <p:cTn id="182" dur="1" fill="hold">
                                          <p:stCondLst>
                                            <p:cond delay="0"/>
                                          </p:stCondLst>
                                        </p:cTn>
                                        <p:tgtEl>
                                          <p:spTgt spid="93"/>
                                        </p:tgtEl>
                                        <p:attrNameLst>
                                          <p:attrName>style.visibility</p:attrName>
                                        </p:attrNameLst>
                                      </p:cBhvr>
                                      <p:to>
                                        <p:strVal val="visible"/>
                                      </p:to>
                                    </p:set>
                                    <p:animEffect transition="in" filter="slide(fromBottom)">
                                      <p:cBhvr>
                                        <p:cTn id="183" dur="500"/>
                                        <p:tgtEl>
                                          <p:spTgt spid="93"/>
                                        </p:tgtEl>
                                      </p:cBhvr>
                                    </p:animEffect>
                                  </p:childTnLst>
                                </p:cTn>
                              </p:par>
                            </p:childTnLst>
                          </p:cTn>
                        </p:par>
                        <p:par>
                          <p:cTn id="184" fill="hold">
                            <p:stCondLst>
                              <p:cond delay="10000"/>
                            </p:stCondLst>
                            <p:childTnLst>
                              <p:par>
                                <p:cTn id="185" presetID="1" presetClass="entr" presetSubtype="0" fill="hold" grpId="0" nodeType="afterEffect">
                                  <p:stCondLst>
                                    <p:cond delay="0"/>
                                  </p:stCondLst>
                                  <p:childTnLst>
                                    <p:set>
                                      <p:cBhvr>
                                        <p:cTn id="186" dur="1" fill="hold">
                                          <p:stCondLst>
                                            <p:cond delay="0"/>
                                          </p:stCondLst>
                                        </p:cTn>
                                        <p:tgtEl>
                                          <p:spTgt spid="58"/>
                                        </p:tgtEl>
                                        <p:attrNameLst>
                                          <p:attrName>style.visibility</p:attrName>
                                        </p:attrNameLst>
                                      </p:cBhvr>
                                      <p:to>
                                        <p:strVal val="visible"/>
                                      </p:to>
                                    </p:set>
                                  </p:childTnLst>
                                </p:cTn>
                              </p:par>
                            </p:childTnLst>
                          </p:cTn>
                        </p:par>
                        <p:par>
                          <p:cTn id="187" fill="hold">
                            <p:stCondLst>
                              <p:cond delay="10000"/>
                            </p:stCondLst>
                            <p:childTnLst>
                              <p:par>
                                <p:cTn id="188" presetID="56" presetClass="path" presetSubtype="0" fill="hold" grpId="1" nodeType="afterEffect">
                                  <p:stCondLst>
                                    <p:cond delay="0"/>
                                  </p:stCondLst>
                                  <p:childTnLst>
                                    <p:animMotion origin="layout" path="M 3.88889E-6 3.7037E-7 L -0.05278 -0.34514 " pathEditMode="relative" rAng="0" ptsTypes="AA">
                                      <p:cBhvr>
                                        <p:cTn id="189" dur="500" fill="hold"/>
                                        <p:tgtEl>
                                          <p:spTgt spid="58"/>
                                        </p:tgtEl>
                                        <p:attrNameLst>
                                          <p:attrName>ppt_x</p:attrName>
                                          <p:attrName>ppt_y</p:attrName>
                                        </p:attrNameLst>
                                      </p:cBhvr>
                                      <p:rCtr x="-2639" y="-17269"/>
                                    </p:animMotion>
                                  </p:childTnLst>
                                  <p:subTnLst>
                                    <p:set>
                                      <p:cBhvr override="childStyle">
                                        <p:cTn dur="1" fill="hold" display="0" masterRel="sameClick" afterEffect="1">
                                          <p:stCondLst>
                                            <p:cond evt="end" delay="0">
                                              <p:tn val="188"/>
                                            </p:cond>
                                          </p:stCondLst>
                                        </p:cTn>
                                        <p:tgtEl>
                                          <p:spTgt spid="58"/>
                                        </p:tgtEl>
                                        <p:attrNameLst>
                                          <p:attrName>style.visibility</p:attrName>
                                        </p:attrNameLst>
                                      </p:cBhvr>
                                      <p:to>
                                        <p:strVal val="hidden"/>
                                      </p:to>
                                    </p:set>
                                  </p:subTnLst>
                                </p:cTn>
                              </p:par>
                              <p:par>
                                <p:cTn id="190" presetID="12" presetClass="entr" presetSubtype="4" fill="hold" nodeType="withEffect">
                                  <p:stCondLst>
                                    <p:cond delay="0"/>
                                  </p:stCondLst>
                                  <p:childTnLst>
                                    <p:set>
                                      <p:cBhvr>
                                        <p:cTn id="191" dur="1" fill="hold">
                                          <p:stCondLst>
                                            <p:cond delay="0"/>
                                          </p:stCondLst>
                                        </p:cTn>
                                        <p:tgtEl>
                                          <p:spTgt spid="94"/>
                                        </p:tgtEl>
                                        <p:attrNameLst>
                                          <p:attrName>style.visibility</p:attrName>
                                        </p:attrNameLst>
                                      </p:cBhvr>
                                      <p:to>
                                        <p:strVal val="visible"/>
                                      </p:to>
                                    </p:set>
                                    <p:animEffect transition="in" filter="slide(fromBottom)">
                                      <p:cBhvr>
                                        <p:cTn id="192" dur="500"/>
                                        <p:tgtEl>
                                          <p:spTgt spid="94"/>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60"/>
                                        </p:tgtEl>
                                        <p:attrNameLst>
                                          <p:attrName>style.visibility</p:attrName>
                                        </p:attrNameLst>
                                      </p:cBhvr>
                                      <p:to>
                                        <p:strVal val="visible"/>
                                      </p:to>
                                    </p:set>
                                    <p:animEffect transition="in" filter="fade">
                                      <p:cBhvr>
                                        <p:cTn id="19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18" cstate="print"/>
          <a:stretch>
            <a:fillRect/>
          </a:stretch>
        </p:blipFill>
        <p:spPr>
          <a:xfrm rot="900000">
            <a:off x="6879583" y="2303679"/>
            <a:ext cx="709724" cy="625024"/>
          </a:xfrm>
          <a:prstGeom prst="rect">
            <a:avLst/>
          </a:prstGeom>
        </p:spPr>
      </p:pic>
      <p:sp>
        <p:nvSpPr>
          <p:cNvPr id="20483" name="AutoShape 1027"/>
          <p:cNvSpPr>
            <a:spLocks noChangeArrowheads="1"/>
          </p:cNvSpPr>
          <p:nvPr/>
        </p:nvSpPr>
        <p:spPr bwMode="auto">
          <a:xfrm>
            <a:off x="2767013" y="3228975"/>
            <a:ext cx="1905000" cy="381000"/>
          </a:xfrm>
          <a:prstGeom prst="parallelogram">
            <a:avLst>
              <a:gd name="adj" fmla="val 125000"/>
            </a:avLst>
          </a:prstGeom>
          <a:solidFill>
            <a:schemeClr val="accent1"/>
          </a:solidFill>
          <a:ln w="12700">
            <a:solidFill>
              <a:schemeClr val="tx1"/>
            </a:solidFill>
            <a:miter lim="800000"/>
            <a:headEnd/>
            <a:tailEnd/>
          </a:ln>
        </p:spPr>
        <p:txBody>
          <a:bodyPr wrap="none" anchor="ctr"/>
          <a:lstStyle/>
          <a:p>
            <a:endParaRPr lang="en-US"/>
          </a:p>
        </p:txBody>
      </p:sp>
      <p:sp>
        <p:nvSpPr>
          <p:cNvPr id="20484" name="Line 1028"/>
          <p:cNvSpPr>
            <a:spLocks noChangeShapeType="1"/>
          </p:cNvSpPr>
          <p:nvPr/>
        </p:nvSpPr>
        <p:spPr bwMode="auto">
          <a:xfrm flipH="1">
            <a:off x="3681413" y="2466975"/>
            <a:ext cx="914400" cy="838200"/>
          </a:xfrm>
          <a:prstGeom prst="line">
            <a:avLst/>
          </a:prstGeom>
          <a:noFill/>
          <a:ln w="73025">
            <a:solidFill>
              <a:schemeClr val="hlink"/>
            </a:solidFill>
            <a:round/>
            <a:headEnd/>
            <a:tailEnd type="triangle" w="med" len="med"/>
          </a:ln>
        </p:spPr>
        <p:txBody>
          <a:bodyPr wrap="none" anchor="ctr"/>
          <a:lstStyle/>
          <a:p>
            <a:endParaRPr lang="en-US"/>
          </a:p>
        </p:txBody>
      </p:sp>
      <p:sp>
        <p:nvSpPr>
          <p:cNvPr id="20485" name="Line 1029"/>
          <p:cNvSpPr>
            <a:spLocks noChangeShapeType="1"/>
          </p:cNvSpPr>
          <p:nvPr/>
        </p:nvSpPr>
        <p:spPr bwMode="auto">
          <a:xfrm flipH="1" flipV="1">
            <a:off x="3681413" y="2238375"/>
            <a:ext cx="0" cy="1066800"/>
          </a:xfrm>
          <a:prstGeom prst="line">
            <a:avLst/>
          </a:prstGeom>
          <a:noFill/>
          <a:ln w="73025">
            <a:solidFill>
              <a:srgbClr val="00FF00"/>
            </a:solidFill>
            <a:round/>
            <a:headEnd/>
            <a:tailEnd type="triangle" w="med" len="med"/>
          </a:ln>
        </p:spPr>
        <p:txBody>
          <a:bodyPr wrap="none" anchor="ctr"/>
          <a:lstStyle/>
          <a:p>
            <a:endParaRPr lang="en-US"/>
          </a:p>
        </p:txBody>
      </p:sp>
      <p:sp>
        <p:nvSpPr>
          <p:cNvPr id="20490" name="Line 1045"/>
          <p:cNvSpPr>
            <a:spLocks noChangeShapeType="1"/>
          </p:cNvSpPr>
          <p:nvPr/>
        </p:nvSpPr>
        <p:spPr bwMode="auto">
          <a:xfrm flipH="1" flipV="1">
            <a:off x="2690813" y="2238375"/>
            <a:ext cx="990600" cy="1066800"/>
          </a:xfrm>
          <a:prstGeom prst="line">
            <a:avLst/>
          </a:prstGeom>
          <a:noFill/>
          <a:ln w="73025">
            <a:solidFill>
              <a:schemeClr val="hlink"/>
            </a:solidFill>
            <a:round/>
            <a:headEnd/>
            <a:tailEnd type="triangle" w="med" len="med"/>
          </a:ln>
        </p:spPr>
        <p:txBody>
          <a:bodyPr wrap="none" anchor="ctr"/>
          <a:lstStyle/>
          <a:p>
            <a:endParaRPr lang="en-US"/>
          </a:p>
        </p:txBody>
      </p:sp>
      <p:sp>
        <p:nvSpPr>
          <p:cNvPr id="20491" name="Line 1047"/>
          <p:cNvSpPr>
            <a:spLocks noChangeShapeType="1"/>
          </p:cNvSpPr>
          <p:nvPr/>
        </p:nvSpPr>
        <p:spPr bwMode="auto">
          <a:xfrm flipH="1" flipV="1">
            <a:off x="2614613" y="2695575"/>
            <a:ext cx="1066800" cy="609600"/>
          </a:xfrm>
          <a:prstGeom prst="line">
            <a:avLst/>
          </a:prstGeom>
          <a:noFill/>
          <a:ln w="73025">
            <a:solidFill>
              <a:schemeClr val="hlink"/>
            </a:solidFill>
            <a:round/>
            <a:headEnd/>
            <a:tailEnd type="triangle" w="med" len="med"/>
          </a:ln>
        </p:spPr>
        <p:txBody>
          <a:bodyPr wrap="none" anchor="ctr"/>
          <a:lstStyle/>
          <a:p>
            <a:endParaRPr lang="en-US"/>
          </a:p>
        </p:txBody>
      </p:sp>
      <p:sp>
        <p:nvSpPr>
          <p:cNvPr id="20492" name="AutoShape 1048"/>
          <p:cNvSpPr>
            <a:spLocks noChangeArrowheads="1"/>
          </p:cNvSpPr>
          <p:nvPr/>
        </p:nvSpPr>
        <p:spPr bwMode="auto">
          <a:xfrm>
            <a:off x="7880350" y="3305175"/>
            <a:ext cx="1905000" cy="381000"/>
          </a:xfrm>
          <a:prstGeom prst="parallelogram">
            <a:avLst>
              <a:gd name="adj" fmla="val 125000"/>
            </a:avLst>
          </a:prstGeom>
          <a:solidFill>
            <a:schemeClr val="accent1"/>
          </a:solidFill>
          <a:ln w="12700">
            <a:solidFill>
              <a:schemeClr val="tx1"/>
            </a:solidFill>
            <a:miter lim="800000"/>
            <a:headEnd/>
            <a:tailEnd/>
          </a:ln>
        </p:spPr>
        <p:txBody>
          <a:bodyPr wrap="none" anchor="ctr"/>
          <a:lstStyle/>
          <a:p>
            <a:endParaRPr lang="en-US"/>
          </a:p>
        </p:txBody>
      </p:sp>
      <p:sp>
        <p:nvSpPr>
          <p:cNvPr id="20493" name="Line 1049"/>
          <p:cNvSpPr>
            <a:spLocks noChangeShapeType="1"/>
          </p:cNvSpPr>
          <p:nvPr/>
        </p:nvSpPr>
        <p:spPr bwMode="auto">
          <a:xfrm flipH="1">
            <a:off x="8794751" y="2433639"/>
            <a:ext cx="885825" cy="947737"/>
          </a:xfrm>
          <a:prstGeom prst="line">
            <a:avLst/>
          </a:prstGeom>
          <a:noFill/>
          <a:ln w="73025">
            <a:solidFill>
              <a:schemeClr val="hlink"/>
            </a:solidFill>
            <a:round/>
            <a:headEnd/>
            <a:tailEnd type="triangle" w="med" len="med"/>
          </a:ln>
        </p:spPr>
        <p:txBody>
          <a:bodyPr wrap="none" anchor="ctr"/>
          <a:lstStyle/>
          <a:p>
            <a:endParaRPr lang="en-US"/>
          </a:p>
        </p:txBody>
      </p:sp>
      <p:sp>
        <p:nvSpPr>
          <p:cNvPr id="20494" name="Line 1050"/>
          <p:cNvSpPr>
            <a:spLocks noChangeShapeType="1"/>
          </p:cNvSpPr>
          <p:nvPr/>
        </p:nvSpPr>
        <p:spPr bwMode="auto">
          <a:xfrm flipH="1" flipV="1">
            <a:off x="8794750" y="2314575"/>
            <a:ext cx="0" cy="1066800"/>
          </a:xfrm>
          <a:prstGeom prst="line">
            <a:avLst/>
          </a:prstGeom>
          <a:noFill/>
          <a:ln w="73025">
            <a:solidFill>
              <a:srgbClr val="00FF00"/>
            </a:solidFill>
            <a:round/>
            <a:headEnd/>
            <a:tailEnd type="triangle" w="med" len="med"/>
          </a:ln>
        </p:spPr>
        <p:txBody>
          <a:bodyPr wrap="none" anchor="ctr"/>
          <a:lstStyle/>
          <a:p>
            <a:endParaRPr lang="en-US"/>
          </a:p>
        </p:txBody>
      </p:sp>
      <p:sp>
        <p:nvSpPr>
          <p:cNvPr id="2" name="Line 1065"/>
          <p:cNvSpPr>
            <a:spLocks noChangeShapeType="1"/>
          </p:cNvSpPr>
          <p:nvPr/>
        </p:nvSpPr>
        <p:spPr bwMode="auto">
          <a:xfrm flipH="1" flipV="1">
            <a:off x="7804150" y="2314575"/>
            <a:ext cx="990600" cy="1066800"/>
          </a:xfrm>
          <a:prstGeom prst="line">
            <a:avLst/>
          </a:prstGeom>
          <a:noFill/>
          <a:ln w="73025">
            <a:solidFill>
              <a:schemeClr val="hlink"/>
            </a:solidFill>
            <a:round/>
            <a:headEnd/>
            <a:tailEnd type="triangle" w="med" len="med"/>
          </a:ln>
        </p:spPr>
        <p:txBody>
          <a:bodyPr wrap="none" anchor="ctr"/>
          <a:lstStyle/>
          <a:p>
            <a:endParaRPr lang="en-US"/>
          </a:p>
        </p:txBody>
      </p:sp>
      <p:sp>
        <p:nvSpPr>
          <p:cNvPr id="20501" name="Line 1067"/>
          <p:cNvSpPr>
            <a:spLocks noChangeShapeType="1"/>
          </p:cNvSpPr>
          <p:nvPr/>
        </p:nvSpPr>
        <p:spPr bwMode="auto">
          <a:xfrm flipH="1" flipV="1">
            <a:off x="7613650" y="2714625"/>
            <a:ext cx="1181100" cy="666750"/>
          </a:xfrm>
          <a:prstGeom prst="line">
            <a:avLst/>
          </a:prstGeom>
          <a:noFill/>
          <a:ln w="73025">
            <a:solidFill>
              <a:schemeClr val="hlink"/>
            </a:solidFill>
            <a:round/>
            <a:headEnd/>
            <a:tailEnd type="triangle" w="med" len="med"/>
          </a:ln>
        </p:spPr>
        <p:txBody>
          <a:bodyPr wrap="none" anchor="ctr"/>
          <a:lstStyle/>
          <a:p>
            <a:endParaRPr lang="en-US"/>
          </a:p>
        </p:txBody>
      </p:sp>
      <p:sp>
        <p:nvSpPr>
          <p:cNvPr id="3" name="Text Box 1068"/>
          <p:cNvSpPr txBox="1">
            <a:spLocks noChangeArrowheads="1"/>
          </p:cNvSpPr>
          <p:nvPr/>
        </p:nvSpPr>
        <p:spPr bwMode="auto">
          <a:xfrm>
            <a:off x="5088311" y="2492376"/>
            <a:ext cx="1736373" cy="584775"/>
          </a:xfrm>
          <a:prstGeom prst="rect">
            <a:avLst/>
          </a:prstGeom>
          <a:noFill/>
          <a:ln w="12700">
            <a:noFill/>
            <a:miter lim="800000"/>
            <a:headEnd/>
            <a:tailEnd/>
          </a:ln>
        </p:spPr>
        <p:txBody>
          <a:bodyPr wrap="none">
            <a:spAutoFit/>
          </a:bodyPr>
          <a:lstStyle/>
          <a:p>
            <a:r>
              <a:rPr lang="en-US" sz="3200" dirty="0" smtClean="0">
                <a:latin typeface="Whipsmart" panose="020B0502030203050204" pitchFamily="34" charset="0"/>
              </a:rPr>
              <a:t>= diff</a:t>
            </a:r>
            <a:r>
              <a:rPr lang="hu-HU" sz="3200" dirty="0" smtClean="0">
                <a:latin typeface="Whipsmart" panose="020B0502030203050204" pitchFamily="34" charset="0"/>
              </a:rPr>
              <a:t>úz</a:t>
            </a:r>
            <a:r>
              <a:rPr lang="en-US" sz="3200" dirty="0" smtClean="0">
                <a:latin typeface="Whipsmart" panose="020B0502030203050204" pitchFamily="34" charset="0"/>
              </a:rPr>
              <a:t> +</a:t>
            </a:r>
            <a:endParaRPr lang="en-US" sz="3200" dirty="0"/>
          </a:p>
        </p:txBody>
      </p:sp>
      <p:sp>
        <p:nvSpPr>
          <p:cNvPr id="20502" name="Freeform 1069"/>
          <p:cNvSpPr>
            <a:spLocks/>
          </p:cNvSpPr>
          <p:nvPr/>
        </p:nvSpPr>
        <p:spPr bwMode="auto">
          <a:xfrm>
            <a:off x="7834314" y="2413001"/>
            <a:ext cx="1023937" cy="1006475"/>
          </a:xfrm>
          <a:custGeom>
            <a:avLst/>
            <a:gdLst>
              <a:gd name="T0" fmla="*/ 2147483647 w 645"/>
              <a:gd name="T1" fmla="*/ 2147483647 h 634"/>
              <a:gd name="T2" fmla="*/ 2147483647 w 645"/>
              <a:gd name="T3" fmla="*/ 2147483647 h 634"/>
              <a:gd name="T4" fmla="*/ 2147483647 w 645"/>
              <a:gd name="T5" fmla="*/ 2147483647 h 634"/>
              <a:gd name="T6" fmla="*/ 2147483647 w 645"/>
              <a:gd name="T7" fmla="*/ 2147483647 h 634"/>
              <a:gd name="T8" fmla="*/ 2147483647 w 645"/>
              <a:gd name="T9" fmla="*/ 2147483647 h 634"/>
              <a:gd name="T10" fmla="*/ 2147483647 w 645"/>
              <a:gd name="T11" fmla="*/ 2147483647 h 634"/>
              <a:gd name="T12" fmla="*/ 2147483647 w 645"/>
              <a:gd name="T13" fmla="*/ 2147483647 h 634"/>
              <a:gd name="T14" fmla="*/ 2147483647 w 645"/>
              <a:gd name="T15" fmla="*/ 2147483647 h 634"/>
              <a:gd name="T16" fmla="*/ 2147483647 w 645"/>
              <a:gd name="T17" fmla="*/ 2147483647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5"/>
              <a:gd name="T28" fmla="*/ 0 h 634"/>
              <a:gd name="T29" fmla="*/ 645 w 645"/>
              <a:gd name="T30" fmla="*/ 634 h 6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5" h="634">
                <a:moveTo>
                  <a:pt x="605" y="610"/>
                </a:moveTo>
                <a:cubicBezTo>
                  <a:pt x="565" y="634"/>
                  <a:pt x="407" y="598"/>
                  <a:pt x="317" y="562"/>
                </a:cubicBezTo>
                <a:cubicBezTo>
                  <a:pt x="227" y="526"/>
                  <a:pt x="114" y="450"/>
                  <a:pt x="62" y="395"/>
                </a:cubicBezTo>
                <a:cubicBezTo>
                  <a:pt x="10" y="340"/>
                  <a:pt x="0" y="291"/>
                  <a:pt x="2" y="231"/>
                </a:cubicBezTo>
                <a:cubicBezTo>
                  <a:pt x="4" y="171"/>
                  <a:pt x="26" y="68"/>
                  <a:pt x="77" y="34"/>
                </a:cubicBezTo>
                <a:cubicBezTo>
                  <a:pt x="128" y="0"/>
                  <a:pt x="249" y="8"/>
                  <a:pt x="307" y="24"/>
                </a:cubicBezTo>
                <a:cubicBezTo>
                  <a:pt x="365" y="40"/>
                  <a:pt x="385" y="62"/>
                  <a:pt x="427" y="128"/>
                </a:cubicBezTo>
                <a:cubicBezTo>
                  <a:pt x="469" y="194"/>
                  <a:pt x="527" y="338"/>
                  <a:pt x="557" y="418"/>
                </a:cubicBezTo>
                <a:cubicBezTo>
                  <a:pt x="587" y="498"/>
                  <a:pt x="645" y="586"/>
                  <a:pt x="605" y="610"/>
                </a:cubicBezTo>
                <a:close/>
              </a:path>
            </a:pathLst>
          </a:custGeom>
          <a:noFill/>
          <a:ln w="38100" cap="flat" cmpd="sng">
            <a:solidFill>
              <a:schemeClr val="tx1"/>
            </a:solidFill>
            <a:prstDash val="solid"/>
            <a:round/>
            <a:headEnd/>
            <a:tailEnd/>
          </a:ln>
        </p:spPr>
        <p:txBody>
          <a:bodyPr wrap="none" anchor="ctr"/>
          <a:lstStyle/>
          <a:p>
            <a:endParaRPr lang="en-US"/>
          </a:p>
        </p:txBody>
      </p:sp>
      <p:sp>
        <p:nvSpPr>
          <p:cNvPr id="20504" name="Freeform 1070"/>
          <p:cNvSpPr>
            <a:spLocks/>
          </p:cNvSpPr>
          <p:nvPr/>
        </p:nvSpPr>
        <p:spPr bwMode="auto">
          <a:xfrm>
            <a:off x="8062913" y="2705101"/>
            <a:ext cx="112712" cy="238125"/>
          </a:xfrm>
          <a:custGeom>
            <a:avLst/>
            <a:gdLst>
              <a:gd name="T0" fmla="*/ 2147483647 w 71"/>
              <a:gd name="T1" fmla="*/ 0 h 150"/>
              <a:gd name="T2" fmla="*/ 2147483647 w 71"/>
              <a:gd name="T3" fmla="*/ 2147483647 h 150"/>
              <a:gd name="T4" fmla="*/ 2147483647 w 71"/>
              <a:gd name="T5" fmla="*/ 2147483647 h 150"/>
              <a:gd name="T6" fmla="*/ 0 60000 65536"/>
              <a:gd name="T7" fmla="*/ 0 60000 65536"/>
              <a:gd name="T8" fmla="*/ 0 60000 65536"/>
              <a:gd name="T9" fmla="*/ 0 w 71"/>
              <a:gd name="T10" fmla="*/ 0 h 150"/>
              <a:gd name="T11" fmla="*/ 71 w 71"/>
              <a:gd name="T12" fmla="*/ 150 h 150"/>
            </a:gdLst>
            <a:ahLst/>
            <a:cxnLst>
              <a:cxn ang="T6">
                <a:pos x="T0" y="T1"/>
              </a:cxn>
              <a:cxn ang="T7">
                <a:pos x="T2" y="T3"/>
              </a:cxn>
              <a:cxn ang="T8">
                <a:pos x="T4" y="T5"/>
              </a:cxn>
            </a:cxnLst>
            <a:rect l="T9" t="T10" r="T11" b="T12"/>
            <a:pathLst>
              <a:path w="71" h="150">
                <a:moveTo>
                  <a:pt x="71" y="0"/>
                </a:moveTo>
                <a:cubicBezTo>
                  <a:pt x="61" y="12"/>
                  <a:pt x="22" y="41"/>
                  <a:pt x="11" y="66"/>
                </a:cubicBezTo>
                <a:cubicBezTo>
                  <a:pt x="0" y="91"/>
                  <a:pt x="6" y="133"/>
                  <a:pt x="5" y="150"/>
                </a:cubicBezTo>
              </a:path>
            </a:pathLst>
          </a:custGeom>
          <a:noFill/>
          <a:ln w="38100" cap="flat" cmpd="sng">
            <a:solidFill>
              <a:schemeClr val="tx1"/>
            </a:solidFill>
            <a:prstDash val="solid"/>
            <a:round/>
            <a:headEnd type="none" w="med" len="med"/>
            <a:tailEnd type="none" w="med" len="med"/>
          </a:ln>
        </p:spPr>
        <p:txBody>
          <a:bodyPr wrap="none" anchor="ctr"/>
          <a:lstStyle/>
          <a:p>
            <a:endParaRPr lang="en-US"/>
          </a:p>
        </p:txBody>
      </p:sp>
      <p:sp>
        <p:nvSpPr>
          <p:cNvPr id="20507" name="Line 1074"/>
          <p:cNvSpPr>
            <a:spLocks noChangeShapeType="1"/>
          </p:cNvSpPr>
          <p:nvPr/>
        </p:nvSpPr>
        <p:spPr bwMode="auto">
          <a:xfrm flipV="1">
            <a:off x="8831263" y="4352925"/>
            <a:ext cx="0" cy="1447800"/>
          </a:xfrm>
          <a:prstGeom prst="line">
            <a:avLst/>
          </a:prstGeom>
          <a:noFill/>
          <a:ln w="12700">
            <a:solidFill>
              <a:schemeClr val="tx1"/>
            </a:solidFill>
            <a:round/>
            <a:headEnd/>
            <a:tailEnd type="triangle" w="med" len="med"/>
          </a:ln>
        </p:spPr>
        <p:txBody>
          <a:bodyPr wrap="none" anchor="ctr"/>
          <a:lstStyle/>
          <a:p>
            <a:endParaRPr lang="en-US"/>
          </a:p>
        </p:txBody>
      </p:sp>
      <p:sp>
        <p:nvSpPr>
          <p:cNvPr id="20508" name="Line 1075"/>
          <p:cNvSpPr>
            <a:spLocks noChangeShapeType="1"/>
          </p:cNvSpPr>
          <p:nvPr/>
        </p:nvSpPr>
        <p:spPr bwMode="auto">
          <a:xfrm>
            <a:off x="7175501" y="5805488"/>
            <a:ext cx="3313113" cy="0"/>
          </a:xfrm>
          <a:prstGeom prst="line">
            <a:avLst/>
          </a:prstGeom>
          <a:noFill/>
          <a:ln w="12700">
            <a:solidFill>
              <a:schemeClr val="tx1"/>
            </a:solidFill>
            <a:round/>
            <a:headEnd/>
            <a:tailEnd/>
          </a:ln>
        </p:spPr>
        <p:txBody>
          <a:bodyPr wrap="none" anchor="ctr"/>
          <a:lstStyle/>
          <a:p>
            <a:endParaRPr lang="en-US"/>
          </a:p>
        </p:txBody>
      </p:sp>
      <p:sp>
        <p:nvSpPr>
          <p:cNvPr id="20509" name="Freeform 1076"/>
          <p:cNvSpPr>
            <a:spLocks/>
          </p:cNvSpPr>
          <p:nvPr/>
        </p:nvSpPr>
        <p:spPr bwMode="auto">
          <a:xfrm>
            <a:off x="7535863" y="4652963"/>
            <a:ext cx="2667000" cy="1147762"/>
          </a:xfrm>
          <a:custGeom>
            <a:avLst/>
            <a:gdLst>
              <a:gd name="T0" fmla="*/ 0 w 1680"/>
              <a:gd name="T1" fmla="*/ 2147483647 h 723"/>
              <a:gd name="T2" fmla="*/ 2147483647 w 1680"/>
              <a:gd name="T3" fmla="*/ 2147483647 h 723"/>
              <a:gd name="T4" fmla="*/ 2147483647 w 1680"/>
              <a:gd name="T5" fmla="*/ 2147483647 h 723"/>
              <a:gd name="T6" fmla="*/ 2147483647 w 1680"/>
              <a:gd name="T7" fmla="*/ 2147483647 h 723"/>
              <a:gd name="T8" fmla="*/ 2147483647 w 1680"/>
              <a:gd name="T9" fmla="*/ 2147483647 h 723"/>
              <a:gd name="T10" fmla="*/ 0 60000 65536"/>
              <a:gd name="T11" fmla="*/ 0 60000 65536"/>
              <a:gd name="T12" fmla="*/ 0 60000 65536"/>
              <a:gd name="T13" fmla="*/ 0 60000 65536"/>
              <a:gd name="T14" fmla="*/ 0 60000 65536"/>
              <a:gd name="T15" fmla="*/ 0 w 1680"/>
              <a:gd name="T16" fmla="*/ 0 h 723"/>
              <a:gd name="T17" fmla="*/ 1680 w 1680"/>
              <a:gd name="T18" fmla="*/ 723 h 723"/>
            </a:gdLst>
            <a:ahLst/>
            <a:cxnLst>
              <a:cxn ang="T10">
                <a:pos x="T0" y="T1"/>
              </a:cxn>
              <a:cxn ang="T11">
                <a:pos x="T2" y="T3"/>
              </a:cxn>
              <a:cxn ang="T12">
                <a:pos x="T4" y="T5"/>
              </a:cxn>
              <a:cxn ang="T13">
                <a:pos x="T6" y="T7"/>
              </a:cxn>
              <a:cxn ang="T14">
                <a:pos x="T8" y="T9"/>
              </a:cxn>
            </a:cxnLst>
            <a:rect l="T15" t="T16" r="T17" b="T18"/>
            <a:pathLst>
              <a:path w="1680" h="723">
                <a:moveTo>
                  <a:pt x="0" y="723"/>
                </a:moveTo>
                <a:cubicBezTo>
                  <a:pt x="41" y="641"/>
                  <a:pt x="108" y="350"/>
                  <a:pt x="244" y="230"/>
                </a:cubicBezTo>
                <a:cubicBezTo>
                  <a:pt x="380" y="110"/>
                  <a:pt x="622" y="6"/>
                  <a:pt x="816" y="3"/>
                </a:cubicBezTo>
                <a:cubicBezTo>
                  <a:pt x="1010" y="0"/>
                  <a:pt x="1267" y="93"/>
                  <a:pt x="1411" y="213"/>
                </a:cubicBezTo>
                <a:cubicBezTo>
                  <a:pt x="1555" y="333"/>
                  <a:pt x="1624" y="617"/>
                  <a:pt x="1680" y="723"/>
                </a:cubicBezTo>
              </a:path>
            </a:pathLst>
          </a:custGeom>
          <a:noFill/>
          <a:ln w="28575" cap="flat" cmpd="sng">
            <a:solidFill>
              <a:schemeClr val="accent2"/>
            </a:solidFill>
            <a:prstDash val="solid"/>
            <a:round/>
            <a:headEnd type="none" w="med" len="med"/>
            <a:tailEnd type="none" w="med" len="med"/>
          </a:ln>
        </p:spPr>
        <p:txBody>
          <a:bodyPr wrap="none" anchor="ctr"/>
          <a:lstStyle/>
          <a:p>
            <a:endParaRPr lang="en-US"/>
          </a:p>
        </p:txBody>
      </p:sp>
      <p:sp>
        <p:nvSpPr>
          <p:cNvPr id="20510" name="Freeform 1077"/>
          <p:cNvSpPr>
            <a:spLocks/>
          </p:cNvSpPr>
          <p:nvPr/>
        </p:nvSpPr>
        <p:spPr bwMode="auto">
          <a:xfrm>
            <a:off x="8069263" y="4657725"/>
            <a:ext cx="1447800" cy="1143000"/>
          </a:xfrm>
          <a:custGeom>
            <a:avLst/>
            <a:gdLst>
              <a:gd name="T0" fmla="*/ 0 w 912"/>
              <a:gd name="T1" fmla="*/ 2147483647 h 720"/>
              <a:gd name="T2" fmla="*/ 2147483647 w 912"/>
              <a:gd name="T3" fmla="*/ 2147483647 h 720"/>
              <a:gd name="T4" fmla="*/ 2147483647 w 912"/>
              <a:gd name="T5" fmla="*/ 2147483647 h 720"/>
              <a:gd name="T6" fmla="*/ 2147483647 w 912"/>
              <a:gd name="T7" fmla="*/ 0 h 720"/>
              <a:gd name="T8" fmla="*/ 2147483647 w 912"/>
              <a:gd name="T9" fmla="*/ 2147483647 h 720"/>
              <a:gd name="T10" fmla="*/ 2147483647 w 912"/>
              <a:gd name="T11" fmla="*/ 2147483647 h 720"/>
              <a:gd name="T12" fmla="*/ 2147483647 w 912"/>
              <a:gd name="T13" fmla="*/ 2147483647 h 720"/>
              <a:gd name="T14" fmla="*/ 0 60000 65536"/>
              <a:gd name="T15" fmla="*/ 0 60000 65536"/>
              <a:gd name="T16" fmla="*/ 0 60000 65536"/>
              <a:gd name="T17" fmla="*/ 0 60000 65536"/>
              <a:gd name="T18" fmla="*/ 0 60000 65536"/>
              <a:gd name="T19" fmla="*/ 0 60000 65536"/>
              <a:gd name="T20" fmla="*/ 0 60000 65536"/>
              <a:gd name="T21" fmla="*/ 0 w 912"/>
              <a:gd name="T22" fmla="*/ 0 h 720"/>
              <a:gd name="T23" fmla="*/ 912 w 912"/>
              <a:gd name="T24" fmla="*/ 720 h 7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720">
                <a:moveTo>
                  <a:pt x="0" y="720"/>
                </a:moveTo>
                <a:cubicBezTo>
                  <a:pt x="31" y="705"/>
                  <a:pt x="130" y="718"/>
                  <a:pt x="186" y="630"/>
                </a:cubicBezTo>
                <a:cubicBezTo>
                  <a:pt x="242" y="542"/>
                  <a:pt x="287" y="297"/>
                  <a:pt x="336" y="192"/>
                </a:cubicBezTo>
                <a:cubicBezTo>
                  <a:pt x="385" y="87"/>
                  <a:pt x="435" y="0"/>
                  <a:pt x="480" y="0"/>
                </a:cubicBezTo>
                <a:cubicBezTo>
                  <a:pt x="525" y="0"/>
                  <a:pt x="566" y="98"/>
                  <a:pt x="606" y="194"/>
                </a:cubicBezTo>
                <a:cubicBezTo>
                  <a:pt x="646" y="290"/>
                  <a:pt x="669" y="488"/>
                  <a:pt x="720" y="576"/>
                </a:cubicBezTo>
                <a:cubicBezTo>
                  <a:pt x="771" y="664"/>
                  <a:pt x="840" y="696"/>
                  <a:pt x="912" y="720"/>
                </a:cubicBezTo>
              </a:path>
            </a:pathLst>
          </a:custGeom>
          <a:noFill/>
          <a:ln w="28575" cap="flat" cmpd="sng">
            <a:solidFill>
              <a:schemeClr val="accent2"/>
            </a:solidFill>
            <a:prstDash val="solid"/>
            <a:round/>
            <a:headEnd type="none" w="med" len="med"/>
            <a:tailEnd type="none" w="med" len="med"/>
          </a:ln>
        </p:spPr>
        <p:txBody>
          <a:bodyPr wrap="none" anchor="ctr"/>
          <a:lstStyle/>
          <a:p>
            <a:endParaRPr lang="en-US"/>
          </a:p>
        </p:txBody>
      </p:sp>
      <p:sp>
        <p:nvSpPr>
          <p:cNvPr id="20511" name="Freeform 1078"/>
          <p:cNvSpPr>
            <a:spLocks/>
          </p:cNvSpPr>
          <p:nvPr/>
        </p:nvSpPr>
        <p:spPr bwMode="auto">
          <a:xfrm>
            <a:off x="8450263" y="4657725"/>
            <a:ext cx="762000" cy="1143000"/>
          </a:xfrm>
          <a:custGeom>
            <a:avLst/>
            <a:gdLst>
              <a:gd name="T0" fmla="*/ 0 w 912"/>
              <a:gd name="T1" fmla="*/ 2147483647 h 720"/>
              <a:gd name="T2" fmla="*/ 2147483647 w 912"/>
              <a:gd name="T3" fmla="*/ 2147483647 h 720"/>
              <a:gd name="T4" fmla="*/ 2147483647 w 912"/>
              <a:gd name="T5" fmla="*/ 2147483647 h 720"/>
              <a:gd name="T6" fmla="*/ 2147483647 w 912"/>
              <a:gd name="T7" fmla="*/ 0 h 720"/>
              <a:gd name="T8" fmla="*/ 2147483647 w 912"/>
              <a:gd name="T9" fmla="*/ 2147483647 h 720"/>
              <a:gd name="T10" fmla="*/ 2147483647 w 912"/>
              <a:gd name="T11" fmla="*/ 2147483647 h 720"/>
              <a:gd name="T12" fmla="*/ 2147483647 w 912"/>
              <a:gd name="T13" fmla="*/ 2147483647 h 720"/>
              <a:gd name="T14" fmla="*/ 0 60000 65536"/>
              <a:gd name="T15" fmla="*/ 0 60000 65536"/>
              <a:gd name="T16" fmla="*/ 0 60000 65536"/>
              <a:gd name="T17" fmla="*/ 0 60000 65536"/>
              <a:gd name="T18" fmla="*/ 0 60000 65536"/>
              <a:gd name="T19" fmla="*/ 0 60000 65536"/>
              <a:gd name="T20" fmla="*/ 0 60000 65536"/>
              <a:gd name="T21" fmla="*/ 0 w 912"/>
              <a:gd name="T22" fmla="*/ 0 h 720"/>
              <a:gd name="T23" fmla="*/ 912 w 912"/>
              <a:gd name="T24" fmla="*/ 720 h 7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720">
                <a:moveTo>
                  <a:pt x="0" y="720"/>
                </a:moveTo>
                <a:cubicBezTo>
                  <a:pt x="31" y="705"/>
                  <a:pt x="130" y="718"/>
                  <a:pt x="186" y="630"/>
                </a:cubicBezTo>
                <a:cubicBezTo>
                  <a:pt x="242" y="542"/>
                  <a:pt x="287" y="297"/>
                  <a:pt x="336" y="192"/>
                </a:cubicBezTo>
                <a:cubicBezTo>
                  <a:pt x="385" y="87"/>
                  <a:pt x="435" y="0"/>
                  <a:pt x="480" y="0"/>
                </a:cubicBezTo>
                <a:cubicBezTo>
                  <a:pt x="525" y="0"/>
                  <a:pt x="566" y="98"/>
                  <a:pt x="606" y="194"/>
                </a:cubicBezTo>
                <a:cubicBezTo>
                  <a:pt x="646" y="290"/>
                  <a:pt x="669" y="488"/>
                  <a:pt x="720" y="576"/>
                </a:cubicBezTo>
                <a:cubicBezTo>
                  <a:pt x="771" y="664"/>
                  <a:pt x="840" y="696"/>
                  <a:pt x="912" y="720"/>
                </a:cubicBezTo>
              </a:path>
            </a:pathLst>
          </a:custGeom>
          <a:noFill/>
          <a:ln w="28575" cap="flat" cmpd="sng">
            <a:solidFill>
              <a:schemeClr val="accent2"/>
            </a:solidFill>
            <a:prstDash val="solid"/>
            <a:round/>
            <a:headEnd type="none" w="med" len="med"/>
            <a:tailEnd type="none" w="med" len="med"/>
          </a:ln>
        </p:spPr>
        <p:txBody>
          <a:bodyPr wrap="none" anchor="ctr"/>
          <a:lstStyle/>
          <a:p>
            <a:endParaRPr lang="en-US"/>
          </a:p>
        </p:txBody>
      </p:sp>
      <p:sp>
        <p:nvSpPr>
          <p:cNvPr id="20513" name="Rectangle 1081"/>
          <p:cNvSpPr>
            <a:spLocks noChangeArrowheads="1"/>
          </p:cNvSpPr>
          <p:nvPr/>
        </p:nvSpPr>
        <p:spPr bwMode="auto">
          <a:xfrm>
            <a:off x="1126121" y="6187716"/>
            <a:ext cx="3129383" cy="584775"/>
          </a:xfrm>
          <a:prstGeom prst="rect">
            <a:avLst/>
          </a:prstGeom>
          <a:noFill/>
        </p:spPr>
        <p:txBody>
          <a:bodyPr wrap="none">
            <a:spAutoFit/>
          </a:bodyPr>
          <a:lstStyle/>
          <a:p>
            <a:pPr>
              <a:spcBef>
                <a:spcPct val="20000"/>
              </a:spcBef>
              <a:buClr>
                <a:schemeClr val="accent2"/>
              </a:buClr>
              <a:buSzPct val="75000"/>
              <a:buFont typeface="Monotype Sorts" pitchFamily="2" charset="2"/>
              <a:buNone/>
            </a:pPr>
            <a:r>
              <a:rPr lang="en-US" sz="3200" dirty="0" err="1" smtClean="0">
                <a:latin typeface="Whipsmart" panose="020B0502030203050204" pitchFamily="34" charset="0"/>
              </a:rPr>
              <a:t>Nem</a:t>
            </a:r>
            <a:r>
              <a:rPr lang="en-US" sz="3200" dirty="0" smtClean="0">
                <a:latin typeface="Whipsmart" panose="020B0502030203050204" pitchFamily="34" charset="0"/>
              </a:rPr>
              <a:t> </a:t>
            </a:r>
            <a:r>
              <a:rPr lang="en-US" sz="3200" dirty="0" err="1" smtClean="0">
                <a:latin typeface="Whipsmart" panose="020B0502030203050204" pitchFamily="34" charset="0"/>
              </a:rPr>
              <a:t>szimmetrikus</a:t>
            </a:r>
            <a:r>
              <a:rPr lang="en-US" sz="3200" dirty="0">
                <a:latin typeface="Whipsmart" panose="020B0502030203050204" pitchFamily="34" charset="0"/>
              </a:rPr>
              <a:t>!</a:t>
            </a:r>
          </a:p>
        </p:txBody>
      </p:sp>
      <p:sp>
        <p:nvSpPr>
          <p:cNvPr id="20514" name="Rectangle 1082"/>
          <p:cNvSpPr>
            <a:spLocks noChangeArrowheads="1"/>
          </p:cNvSpPr>
          <p:nvPr/>
        </p:nvSpPr>
        <p:spPr bwMode="auto">
          <a:xfrm>
            <a:off x="7880351" y="681038"/>
            <a:ext cx="2595564" cy="766762"/>
          </a:xfrm>
          <a:prstGeom prst="rect">
            <a:avLst/>
          </a:prstGeom>
          <a:noFill/>
          <a:ln w="12700">
            <a:solidFill>
              <a:schemeClr val="tx1"/>
            </a:solidFill>
            <a:miter lim="800000"/>
            <a:headEnd/>
            <a:tailEnd/>
          </a:ln>
        </p:spPr>
        <p:txBody>
          <a:bodyPr wrap="none" anchor="ctr"/>
          <a:lstStyle/>
          <a:p>
            <a:endParaRPr lang="en-US"/>
          </a:p>
        </p:txBody>
      </p:sp>
      <p:sp>
        <p:nvSpPr>
          <p:cNvPr id="59" name="Freeform 1077"/>
          <p:cNvSpPr>
            <a:spLocks/>
          </p:cNvSpPr>
          <p:nvPr/>
        </p:nvSpPr>
        <p:spPr bwMode="auto">
          <a:xfrm rot="-8339712">
            <a:off x="8970963" y="1830388"/>
            <a:ext cx="1447800" cy="1143000"/>
          </a:xfrm>
          <a:custGeom>
            <a:avLst/>
            <a:gdLst>
              <a:gd name="T0" fmla="*/ 0 w 912"/>
              <a:gd name="T1" fmla="*/ 2147483647 h 720"/>
              <a:gd name="T2" fmla="*/ 2147483647 w 912"/>
              <a:gd name="T3" fmla="*/ 2147483647 h 720"/>
              <a:gd name="T4" fmla="*/ 2147483647 w 912"/>
              <a:gd name="T5" fmla="*/ 2147483647 h 720"/>
              <a:gd name="T6" fmla="*/ 2147483647 w 912"/>
              <a:gd name="T7" fmla="*/ 0 h 720"/>
              <a:gd name="T8" fmla="*/ 2147483647 w 912"/>
              <a:gd name="T9" fmla="*/ 2147483647 h 720"/>
              <a:gd name="T10" fmla="*/ 2147483647 w 912"/>
              <a:gd name="T11" fmla="*/ 2147483647 h 720"/>
              <a:gd name="T12" fmla="*/ 2147483647 w 912"/>
              <a:gd name="T13" fmla="*/ 2147483647 h 720"/>
              <a:gd name="T14" fmla="*/ 0 60000 65536"/>
              <a:gd name="T15" fmla="*/ 0 60000 65536"/>
              <a:gd name="T16" fmla="*/ 0 60000 65536"/>
              <a:gd name="T17" fmla="*/ 0 60000 65536"/>
              <a:gd name="T18" fmla="*/ 0 60000 65536"/>
              <a:gd name="T19" fmla="*/ 0 60000 65536"/>
              <a:gd name="T20" fmla="*/ 0 60000 65536"/>
              <a:gd name="T21" fmla="*/ 0 w 912"/>
              <a:gd name="T22" fmla="*/ 0 h 720"/>
              <a:gd name="T23" fmla="*/ 912 w 912"/>
              <a:gd name="T24" fmla="*/ 720 h 7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720">
                <a:moveTo>
                  <a:pt x="0" y="720"/>
                </a:moveTo>
                <a:cubicBezTo>
                  <a:pt x="31" y="705"/>
                  <a:pt x="130" y="718"/>
                  <a:pt x="186" y="630"/>
                </a:cubicBezTo>
                <a:cubicBezTo>
                  <a:pt x="242" y="542"/>
                  <a:pt x="287" y="297"/>
                  <a:pt x="336" y="192"/>
                </a:cubicBezTo>
                <a:cubicBezTo>
                  <a:pt x="385" y="87"/>
                  <a:pt x="435" y="0"/>
                  <a:pt x="480" y="0"/>
                </a:cubicBezTo>
                <a:cubicBezTo>
                  <a:pt x="525" y="0"/>
                  <a:pt x="566" y="98"/>
                  <a:pt x="606" y="194"/>
                </a:cubicBezTo>
                <a:cubicBezTo>
                  <a:pt x="646" y="290"/>
                  <a:pt x="669" y="488"/>
                  <a:pt x="720" y="576"/>
                </a:cubicBezTo>
                <a:cubicBezTo>
                  <a:pt x="771" y="664"/>
                  <a:pt x="840" y="696"/>
                  <a:pt x="912" y="720"/>
                </a:cubicBezTo>
              </a:path>
            </a:pathLst>
          </a:custGeom>
          <a:noFill/>
          <a:ln w="28575" cap="flat" cmpd="sng">
            <a:solidFill>
              <a:schemeClr val="accent2"/>
            </a:solidFill>
            <a:prstDash val="solid"/>
            <a:round/>
            <a:headEnd type="none" w="med" len="med"/>
            <a:tailEnd type="none" w="med" len="med"/>
          </a:ln>
        </p:spPr>
        <p:txBody>
          <a:bodyPr wrap="none" anchor="ctr"/>
          <a:lstStyle/>
          <a:p>
            <a:endParaRPr lang="en-US"/>
          </a:p>
        </p:txBody>
      </p:sp>
      <p:sp>
        <p:nvSpPr>
          <p:cNvPr id="60" name="Line 1067"/>
          <p:cNvSpPr>
            <a:spLocks noChangeShapeType="1"/>
          </p:cNvSpPr>
          <p:nvPr/>
        </p:nvSpPr>
        <p:spPr bwMode="auto">
          <a:xfrm flipH="1">
            <a:off x="8912225" y="2698750"/>
            <a:ext cx="1106488" cy="649288"/>
          </a:xfrm>
          <a:prstGeom prst="line">
            <a:avLst/>
          </a:prstGeom>
          <a:noFill/>
          <a:ln w="73025">
            <a:solidFill>
              <a:schemeClr val="hlink"/>
            </a:solidFill>
            <a:round/>
            <a:headEnd/>
            <a:tailEnd type="triangle" w="med" len="med"/>
          </a:ln>
        </p:spPr>
        <p:txBody>
          <a:bodyPr wrap="none" anchor="ctr"/>
          <a:lstStyle/>
          <a:p>
            <a:endParaRPr lang="en-US"/>
          </a:p>
        </p:txBody>
      </p:sp>
      <p:sp>
        <p:nvSpPr>
          <p:cNvPr id="7" name="Title 6"/>
          <p:cNvSpPr>
            <a:spLocks noGrp="1"/>
          </p:cNvSpPr>
          <p:nvPr>
            <p:ph type="title"/>
          </p:nvPr>
        </p:nvSpPr>
        <p:spPr/>
        <p:txBody>
          <a:bodyPr/>
          <a:lstStyle/>
          <a:p>
            <a:r>
              <a:rPr lang="hu-HU" dirty="0" smtClean="0"/>
              <a:t>Fényes felületek</a:t>
            </a:r>
            <a:r>
              <a:rPr lang="en-US" dirty="0" smtClean="0"/>
              <a:t>:</a:t>
            </a:r>
            <a:br>
              <a:rPr lang="en-US" dirty="0" smtClean="0"/>
            </a:br>
            <a:r>
              <a:rPr lang="en-US" dirty="0" err="1" smtClean="0"/>
              <a:t>Phong</a:t>
            </a:r>
            <a:r>
              <a:rPr lang="en-US" dirty="0" smtClean="0"/>
              <a:t> BRDF mode</a:t>
            </a:r>
            <a:r>
              <a:rPr lang="hu-HU" dirty="0" smtClean="0"/>
              <a:t>l</a:t>
            </a:r>
            <a:r>
              <a:rPr lang="en-US" dirty="0" smtClean="0"/>
              <a:t>l</a:t>
            </a:r>
            <a:endParaRPr lang="en-US" dirty="0"/>
          </a:p>
        </p:txBody>
      </p:sp>
      <p:sp>
        <p:nvSpPr>
          <p:cNvPr id="62" name="Freeform 22"/>
          <p:cNvSpPr>
            <a:spLocks/>
          </p:cNvSpPr>
          <p:nvPr/>
        </p:nvSpPr>
        <p:spPr bwMode="auto">
          <a:xfrm>
            <a:off x="2779102" y="2314575"/>
            <a:ext cx="1616068" cy="995836"/>
          </a:xfrm>
          <a:custGeom>
            <a:avLst/>
            <a:gdLst>
              <a:gd name="T0" fmla="*/ 2147483647 w 1051"/>
              <a:gd name="T1" fmla="*/ 2147483647 h 648"/>
              <a:gd name="T2" fmla="*/ 2147483647 w 1051"/>
              <a:gd name="T3" fmla="*/ 2147483647 h 648"/>
              <a:gd name="T4" fmla="*/ 2147483647 w 1051"/>
              <a:gd name="T5" fmla="*/ 2147483647 h 648"/>
              <a:gd name="T6" fmla="*/ 2147483647 w 1051"/>
              <a:gd name="T7" fmla="*/ 2147483647 h 648"/>
              <a:gd name="T8" fmla="*/ 2147483647 w 1051"/>
              <a:gd name="T9" fmla="*/ 2147483647 h 648"/>
              <a:gd name="T10" fmla="*/ 2147483647 w 1051"/>
              <a:gd name="T11" fmla="*/ 2147483647 h 648"/>
              <a:gd name="T12" fmla="*/ 2147483647 w 1051"/>
              <a:gd name="T13" fmla="*/ 2147483647 h 648"/>
              <a:gd name="T14" fmla="*/ 2147483647 w 1051"/>
              <a:gd name="T15" fmla="*/ 2147483647 h 648"/>
              <a:gd name="T16" fmla="*/ 2147483647 w 1051"/>
              <a:gd name="T17" fmla="*/ 2147483647 h 648"/>
              <a:gd name="T18" fmla="*/ 2147483647 w 1051"/>
              <a:gd name="T19" fmla="*/ 2147483647 h 648"/>
              <a:gd name="T20" fmla="*/ 2147483647 w 1051"/>
              <a:gd name="T21" fmla="*/ 2147483647 h 648"/>
              <a:gd name="T22" fmla="*/ 2147483647 w 1051"/>
              <a:gd name="T23" fmla="*/ 2147483647 h 6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51"/>
              <a:gd name="T37" fmla="*/ 0 h 648"/>
              <a:gd name="T38" fmla="*/ 1051 w 1051"/>
              <a:gd name="T39" fmla="*/ 648 h 648"/>
              <a:gd name="connsiteX0" fmla="*/ 1463 w 9685"/>
              <a:gd name="connsiteY0" fmla="*/ 9771 h 9771"/>
              <a:gd name="connsiteX1" fmla="*/ 1862 w 9685"/>
              <a:gd name="connsiteY1" fmla="*/ 6592 h 9771"/>
              <a:gd name="connsiteX2" fmla="*/ 1396 w 9685"/>
              <a:gd name="connsiteY2" fmla="*/ 3984 h 9771"/>
              <a:gd name="connsiteX3" fmla="*/ 55 w 9685"/>
              <a:gd name="connsiteY3" fmla="*/ 18 h 9771"/>
              <a:gd name="connsiteX4" fmla="*/ 3423 w 9685"/>
              <a:gd name="connsiteY4" fmla="*/ 2549 h 9771"/>
              <a:gd name="connsiteX5" fmla="*/ 5193 w 9685"/>
              <a:gd name="connsiteY5" fmla="*/ 2209 h 9771"/>
              <a:gd name="connsiteX6" fmla="*/ 6658 w 9685"/>
              <a:gd name="connsiteY6" fmla="*/ 2502 h 9771"/>
              <a:gd name="connsiteX7" fmla="*/ 7876 w 9685"/>
              <a:gd name="connsiteY7" fmla="*/ 3336 h 9771"/>
              <a:gd name="connsiteX8" fmla="*/ 8818 w 9685"/>
              <a:gd name="connsiteY8" fmla="*/ 4678 h 9771"/>
              <a:gd name="connsiteX9" fmla="*/ 9293 w 9685"/>
              <a:gd name="connsiteY9" fmla="*/ 5898 h 9771"/>
              <a:gd name="connsiteX10" fmla="*/ 9645 w 9685"/>
              <a:gd name="connsiteY10" fmla="*/ 8212 h 9771"/>
              <a:gd name="connsiteX11" fmla="*/ 9683 w 9685"/>
              <a:gd name="connsiteY11" fmla="*/ 9771 h 9771"/>
              <a:gd name="connsiteX0" fmla="*/ 1511 w 10001"/>
              <a:gd name="connsiteY0" fmla="*/ 10000 h 10000"/>
              <a:gd name="connsiteX1" fmla="*/ 1923 w 10001"/>
              <a:gd name="connsiteY1" fmla="*/ 6746 h 10000"/>
              <a:gd name="connsiteX2" fmla="*/ 1441 w 10001"/>
              <a:gd name="connsiteY2" fmla="*/ 4077 h 10000"/>
              <a:gd name="connsiteX3" fmla="*/ 57 w 10001"/>
              <a:gd name="connsiteY3" fmla="*/ 18 h 10000"/>
              <a:gd name="connsiteX4" fmla="*/ 3534 w 10001"/>
              <a:gd name="connsiteY4" fmla="*/ 2609 h 10000"/>
              <a:gd name="connsiteX5" fmla="*/ 5362 w 10001"/>
              <a:gd name="connsiteY5" fmla="*/ 2261 h 10000"/>
              <a:gd name="connsiteX6" fmla="*/ 6875 w 10001"/>
              <a:gd name="connsiteY6" fmla="*/ 2561 h 10000"/>
              <a:gd name="connsiteX7" fmla="*/ 8132 w 10001"/>
              <a:gd name="connsiteY7" fmla="*/ 3414 h 10000"/>
              <a:gd name="connsiteX8" fmla="*/ 9105 w 10001"/>
              <a:gd name="connsiteY8" fmla="*/ 4788 h 10000"/>
              <a:gd name="connsiteX9" fmla="*/ 9713 w 10001"/>
              <a:gd name="connsiteY9" fmla="*/ 6546 h 10000"/>
              <a:gd name="connsiteX10" fmla="*/ 9959 w 10001"/>
              <a:gd name="connsiteY10" fmla="*/ 8404 h 10000"/>
              <a:gd name="connsiteX11" fmla="*/ 9998 w 10001"/>
              <a:gd name="connsiteY1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1" h="10000">
                <a:moveTo>
                  <a:pt x="1511" y="10000"/>
                </a:moveTo>
                <a:cubicBezTo>
                  <a:pt x="1579" y="9463"/>
                  <a:pt x="1933" y="7726"/>
                  <a:pt x="1923" y="6746"/>
                </a:cubicBezTo>
                <a:cubicBezTo>
                  <a:pt x="1913" y="5767"/>
                  <a:pt x="1756" y="5199"/>
                  <a:pt x="1441" y="4077"/>
                </a:cubicBezTo>
                <a:cubicBezTo>
                  <a:pt x="1128" y="2956"/>
                  <a:pt x="-297" y="271"/>
                  <a:pt x="57" y="18"/>
                </a:cubicBezTo>
                <a:cubicBezTo>
                  <a:pt x="410" y="-234"/>
                  <a:pt x="2650" y="2235"/>
                  <a:pt x="3534" y="2609"/>
                </a:cubicBezTo>
                <a:cubicBezTo>
                  <a:pt x="4418" y="2982"/>
                  <a:pt x="4801" y="2261"/>
                  <a:pt x="5362" y="2261"/>
                </a:cubicBezTo>
                <a:cubicBezTo>
                  <a:pt x="5922" y="2261"/>
                  <a:pt x="6413" y="2368"/>
                  <a:pt x="6875" y="2561"/>
                </a:cubicBezTo>
                <a:cubicBezTo>
                  <a:pt x="7336" y="2753"/>
                  <a:pt x="7758" y="3034"/>
                  <a:pt x="8132" y="3414"/>
                </a:cubicBezTo>
                <a:cubicBezTo>
                  <a:pt x="8505" y="3778"/>
                  <a:pt x="8842" y="4266"/>
                  <a:pt x="9105" y="4788"/>
                </a:cubicBezTo>
                <a:cubicBezTo>
                  <a:pt x="9368" y="5310"/>
                  <a:pt x="9576" y="5930"/>
                  <a:pt x="9713" y="6546"/>
                </a:cubicBezTo>
                <a:cubicBezTo>
                  <a:pt x="9861" y="7146"/>
                  <a:pt x="9900" y="7741"/>
                  <a:pt x="9959" y="8404"/>
                </a:cubicBezTo>
                <a:cubicBezTo>
                  <a:pt x="10028" y="9069"/>
                  <a:pt x="9989" y="9668"/>
                  <a:pt x="9998" y="10000"/>
                </a:cubicBezTo>
              </a:path>
            </a:pathLst>
          </a:custGeom>
          <a:noFill/>
          <a:ln w="34925" cap="flat" cmpd="sng">
            <a:solidFill>
              <a:schemeClr val="tx1"/>
            </a:solidFill>
            <a:prstDash val="solid"/>
            <a:round/>
            <a:headEnd type="none" w="med" len="med"/>
            <a:tailEnd type="none" w="med" len="med"/>
          </a:ln>
        </p:spPr>
        <p:txBody>
          <a:bodyPr wrap="none" anchor="ctr"/>
          <a:lstStyle/>
          <a:p>
            <a:endParaRPr lang="en-US"/>
          </a:p>
        </p:txBody>
      </p:sp>
      <p:pic>
        <p:nvPicPr>
          <p:cNvPr id="63" name="Picture 62"/>
          <p:cNvPicPr>
            <a:picLocks noChangeAspect="1"/>
          </p:cNvPicPr>
          <p:nvPr/>
        </p:nvPicPr>
        <p:blipFill>
          <a:blip r:embed="rId18" cstate="print"/>
          <a:stretch>
            <a:fillRect/>
          </a:stretch>
        </p:blipFill>
        <p:spPr>
          <a:xfrm rot="900000">
            <a:off x="1811111" y="2294154"/>
            <a:ext cx="709724" cy="625024"/>
          </a:xfrm>
          <a:prstGeom prst="rect">
            <a:avLst/>
          </a:prstGeom>
        </p:spPr>
      </p:pic>
      <p:sp>
        <p:nvSpPr>
          <p:cNvPr id="64" name="Sun 63"/>
          <p:cNvSpPr/>
          <p:nvPr/>
        </p:nvSpPr>
        <p:spPr>
          <a:xfrm>
            <a:off x="4525534" y="1937403"/>
            <a:ext cx="607048" cy="607048"/>
          </a:xfrm>
          <a:prstGeom prst="su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68" name="Sun 67"/>
          <p:cNvSpPr/>
          <p:nvPr/>
        </p:nvSpPr>
        <p:spPr>
          <a:xfrm>
            <a:off x="9615304" y="1885327"/>
            <a:ext cx="607048" cy="607048"/>
          </a:xfrm>
          <a:prstGeom prst="su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pic>
        <p:nvPicPr>
          <p:cNvPr id="5" name="Picture 4"/>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8078249" y="801257"/>
            <a:ext cx="2268028" cy="487747"/>
          </a:xfrm>
          <a:prstGeom prst="rect">
            <a:avLst/>
          </a:prstGeom>
        </p:spPr>
      </p:pic>
      <p:pic>
        <p:nvPicPr>
          <p:cNvPr id="44" name="Picture 43"/>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2767013" y="1797144"/>
            <a:ext cx="243874" cy="438973"/>
          </a:xfrm>
          <a:prstGeom prst="rect">
            <a:avLst/>
          </a:prstGeom>
        </p:spPr>
      </p:pic>
      <p:pic>
        <p:nvPicPr>
          <p:cNvPr id="45" name="Picture 44"/>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2499694" y="2897880"/>
            <a:ext cx="204854" cy="280455"/>
          </a:xfrm>
          <a:prstGeom prst="rect">
            <a:avLst/>
          </a:prstGeom>
        </p:spPr>
      </p:pic>
      <p:pic>
        <p:nvPicPr>
          <p:cNvPr id="46" name="Picture 45"/>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3388100" y="2631067"/>
            <a:ext cx="238997" cy="281416"/>
          </a:xfrm>
          <a:prstGeom prst="rect">
            <a:avLst/>
          </a:prstGeom>
        </p:spPr>
      </p:pic>
      <p:pic>
        <p:nvPicPr>
          <p:cNvPr id="47" name="Picture 46"/>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3769290" y="2631067"/>
            <a:ext cx="238997" cy="281416"/>
          </a:xfrm>
          <a:prstGeom prst="rect">
            <a:avLst/>
          </a:prstGeom>
        </p:spPr>
      </p:pic>
      <p:pic>
        <p:nvPicPr>
          <p:cNvPr id="48" name="Picture 47"/>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7774538" y="1881571"/>
            <a:ext cx="243874" cy="438973"/>
          </a:xfrm>
          <a:prstGeom prst="rect">
            <a:avLst/>
          </a:prstGeom>
        </p:spPr>
      </p:pic>
      <p:pic>
        <p:nvPicPr>
          <p:cNvPr id="49" name="Picture 48"/>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501907" y="2948520"/>
            <a:ext cx="204854" cy="280455"/>
          </a:xfrm>
          <a:prstGeom prst="rect">
            <a:avLst/>
          </a:prstGeom>
        </p:spPr>
      </p:pic>
      <p:pic>
        <p:nvPicPr>
          <p:cNvPr id="50" name="Picture 49"/>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7858475" y="2568169"/>
            <a:ext cx="243874" cy="370688"/>
          </a:xfrm>
          <a:prstGeom prst="rect">
            <a:avLst/>
          </a:prstGeom>
        </p:spPr>
      </p:pic>
      <p:pic>
        <p:nvPicPr>
          <p:cNvPr id="51" name="Picture 50"/>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9456220" y="2609306"/>
            <a:ext cx="243874" cy="370688"/>
          </a:xfrm>
          <a:prstGeom prst="rect">
            <a:avLst/>
          </a:prstGeom>
        </p:spPr>
      </p:pic>
      <p:pic>
        <p:nvPicPr>
          <p:cNvPr id="10" name="Picture 9"/>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9979711" y="4524794"/>
            <a:ext cx="977935" cy="370688"/>
          </a:xfrm>
          <a:prstGeom prst="rect">
            <a:avLst/>
          </a:prstGeom>
        </p:spPr>
      </p:pic>
      <p:pic>
        <p:nvPicPr>
          <p:cNvPr id="6" name="Picture 5"/>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1186525" y="3852862"/>
            <a:ext cx="7658560" cy="349959"/>
          </a:xfrm>
          <a:prstGeom prst="rect">
            <a:avLst/>
          </a:prstGeom>
        </p:spPr>
      </p:pic>
      <p:pic>
        <p:nvPicPr>
          <p:cNvPr id="13" name="Picture 12"/>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1212482" y="4761524"/>
            <a:ext cx="3270349" cy="463361"/>
          </a:xfrm>
          <a:prstGeom prst="rect">
            <a:avLst/>
          </a:prstGeom>
        </p:spPr>
      </p:pic>
      <p:pic>
        <p:nvPicPr>
          <p:cNvPr id="14" name="Picture 13"/>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1171996" y="5536784"/>
            <a:ext cx="5553011" cy="487748"/>
          </a:xfrm>
          <a:prstGeom prst="rect">
            <a:avLst/>
          </a:prstGeom>
        </p:spPr>
      </p:pic>
      <p:pic>
        <p:nvPicPr>
          <p:cNvPr id="11" name="Picture 10"/>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tretch>
            <a:fillRect/>
          </a:stretch>
        </p:blipFill>
        <p:spPr>
          <a:xfrm>
            <a:off x="10126664" y="4964045"/>
            <a:ext cx="999884" cy="370688"/>
          </a:xfrm>
          <a:prstGeom prst="rect">
            <a:avLst/>
          </a:prstGeom>
        </p:spPr>
      </p:pic>
      <p:pic>
        <p:nvPicPr>
          <p:cNvPr id="12" name="Picture 11"/>
          <p:cNvPicPr>
            <a:picLocks noChangeAspect="1"/>
          </p:cNvPicPr>
          <p:nvPr>
            <p:custDataLst>
              <p:tags r:id="rId15"/>
            </p:custDataLst>
          </p:nvPr>
        </p:nvPicPr>
        <p:blipFill>
          <a:blip r:embed="rId29" cstate="print">
            <a:extLst>
              <a:ext uri="{28A0092B-C50C-407E-A947-70E740481C1C}">
                <a14:useLocalDpi xmlns:a14="http://schemas.microsoft.com/office/drawing/2010/main" val="0"/>
              </a:ext>
            </a:extLst>
          </a:blip>
          <a:stretch>
            <a:fillRect/>
          </a:stretch>
        </p:blipFill>
        <p:spPr>
          <a:xfrm>
            <a:off x="10312522" y="5403296"/>
            <a:ext cx="1199861" cy="370688"/>
          </a:xfrm>
          <a:prstGeom prst="rect">
            <a:avLst/>
          </a:prstGeom>
        </p:spPr>
      </p:pic>
    </p:spTree>
    <p:extLst>
      <p:ext uri="{BB962C8B-B14F-4D97-AF65-F5344CB8AC3E}">
        <p14:creationId xmlns:p14="http://schemas.microsoft.com/office/powerpoint/2010/main" val="270568249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050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50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1" grpId="0" animBg="1"/>
      <p:bldP spid="20504" grpId="0" animBg="1"/>
      <p:bldP spid="59" grpId="0" animBg="1"/>
      <p:bldP spid="6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Spektrális Phong BRDF</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378214" y="3125981"/>
            <a:ext cx="4204386" cy="756009"/>
          </a:xfrm>
          <a:prstGeom prst="rect">
            <a:avLst/>
          </a:prstGeom>
        </p:spPr>
      </p:pic>
      <p:cxnSp>
        <p:nvCxnSpPr>
          <p:cNvPr id="6" name="Straight Arrow Connector 5"/>
          <p:cNvCxnSpPr>
            <a:stCxn id="7" idx="1"/>
          </p:cNvCxnSpPr>
          <p:nvPr/>
        </p:nvCxnSpPr>
        <p:spPr>
          <a:xfrm flipH="1">
            <a:off x="7637492" y="2381850"/>
            <a:ext cx="691248" cy="6487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 Box 42"/>
          <p:cNvSpPr txBox="1">
            <a:spLocks noChangeArrowheads="1"/>
          </p:cNvSpPr>
          <p:nvPr/>
        </p:nvSpPr>
        <p:spPr bwMode="auto">
          <a:xfrm>
            <a:off x="8328740" y="1473909"/>
            <a:ext cx="3009157" cy="1815882"/>
          </a:xfrm>
          <a:prstGeom prst="rect">
            <a:avLst/>
          </a:prstGeom>
          <a:noFill/>
        </p:spPr>
        <p:txBody>
          <a:bodyPr wrap="none" rtlCol="0">
            <a:spAutoFit/>
          </a:bodyPr>
          <a:lstStyle>
            <a:defPPr>
              <a:defRPr lang="en-US"/>
            </a:defPPr>
            <a:lvl1pPr>
              <a:defRPr sz="2800">
                <a:latin typeface="Whipsmart" pitchFamily="34" charset="0"/>
              </a:defRPr>
            </a:lvl1pPr>
          </a:lstStyle>
          <a:p>
            <a:r>
              <a:rPr lang="en-US" dirty="0" err="1" smtClean="0"/>
              <a:t>spekul</a:t>
            </a:r>
            <a:r>
              <a:rPr lang="hu-HU" dirty="0" smtClean="0"/>
              <a:t>áris exponens</a:t>
            </a:r>
          </a:p>
          <a:p>
            <a:r>
              <a:rPr lang="hu-HU" dirty="0" smtClean="0"/>
              <a:t>Phong exponens</a:t>
            </a:r>
          </a:p>
          <a:p>
            <a:r>
              <a:rPr lang="hu-HU" dirty="0" smtClean="0"/>
              <a:t>shininess</a:t>
            </a:r>
          </a:p>
          <a:p>
            <a:r>
              <a:rPr lang="hu-HU" dirty="0" smtClean="0"/>
              <a:t>fényesség</a:t>
            </a:r>
          </a:p>
        </p:txBody>
      </p:sp>
    </p:spTree>
    <p:extLst>
      <p:ext uri="{BB962C8B-B14F-4D97-AF65-F5344CB8AC3E}">
        <p14:creationId xmlns:p14="http://schemas.microsoft.com/office/powerpoint/2010/main" val="4815984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hu-HU" dirty="0" smtClean="0"/>
              <a:t>Diffúz + Phong</a:t>
            </a:r>
          </a:p>
        </p:txBody>
      </p:sp>
      <p:pic>
        <p:nvPicPr>
          <p:cNvPr id="21507" name="Picture 3" descr="PHONG"/>
          <p:cNvPicPr>
            <a:picLocks noChangeAspect="1" noChangeArrowheads="1"/>
          </p:cNvPicPr>
          <p:nvPr/>
        </p:nvPicPr>
        <p:blipFill>
          <a:blip r:embed="rId3" cstate="print">
            <a:lum bright="20000" contrast="20000"/>
          </a:blip>
          <a:srcRect/>
          <a:stretch>
            <a:fillRect/>
          </a:stretch>
        </p:blipFill>
        <p:spPr bwMode="auto">
          <a:xfrm>
            <a:off x="1752601" y="1828800"/>
            <a:ext cx="7934325" cy="4686300"/>
          </a:xfrm>
          <a:prstGeom prst="rect">
            <a:avLst/>
          </a:prstGeom>
          <a:noFill/>
          <a:ln w="9525">
            <a:noFill/>
            <a:miter lim="800000"/>
            <a:headEnd/>
            <a:tailEnd/>
          </a:ln>
        </p:spPr>
      </p:pic>
      <p:sp>
        <p:nvSpPr>
          <p:cNvPr id="21508" name="Text Box 4"/>
          <p:cNvSpPr txBox="1">
            <a:spLocks noChangeArrowheads="1"/>
          </p:cNvSpPr>
          <p:nvPr/>
        </p:nvSpPr>
        <p:spPr bwMode="auto">
          <a:xfrm>
            <a:off x="3276600" y="5943601"/>
            <a:ext cx="4761240" cy="461665"/>
          </a:xfrm>
          <a:prstGeom prst="rect">
            <a:avLst/>
          </a:prstGeom>
          <a:noFill/>
          <a:ln w="12700">
            <a:noFill/>
            <a:miter lim="800000"/>
            <a:headEnd/>
            <a:tailEnd/>
          </a:ln>
        </p:spPr>
        <p:txBody>
          <a:bodyPr wrap="none">
            <a:spAutoFit/>
          </a:bodyPr>
          <a:lstStyle/>
          <a:p>
            <a:r>
              <a:rPr lang="en-US" sz="2400">
                <a:solidFill>
                  <a:schemeClr val="bg1"/>
                </a:solidFill>
                <a:latin typeface="Whipsmart" pitchFamily="34" charset="0"/>
              </a:rPr>
              <a:t>5                 10             20             50</a:t>
            </a:r>
          </a:p>
        </p:txBody>
      </p:sp>
      <p:sp>
        <p:nvSpPr>
          <p:cNvPr id="21509" name="Text Box 5"/>
          <p:cNvSpPr txBox="1">
            <a:spLocks noChangeArrowheads="1"/>
          </p:cNvSpPr>
          <p:nvPr/>
        </p:nvSpPr>
        <p:spPr bwMode="auto">
          <a:xfrm>
            <a:off x="2514601" y="5943601"/>
            <a:ext cx="579005" cy="461665"/>
          </a:xfrm>
          <a:prstGeom prst="rect">
            <a:avLst/>
          </a:prstGeom>
          <a:noFill/>
          <a:ln w="12700">
            <a:noFill/>
            <a:miter lim="800000"/>
            <a:headEnd/>
            <a:tailEnd/>
          </a:ln>
        </p:spPr>
        <p:txBody>
          <a:bodyPr wrap="none">
            <a:spAutoFit/>
          </a:bodyPr>
          <a:lstStyle/>
          <a:p>
            <a:r>
              <a:rPr lang="el-GR" sz="2400" dirty="0">
                <a:solidFill>
                  <a:schemeClr val="bg1"/>
                </a:solidFill>
                <a:latin typeface="Times New Roman" pitchFamily="18" charset="0"/>
                <a:cs typeface="Times New Roman" pitchFamily="18" charset="0"/>
              </a:rPr>
              <a:t>γ </a:t>
            </a:r>
            <a:r>
              <a:rPr lang="en-US" sz="2400" dirty="0">
                <a:solidFill>
                  <a:schemeClr val="bg1"/>
                </a:solidFill>
                <a:latin typeface="Whipsmart" pitchFamily="34" charset="0"/>
              </a:rPr>
              <a:t>=</a:t>
            </a:r>
          </a:p>
        </p:txBody>
      </p:sp>
      <p:sp>
        <p:nvSpPr>
          <p:cNvPr id="21510" name="Text Box 6"/>
          <p:cNvSpPr txBox="1">
            <a:spLocks noChangeArrowheads="1"/>
          </p:cNvSpPr>
          <p:nvPr/>
        </p:nvSpPr>
        <p:spPr bwMode="auto">
          <a:xfrm>
            <a:off x="2041526" y="2403476"/>
            <a:ext cx="833883" cy="461665"/>
          </a:xfrm>
          <a:prstGeom prst="rect">
            <a:avLst/>
          </a:prstGeom>
          <a:noFill/>
          <a:ln w="12700">
            <a:noFill/>
            <a:miter lim="800000"/>
            <a:headEnd/>
            <a:tailEnd/>
          </a:ln>
        </p:spPr>
        <p:txBody>
          <a:bodyPr wrap="none">
            <a:spAutoFit/>
          </a:bodyPr>
          <a:lstStyle/>
          <a:p>
            <a:r>
              <a:rPr lang="hu-HU" sz="2400" dirty="0" smtClean="0">
                <a:solidFill>
                  <a:schemeClr val="bg1"/>
                </a:solidFill>
                <a:latin typeface="Whipsmart" pitchFamily="34" charset="0"/>
              </a:rPr>
              <a:t>diffúz</a:t>
            </a:r>
            <a:endParaRPr lang="en-US" sz="2400" dirty="0">
              <a:solidFill>
                <a:schemeClr val="bg1"/>
              </a:solidFill>
              <a:latin typeface="Whipsmart" pitchFamily="34" charset="0"/>
            </a:endParaRPr>
          </a:p>
        </p:txBody>
      </p:sp>
      <p:sp>
        <p:nvSpPr>
          <p:cNvPr id="21511" name="Text Box 7"/>
          <p:cNvSpPr txBox="1">
            <a:spLocks noChangeArrowheads="1"/>
          </p:cNvSpPr>
          <p:nvPr/>
        </p:nvSpPr>
        <p:spPr bwMode="auto">
          <a:xfrm>
            <a:off x="2057401" y="3810001"/>
            <a:ext cx="960519" cy="461665"/>
          </a:xfrm>
          <a:prstGeom prst="rect">
            <a:avLst/>
          </a:prstGeom>
          <a:noFill/>
          <a:ln w="12700">
            <a:noFill/>
            <a:miter lim="800000"/>
            <a:headEnd/>
            <a:tailEnd/>
          </a:ln>
        </p:spPr>
        <p:txBody>
          <a:bodyPr wrap="none">
            <a:spAutoFit/>
          </a:bodyPr>
          <a:lstStyle/>
          <a:p>
            <a:r>
              <a:rPr lang="en-US" sz="2400">
                <a:solidFill>
                  <a:schemeClr val="bg1"/>
                </a:solidFill>
                <a:latin typeface="Whipsmart" pitchFamily="34" charset="0"/>
              </a:rPr>
              <a:t>Phong</a:t>
            </a:r>
          </a:p>
        </p:txBody>
      </p:sp>
      <p:sp>
        <p:nvSpPr>
          <p:cNvPr id="21512" name="Text Box 8"/>
          <p:cNvSpPr txBox="1">
            <a:spLocks noChangeArrowheads="1"/>
          </p:cNvSpPr>
          <p:nvPr/>
        </p:nvSpPr>
        <p:spPr bwMode="auto">
          <a:xfrm>
            <a:off x="2057401" y="4953001"/>
            <a:ext cx="1091966" cy="830997"/>
          </a:xfrm>
          <a:prstGeom prst="rect">
            <a:avLst/>
          </a:prstGeom>
          <a:noFill/>
          <a:ln w="12700">
            <a:noFill/>
            <a:miter lim="800000"/>
            <a:headEnd/>
            <a:tailEnd/>
          </a:ln>
        </p:spPr>
        <p:txBody>
          <a:bodyPr wrap="none">
            <a:spAutoFit/>
          </a:bodyPr>
          <a:lstStyle/>
          <a:p>
            <a:r>
              <a:rPr lang="hu-HU" sz="2400" dirty="0" smtClean="0">
                <a:solidFill>
                  <a:schemeClr val="bg1"/>
                </a:solidFill>
                <a:latin typeface="Whipsmart" pitchFamily="34" charset="0"/>
              </a:rPr>
              <a:t>diffúz</a:t>
            </a:r>
            <a:r>
              <a:rPr lang="en-US" sz="2400" dirty="0" smtClean="0">
                <a:solidFill>
                  <a:schemeClr val="bg1"/>
                </a:solidFill>
                <a:latin typeface="Whipsmart" pitchFamily="34" charset="0"/>
              </a:rPr>
              <a:t> </a:t>
            </a:r>
            <a:r>
              <a:rPr lang="en-US" sz="2400" dirty="0">
                <a:solidFill>
                  <a:schemeClr val="bg1"/>
                </a:solidFill>
                <a:latin typeface="Whipsmart" pitchFamily="34" charset="0"/>
              </a:rPr>
              <a:t>+</a:t>
            </a:r>
          </a:p>
          <a:p>
            <a:r>
              <a:rPr lang="en-US" sz="2400" dirty="0" err="1">
                <a:solidFill>
                  <a:schemeClr val="bg1"/>
                </a:solidFill>
                <a:latin typeface="Whipsmart" pitchFamily="34" charset="0"/>
              </a:rPr>
              <a:t>Phong</a:t>
            </a:r>
            <a:endParaRPr lang="en-US" sz="2400" dirty="0">
              <a:solidFill>
                <a:schemeClr val="bg1"/>
              </a:solidFill>
              <a:latin typeface="Whipsmart" pitchFamily="34" charset="0"/>
            </a:endParaRPr>
          </a:p>
        </p:txBody>
      </p:sp>
    </p:spTree>
    <p:extLst>
      <p:ext uri="{BB962C8B-B14F-4D97-AF65-F5344CB8AC3E}">
        <p14:creationId xmlns:p14="http://schemas.microsoft.com/office/powerpoint/2010/main" val="317825117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3"/>
          <p:cNvSpPr>
            <a:spLocks noChangeArrowheads="1"/>
          </p:cNvSpPr>
          <p:nvPr/>
        </p:nvSpPr>
        <p:spPr bwMode="auto">
          <a:xfrm>
            <a:off x="3276601" y="3998913"/>
            <a:ext cx="3006725" cy="527050"/>
          </a:xfrm>
          <a:prstGeom prst="parallelogram">
            <a:avLst>
              <a:gd name="adj" fmla="val 142620"/>
            </a:avLst>
          </a:prstGeom>
          <a:solidFill>
            <a:schemeClr val="accent1"/>
          </a:solidFill>
          <a:ln w="12700">
            <a:solidFill>
              <a:schemeClr val="tx1"/>
            </a:solidFill>
            <a:miter lim="800000"/>
            <a:headEnd/>
            <a:tailEnd/>
          </a:ln>
        </p:spPr>
        <p:txBody>
          <a:bodyPr wrap="none" anchor="ctr"/>
          <a:lstStyle/>
          <a:p>
            <a:endParaRPr lang="en-US"/>
          </a:p>
        </p:txBody>
      </p:sp>
      <p:sp>
        <p:nvSpPr>
          <p:cNvPr id="394242" name="Rectangle 2"/>
          <p:cNvSpPr>
            <a:spLocks noGrp="1" noChangeArrowheads="1"/>
          </p:cNvSpPr>
          <p:nvPr>
            <p:ph type="title"/>
          </p:nvPr>
        </p:nvSpPr>
        <p:spPr>
          <a:xfrm>
            <a:off x="2206625" y="476250"/>
            <a:ext cx="7772400" cy="1143000"/>
          </a:xfrm>
        </p:spPr>
        <p:txBody>
          <a:bodyPr/>
          <a:lstStyle/>
          <a:p>
            <a:pPr>
              <a:defRPr/>
            </a:pPr>
            <a:r>
              <a:rPr lang="hu-HU" dirty="0" smtClean="0"/>
              <a:t>Phong-Blinn model</a:t>
            </a:r>
            <a:r>
              <a:rPr lang="en-US" dirty="0" smtClean="0"/>
              <a:t>l</a:t>
            </a:r>
            <a:endParaRPr lang="hu-HU" dirty="0" smtClean="0"/>
          </a:p>
        </p:txBody>
      </p:sp>
      <p:sp>
        <p:nvSpPr>
          <p:cNvPr id="22533" name="Line 4"/>
          <p:cNvSpPr>
            <a:spLocks noChangeShapeType="1"/>
          </p:cNvSpPr>
          <p:nvPr/>
        </p:nvSpPr>
        <p:spPr bwMode="auto">
          <a:xfrm flipH="1">
            <a:off x="4719638" y="2773364"/>
            <a:ext cx="1117600" cy="1330325"/>
          </a:xfrm>
          <a:prstGeom prst="line">
            <a:avLst/>
          </a:prstGeom>
          <a:noFill/>
          <a:ln w="73025">
            <a:solidFill>
              <a:schemeClr val="hlink"/>
            </a:solidFill>
            <a:round/>
            <a:headEnd type="triangle" w="med" len="med"/>
            <a:tailEnd/>
          </a:ln>
        </p:spPr>
        <p:txBody>
          <a:bodyPr wrap="none" anchor="ctr"/>
          <a:lstStyle/>
          <a:p>
            <a:endParaRPr lang="en-US"/>
          </a:p>
        </p:txBody>
      </p:sp>
      <p:sp>
        <p:nvSpPr>
          <p:cNvPr id="22534" name="Line 5"/>
          <p:cNvSpPr>
            <a:spLocks noChangeShapeType="1"/>
          </p:cNvSpPr>
          <p:nvPr/>
        </p:nvSpPr>
        <p:spPr bwMode="auto">
          <a:xfrm flipH="1" flipV="1">
            <a:off x="4719638" y="2455864"/>
            <a:ext cx="0" cy="1647825"/>
          </a:xfrm>
          <a:prstGeom prst="line">
            <a:avLst/>
          </a:prstGeom>
          <a:noFill/>
          <a:ln w="73025">
            <a:solidFill>
              <a:srgbClr val="00FF00"/>
            </a:solidFill>
            <a:round/>
            <a:headEnd/>
            <a:tailEnd type="triangle" w="med" len="med"/>
          </a:ln>
        </p:spPr>
        <p:txBody>
          <a:bodyPr wrap="none" anchor="ctr"/>
          <a:lstStyle/>
          <a:p>
            <a:endParaRPr lang="en-US"/>
          </a:p>
        </p:txBody>
      </p:sp>
      <p:sp>
        <p:nvSpPr>
          <p:cNvPr id="22538" name="Freeform 23"/>
          <p:cNvSpPr>
            <a:spLocks/>
          </p:cNvSpPr>
          <p:nvPr/>
        </p:nvSpPr>
        <p:spPr bwMode="auto">
          <a:xfrm>
            <a:off x="3189289" y="2719389"/>
            <a:ext cx="1616075" cy="1392237"/>
          </a:xfrm>
          <a:custGeom>
            <a:avLst/>
            <a:gdLst>
              <a:gd name="T0" fmla="*/ 2147483647 w 645"/>
              <a:gd name="T1" fmla="*/ 2147483647 h 634"/>
              <a:gd name="T2" fmla="*/ 2147483647 w 645"/>
              <a:gd name="T3" fmla="*/ 2147483647 h 634"/>
              <a:gd name="T4" fmla="*/ 2147483647 w 645"/>
              <a:gd name="T5" fmla="*/ 2147483647 h 634"/>
              <a:gd name="T6" fmla="*/ 2147483647 w 645"/>
              <a:gd name="T7" fmla="*/ 2147483647 h 634"/>
              <a:gd name="T8" fmla="*/ 2147483647 w 645"/>
              <a:gd name="T9" fmla="*/ 2147483647 h 634"/>
              <a:gd name="T10" fmla="*/ 2147483647 w 645"/>
              <a:gd name="T11" fmla="*/ 2147483647 h 634"/>
              <a:gd name="T12" fmla="*/ 2147483647 w 645"/>
              <a:gd name="T13" fmla="*/ 2147483647 h 634"/>
              <a:gd name="T14" fmla="*/ 2147483647 w 645"/>
              <a:gd name="T15" fmla="*/ 2147483647 h 634"/>
              <a:gd name="T16" fmla="*/ 2147483647 w 645"/>
              <a:gd name="T17" fmla="*/ 2147483647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5"/>
              <a:gd name="T28" fmla="*/ 0 h 634"/>
              <a:gd name="T29" fmla="*/ 645 w 645"/>
              <a:gd name="T30" fmla="*/ 634 h 6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5" h="634">
                <a:moveTo>
                  <a:pt x="605" y="610"/>
                </a:moveTo>
                <a:cubicBezTo>
                  <a:pt x="565" y="634"/>
                  <a:pt x="407" y="598"/>
                  <a:pt x="317" y="562"/>
                </a:cubicBezTo>
                <a:cubicBezTo>
                  <a:pt x="227" y="526"/>
                  <a:pt x="114" y="450"/>
                  <a:pt x="62" y="395"/>
                </a:cubicBezTo>
                <a:cubicBezTo>
                  <a:pt x="10" y="340"/>
                  <a:pt x="0" y="291"/>
                  <a:pt x="2" y="231"/>
                </a:cubicBezTo>
                <a:cubicBezTo>
                  <a:pt x="4" y="171"/>
                  <a:pt x="26" y="68"/>
                  <a:pt x="77" y="34"/>
                </a:cubicBezTo>
                <a:cubicBezTo>
                  <a:pt x="128" y="0"/>
                  <a:pt x="249" y="8"/>
                  <a:pt x="307" y="24"/>
                </a:cubicBezTo>
                <a:cubicBezTo>
                  <a:pt x="365" y="40"/>
                  <a:pt x="385" y="62"/>
                  <a:pt x="427" y="128"/>
                </a:cubicBezTo>
                <a:cubicBezTo>
                  <a:pt x="469" y="194"/>
                  <a:pt x="527" y="338"/>
                  <a:pt x="557" y="418"/>
                </a:cubicBezTo>
                <a:cubicBezTo>
                  <a:pt x="587" y="498"/>
                  <a:pt x="645" y="586"/>
                  <a:pt x="605" y="610"/>
                </a:cubicBezTo>
                <a:close/>
              </a:path>
            </a:pathLst>
          </a:custGeom>
          <a:noFill/>
          <a:ln w="38100" cap="flat" cmpd="sng">
            <a:solidFill>
              <a:schemeClr val="tx1"/>
            </a:solidFill>
            <a:prstDash val="solid"/>
            <a:round/>
            <a:headEnd/>
            <a:tailEnd/>
          </a:ln>
        </p:spPr>
        <p:txBody>
          <a:bodyPr wrap="none" anchor="ctr"/>
          <a:lstStyle/>
          <a:p>
            <a:endParaRPr lang="en-US"/>
          </a:p>
        </p:txBody>
      </p:sp>
      <p:sp>
        <p:nvSpPr>
          <p:cNvPr id="22539" name="Freeform 24"/>
          <p:cNvSpPr>
            <a:spLocks/>
          </p:cNvSpPr>
          <p:nvPr/>
        </p:nvSpPr>
        <p:spPr bwMode="auto">
          <a:xfrm>
            <a:off x="4438650" y="2933701"/>
            <a:ext cx="266700" cy="55563"/>
          </a:xfrm>
          <a:custGeom>
            <a:avLst/>
            <a:gdLst>
              <a:gd name="T0" fmla="*/ 2147483647 w 168"/>
              <a:gd name="T1" fmla="*/ 2147483647 h 35"/>
              <a:gd name="T2" fmla="*/ 2147483647 w 168"/>
              <a:gd name="T3" fmla="*/ 2147483647 h 35"/>
              <a:gd name="T4" fmla="*/ 0 w 168"/>
              <a:gd name="T5" fmla="*/ 2147483647 h 35"/>
              <a:gd name="T6" fmla="*/ 0 60000 65536"/>
              <a:gd name="T7" fmla="*/ 0 60000 65536"/>
              <a:gd name="T8" fmla="*/ 0 60000 65536"/>
              <a:gd name="T9" fmla="*/ 0 w 168"/>
              <a:gd name="T10" fmla="*/ 0 h 35"/>
              <a:gd name="T11" fmla="*/ 168 w 168"/>
              <a:gd name="T12" fmla="*/ 35 h 35"/>
            </a:gdLst>
            <a:ahLst/>
            <a:cxnLst>
              <a:cxn ang="T6">
                <a:pos x="T0" y="T1"/>
              </a:cxn>
              <a:cxn ang="T7">
                <a:pos x="T2" y="T3"/>
              </a:cxn>
              <a:cxn ang="T8">
                <a:pos x="T4" y="T5"/>
              </a:cxn>
            </a:cxnLst>
            <a:rect l="T9" t="T10" r="T11" b="T12"/>
            <a:pathLst>
              <a:path w="168" h="35">
                <a:moveTo>
                  <a:pt x="168" y="5"/>
                </a:moveTo>
                <a:cubicBezTo>
                  <a:pt x="152" y="5"/>
                  <a:pt x="106" y="0"/>
                  <a:pt x="78" y="5"/>
                </a:cubicBezTo>
                <a:cubicBezTo>
                  <a:pt x="50" y="10"/>
                  <a:pt x="16" y="29"/>
                  <a:pt x="0" y="35"/>
                </a:cubicBez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22541" name="Text Box 26"/>
          <p:cNvSpPr txBox="1">
            <a:spLocks noChangeArrowheads="1"/>
          </p:cNvSpPr>
          <p:nvPr/>
        </p:nvSpPr>
        <p:spPr bwMode="auto">
          <a:xfrm>
            <a:off x="1676400" y="1485901"/>
            <a:ext cx="2095445" cy="584775"/>
          </a:xfrm>
          <a:prstGeom prst="rect">
            <a:avLst/>
          </a:prstGeom>
          <a:noFill/>
          <a:ln w="12700">
            <a:noFill/>
            <a:miter lim="800000"/>
            <a:headEnd/>
            <a:tailEnd/>
          </a:ln>
        </p:spPr>
        <p:txBody>
          <a:bodyPr wrap="none">
            <a:spAutoFit/>
          </a:bodyPr>
          <a:lstStyle/>
          <a:p>
            <a:r>
              <a:rPr lang="hu-HU" sz="3200" dirty="0" smtClean="0">
                <a:latin typeface="Whipsmart" panose="020B0502030203050204" pitchFamily="34" charset="0"/>
              </a:rPr>
              <a:t>felezővektor</a:t>
            </a:r>
            <a:endParaRPr lang="hu-HU" sz="3200" dirty="0">
              <a:latin typeface="Whipsmart" panose="020B0502030203050204" pitchFamily="34" charset="0"/>
            </a:endParaRPr>
          </a:p>
        </p:txBody>
      </p:sp>
      <p:sp>
        <p:nvSpPr>
          <p:cNvPr id="22545" name="Rectangle 31"/>
          <p:cNvSpPr>
            <a:spLocks noChangeArrowheads="1"/>
          </p:cNvSpPr>
          <p:nvPr/>
        </p:nvSpPr>
        <p:spPr bwMode="auto">
          <a:xfrm>
            <a:off x="7175501" y="2779713"/>
            <a:ext cx="2604603" cy="838200"/>
          </a:xfrm>
          <a:prstGeom prst="rect">
            <a:avLst/>
          </a:prstGeom>
          <a:noFill/>
          <a:ln w="12700">
            <a:solidFill>
              <a:schemeClr val="tx1"/>
            </a:solidFill>
            <a:miter lim="800000"/>
            <a:headEnd/>
            <a:tailEnd/>
          </a:ln>
        </p:spPr>
        <p:txBody>
          <a:bodyPr wrap="none" anchor="ctr"/>
          <a:lstStyle/>
          <a:p>
            <a:endParaRPr lang="en-US"/>
          </a:p>
        </p:txBody>
      </p:sp>
      <p:sp>
        <p:nvSpPr>
          <p:cNvPr id="22550" name="Line 20"/>
          <p:cNvSpPr>
            <a:spLocks noChangeShapeType="1"/>
          </p:cNvSpPr>
          <p:nvPr/>
        </p:nvSpPr>
        <p:spPr bwMode="auto">
          <a:xfrm flipH="1" flipV="1">
            <a:off x="4238626" y="2416176"/>
            <a:ext cx="481013" cy="1687513"/>
          </a:xfrm>
          <a:prstGeom prst="line">
            <a:avLst/>
          </a:prstGeom>
          <a:noFill/>
          <a:ln w="73025">
            <a:solidFill>
              <a:schemeClr val="hlink"/>
            </a:solidFill>
            <a:round/>
            <a:headEnd/>
            <a:tailEnd type="triangle" w="med" len="med"/>
          </a:ln>
        </p:spPr>
        <p:txBody>
          <a:bodyPr wrap="none" anchor="ctr"/>
          <a:lstStyle/>
          <a:p>
            <a:endParaRPr lang="en-US"/>
          </a:p>
        </p:txBody>
      </p:sp>
      <p:sp>
        <p:nvSpPr>
          <p:cNvPr id="22551" name="Line 22"/>
          <p:cNvSpPr>
            <a:spLocks noChangeShapeType="1"/>
          </p:cNvSpPr>
          <p:nvPr/>
        </p:nvSpPr>
        <p:spPr bwMode="auto">
          <a:xfrm flipH="1" flipV="1">
            <a:off x="2932114" y="3506788"/>
            <a:ext cx="1787525" cy="596900"/>
          </a:xfrm>
          <a:prstGeom prst="line">
            <a:avLst/>
          </a:prstGeom>
          <a:noFill/>
          <a:ln w="73025">
            <a:solidFill>
              <a:schemeClr val="hlink"/>
            </a:solidFill>
            <a:round/>
            <a:headEnd/>
            <a:tailEnd type="triangle" w="med" len="med"/>
          </a:ln>
        </p:spPr>
        <p:txBody>
          <a:bodyPr wrap="none" anchor="ctr"/>
          <a:lstStyle/>
          <a:p>
            <a:endParaRPr lang="en-US"/>
          </a:p>
        </p:txBody>
      </p:sp>
      <p:sp>
        <p:nvSpPr>
          <p:cNvPr id="34" name="Freeform 27"/>
          <p:cNvSpPr>
            <a:spLocks/>
          </p:cNvSpPr>
          <p:nvPr/>
        </p:nvSpPr>
        <p:spPr bwMode="auto">
          <a:xfrm>
            <a:off x="2689226" y="3824289"/>
            <a:ext cx="3889375" cy="485775"/>
          </a:xfrm>
          <a:custGeom>
            <a:avLst/>
            <a:gdLst>
              <a:gd name="T0" fmla="*/ 0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0 h 10000"/>
              <a:gd name="T10" fmla="*/ 2147483647 w 10000"/>
              <a:gd name="T11" fmla="*/ 2147483647 h 10000"/>
              <a:gd name="T12" fmla="*/ 2147483647 w 10000"/>
              <a:gd name="T13" fmla="*/ 2147483647 h 10000"/>
              <a:gd name="T14" fmla="*/ 0 60000 65536"/>
              <a:gd name="T15" fmla="*/ 0 60000 65536"/>
              <a:gd name="T16" fmla="*/ 0 60000 65536"/>
              <a:gd name="T17" fmla="*/ 0 60000 65536"/>
              <a:gd name="T18" fmla="*/ 0 60000 65536"/>
              <a:gd name="T19" fmla="*/ 0 60000 65536"/>
              <a:gd name="T20" fmla="*/ 0 60000 65536"/>
              <a:gd name="T21" fmla="*/ 0 w 10000"/>
              <a:gd name="T22" fmla="*/ 0 h 10000"/>
              <a:gd name="T23" fmla="*/ 10000 w 10000"/>
              <a:gd name="T24" fmla="*/ 10000 h 10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00" h="10000">
                <a:moveTo>
                  <a:pt x="0" y="5987"/>
                </a:moveTo>
                <a:lnTo>
                  <a:pt x="1299" y="10000"/>
                </a:lnTo>
                <a:lnTo>
                  <a:pt x="2889" y="4892"/>
                </a:lnTo>
                <a:lnTo>
                  <a:pt x="4503" y="9906"/>
                </a:lnTo>
                <a:cubicBezTo>
                  <a:pt x="4750" y="6909"/>
                  <a:pt x="6287" y="2998"/>
                  <a:pt x="6534" y="0"/>
                </a:cubicBezTo>
                <a:lnTo>
                  <a:pt x="7776" y="10000"/>
                </a:lnTo>
                <a:lnTo>
                  <a:pt x="10000" y="304"/>
                </a:lnTo>
              </a:path>
            </a:pathLst>
          </a:custGeom>
          <a:noFill/>
          <a:ln w="38100" cap="flat" cmpd="sng">
            <a:solidFill>
              <a:srgbClr val="FFC000"/>
            </a:solidFill>
            <a:prstDash val="solid"/>
            <a:round/>
            <a:headEnd type="none" w="med" len="med"/>
            <a:tailEnd type="none" w="med" len="med"/>
          </a:ln>
        </p:spPr>
        <p:txBody>
          <a:bodyPr/>
          <a:lstStyle/>
          <a:p>
            <a:endParaRPr lang="en-US"/>
          </a:p>
        </p:txBody>
      </p:sp>
      <p:sp>
        <p:nvSpPr>
          <p:cNvPr id="35" name="Freeform 1077"/>
          <p:cNvSpPr>
            <a:spLocks/>
          </p:cNvSpPr>
          <p:nvPr/>
        </p:nvSpPr>
        <p:spPr bwMode="auto">
          <a:xfrm>
            <a:off x="4014788" y="1506538"/>
            <a:ext cx="1447800" cy="1143000"/>
          </a:xfrm>
          <a:custGeom>
            <a:avLst/>
            <a:gdLst>
              <a:gd name="T0" fmla="*/ 0 w 912"/>
              <a:gd name="T1" fmla="*/ 2147483647 h 720"/>
              <a:gd name="T2" fmla="*/ 2147483647 w 912"/>
              <a:gd name="T3" fmla="*/ 2147483647 h 720"/>
              <a:gd name="T4" fmla="*/ 2147483647 w 912"/>
              <a:gd name="T5" fmla="*/ 2147483647 h 720"/>
              <a:gd name="T6" fmla="*/ 2147483647 w 912"/>
              <a:gd name="T7" fmla="*/ 0 h 720"/>
              <a:gd name="T8" fmla="*/ 2147483647 w 912"/>
              <a:gd name="T9" fmla="*/ 2147483647 h 720"/>
              <a:gd name="T10" fmla="*/ 2147483647 w 912"/>
              <a:gd name="T11" fmla="*/ 2147483647 h 720"/>
              <a:gd name="T12" fmla="*/ 2147483647 w 912"/>
              <a:gd name="T13" fmla="*/ 2147483647 h 720"/>
              <a:gd name="T14" fmla="*/ 0 60000 65536"/>
              <a:gd name="T15" fmla="*/ 0 60000 65536"/>
              <a:gd name="T16" fmla="*/ 0 60000 65536"/>
              <a:gd name="T17" fmla="*/ 0 60000 65536"/>
              <a:gd name="T18" fmla="*/ 0 60000 65536"/>
              <a:gd name="T19" fmla="*/ 0 60000 65536"/>
              <a:gd name="T20" fmla="*/ 0 60000 65536"/>
              <a:gd name="T21" fmla="*/ 0 w 912"/>
              <a:gd name="T22" fmla="*/ 0 h 720"/>
              <a:gd name="T23" fmla="*/ 912 w 912"/>
              <a:gd name="T24" fmla="*/ 720 h 7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720">
                <a:moveTo>
                  <a:pt x="0" y="720"/>
                </a:moveTo>
                <a:cubicBezTo>
                  <a:pt x="31" y="705"/>
                  <a:pt x="130" y="718"/>
                  <a:pt x="186" y="630"/>
                </a:cubicBezTo>
                <a:cubicBezTo>
                  <a:pt x="242" y="542"/>
                  <a:pt x="287" y="297"/>
                  <a:pt x="336" y="192"/>
                </a:cubicBezTo>
                <a:cubicBezTo>
                  <a:pt x="385" y="87"/>
                  <a:pt x="435" y="0"/>
                  <a:pt x="480" y="0"/>
                </a:cubicBezTo>
                <a:cubicBezTo>
                  <a:pt x="525" y="0"/>
                  <a:pt x="566" y="98"/>
                  <a:pt x="606" y="194"/>
                </a:cubicBezTo>
                <a:cubicBezTo>
                  <a:pt x="646" y="290"/>
                  <a:pt x="669" y="488"/>
                  <a:pt x="720" y="576"/>
                </a:cubicBezTo>
                <a:cubicBezTo>
                  <a:pt x="771" y="664"/>
                  <a:pt x="840" y="696"/>
                  <a:pt x="912" y="720"/>
                </a:cubicBezTo>
              </a:path>
            </a:pathLst>
          </a:custGeom>
          <a:noFill/>
          <a:ln w="28575" cap="flat" cmpd="sng">
            <a:solidFill>
              <a:schemeClr val="accent2"/>
            </a:solidFill>
            <a:prstDash val="solid"/>
            <a:round/>
            <a:headEnd type="none" w="med" len="med"/>
            <a:tailEnd type="none" w="med" len="med"/>
          </a:ln>
        </p:spPr>
        <p:txBody>
          <a:bodyPr wrap="none" anchor="ctr"/>
          <a:lstStyle/>
          <a:p>
            <a:endParaRPr lang="en-US"/>
          </a:p>
        </p:txBody>
      </p:sp>
      <p:pic>
        <p:nvPicPr>
          <p:cNvPr id="36" name="Picture 62"/>
          <p:cNvPicPr>
            <a:picLocks noChangeAspect="1"/>
          </p:cNvPicPr>
          <p:nvPr/>
        </p:nvPicPr>
        <p:blipFill>
          <a:blip r:embed="rId13" cstate="print"/>
          <a:stretch>
            <a:fillRect/>
          </a:stretch>
        </p:blipFill>
        <p:spPr>
          <a:xfrm rot="900000">
            <a:off x="2164293" y="3091096"/>
            <a:ext cx="709724" cy="625024"/>
          </a:xfrm>
          <a:prstGeom prst="rect">
            <a:avLst/>
          </a:prstGeom>
        </p:spPr>
      </p:pic>
      <p:sp>
        <p:nvSpPr>
          <p:cNvPr id="37" name="Sun 63"/>
          <p:cNvSpPr/>
          <p:nvPr/>
        </p:nvSpPr>
        <p:spPr>
          <a:xfrm>
            <a:off x="5715000" y="2209800"/>
            <a:ext cx="607048" cy="607048"/>
          </a:xfrm>
          <a:prstGeom prst="su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pic>
        <p:nvPicPr>
          <p:cNvPr id="26" name="Picture 2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3028091" y="3695732"/>
            <a:ext cx="204854" cy="280455"/>
          </a:xfrm>
          <a:prstGeom prst="rect">
            <a:avLst/>
          </a:prstGeom>
        </p:spPr>
      </p:pic>
      <p:pic>
        <p:nvPicPr>
          <p:cNvPr id="2" name="Picture 1"/>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5845175" y="2977430"/>
            <a:ext cx="148763" cy="382882"/>
          </a:xfrm>
          <a:prstGeom prst="rect">
            <a:avLst/>
          </a:prstGeom>
        </p:spPr>
      </p:pic>
      <p:pic>
        <p:nvPicPr>
          <p:cNvPr id="3" name="Picture 2"/>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869624" y="2375433"/>
            <a:ext cx="204854" cy="280455"/>
          </a:xfrm>
          <a:prstGeom prst="rect">
            <a:avLst/>
          </a:prstGeom>
        </p:spPr>
      </p:pic>
      <p:pic>
        <p:nvPicPr>
          <p:cNvPr id="4" name="Picture 3"/>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4020117" y="2021387"/>
            <a:ext cx="204854" cy="382882"/>
          </a:xfrm>
          <a:prstGeom prst="rect">
            <a:avLst/>
          </a:prstGeom>
        </p:spPr>
      </p:pic>
      <p:pic>
        <p:nvPicPr>
          <p:cNvPr id="5" name="Picture 4"/>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4949863" y="2988340"/>
            <a:ext cx="273139" cy="348739"/>
          </a:xfrm>
          <a:prstGeom prst="rect">
            <a:avLst/>
          </a:prstGeom>
        </p:spPr>
      </p:pic>
      <p:pic>
        <p:nvPicPr>
          <p:cNvPr id="6" name="Picture 5"/>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458960" y="2536593"/>
            <a:ext cx="173150" cy="290209"/>
          </a:xfrm>
          <a:prstGeom prst="rect">
            <a:avLst/>
          </a:prstGeom>
        </p:spPr>
      </p:pic>
      <p:pic>
        <p:nvPicPr>
          <p:cNvPr id="7" name="Picture 6"/>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231684" y="2070676"/>
            <a:ext cx="2221689" cy="482870"/>
          </a:xfrm>
          <a:prstGeom prst="rect">
            <a:avLst/>
          </a:prstGeom>
        </p:spPr>
      </p:pic>
      <p:pic>
        <p:nvPicPr>
          <p:cNvPr id="8" name="Picture 7"/>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7404205" y="2974991"/>
            <a:ext cx="2129018" cy="385321"/>
          </a:xfrm>
          <a:prstGeom prst="rect">
            <a:avLst/>
          </a:prstGeom>
        </p:spPr>
      </p:pic>
      <p:pic>
        <p:nvPicPr>
          <p:cNvPr id="9" name="Picture 8"/>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2175691" y="4845050"/>
            <a:ext cx="3192307" cy="458483"/>
          </a:xfrm>
          <a:prstGeom prst="rect">
            <a:avLst/>
          </a:prstGeom>
        </p:spPr>
      </p:pic>
      <p:pic>
        <p:nvPicPr>
          <p:cNvPr id="12" name="Picture 11"/>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2097325" y="5594869"/>
            <a:ext cx="5474972" cy="487748"/>
          </a:xfrm>
          <a:prstGeom prst="rect">
            <a:avLst/>
          </a:prstGeom>
        </p:spPr>
      </p:pic>
    </p:spTree>
    <p:extLst>
      <p:ext uri="{BB962C8B-B14F-4D97-AF65-F5344CB8AC3E}">
        <p14:creationId xmlns:p14="http://schemas.microsoft.com/office/powerpoint/2010/main" val="9645653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Spektrális Phong</a:t>
            </a:r>
            <a:r>
              <a:rPr lang="en-US" dirty="0" smtClean="0"/>
              <a:t>+</a:t>
            </a:r>
            <a:r>
              <a:rPr lang="en-US" dirty="0" err="1" smtClean="0"/>
              <a:t>Blinn</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378214" y="3125981"/>
            <a:ext cx="5650559" cy="997444"/>
          </a:xfrm>
          <a:prstGeom prst="rect">
            <a:avLst/>
          </a:prstGeom>
        </p:spPr>
      </p:pic>
    </p:spTree>
    <p:extLst>
      <p:ext uri="{BB962C8B-B14F-4D97-AF65-F5344CB8AC3E}">
        <p14:creationId xmlns:p14="http://schemas.microsoft.com/office/powerpoint/2010/main" val="24418940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Phong-Blinn</a:t>
            </a:r>
            <a:r>
              <a:rPr lang="en-US" dirty="0"/>
              <a:t> reflection model</a:t>
            </a:r>
          </a:p>
        </p:txBody>
      </p:sp>
      <p:sp>
        <p:nvSpPr>
          <p:cNvPr id="5" name="Rectangle 4"/>
          <p:cNvSpPr/>
          <p:nvPr/>
        </p:nvSpPr>
        <p:spPr>
          <a:xfrm>
            <a:off x="0" y="1792932"/>
            <a:ext cx="12192001" cy="50650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vec3 shade(</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vec3 normal, 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viewDir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materialColor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specularColor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float shininess</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endPar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float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cosa</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clamp( dot(</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normal), 0, 1);</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hu-HU"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vec3 </a:t>
            </a:r>
            <a:r>
              <a:rPr lang="hu-HU"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halfway</a:t>
            </a:r>
            <a:r>
              <a:rPr lang="hu-HU"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normalize(</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viewDir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hu-HU"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float cos</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Delta</a:t>
            </a:r>
            <a:r>
              <a:rPr lang="hu-HU"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clamp(dot(halfway, normal), 0, 1);</a:t>
            </a:r>
          </a:p>
          <a:p>
            <a:pPr>
              <a:lnSpc>
                <a:spcPct val="107000"/>
              </a:lnSpc>
            </a:pPr>
            <a:endPar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return</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materialColor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cosa</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specularColor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pow(</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cosDelta</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shininess)</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endPar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endPar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endParaRPr>
          </a:p>
        </p:txBody>
      </p:sp>
      <p:sp>
        <p:nvSpPr>
          <p:cNvPr id="6" name="TextBox 5"/>
          <p:cNvSpPr txBox="1"/>
          <p:nvPr/>
        </p:nvSpPr>
        <p:spPr>
          <a:xfrm>
            <a:off x="5672137" y="1405235"/>
            <a:ext cx="5832046" cy="461665"/>
          </a:xfrm>
          <a:prstGeom prst="rect">
            <a:avLst/>
          </a:prstGeom>
          <a:noFill/>
        </p:spPr>
        <p:txBody>
          <a:bodyPr wrap="none" rtlCol="0">
            <a:spAutoFit/>
          </a:bodyPr>
          <a:lstStyle/>
          <a:p>
            <a:r>
              <a:rPr lang="en-US" sz="2400" dirty="0">
                <a:solidFill>
                  <a:srgbClr val="FF0000"/>
                </a:solidFill>
                <a:latin typeface="Whipsmart" panose="020B0502030203050204" pitchFamily="34" charset="0"/>
                <a:cs typeface="Consolas" panose="020B0609020204030204" pitchFamily="49" charset="0"/>
              </a:rPr>
              <a:t>from shaded point towards camera, unit length</a:t>
            </a:r>
          </a:p>
        </p:txBody>
      </p:sp>
      <p:cxnSp>
        <p:nvCxnSpPr>
          <p:cNvPr id="7" name="Straight Arrow Connector 6"/>
          <p:cNvCxnSpPr>
            <a:stCxn id="6" idx="1"/>
          </p:cNvCxnSpPr>
          <p:nvPr/>
        </p:nvCxnSpPr>
        <p:spPr>
          <a:xfrm flipH="1">
            <a:off x="5410200" y="1636068"/>
            <a:ext cx="261937" cy="754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58162" y="3391197"/>
            <a:ext cx="2573140" cy="461665"/>
          </a:xfrm>
          <a:prstGeom prst="rect">
            <a:avLst/>
          </a:prstGeom>
          <a:noFill/>
        </p:spPr>
        <p:txBody>
          <a:bodyPr wrap="none" rtlCol="0">
            <a:spAutoFit/>
          </a:bodyPr>
          <a:lstStyle/>
          <a:p>
            <a:r>
              <a:rPr lang="en-US" sz="2400" dirty="0">
                <a:solidFill>
                  <a:srgbClr val="FF0000"/>
                </a:solidFill>
                <a:latin typeface="Whipsmart" panose="020B0502030203050204" pitchFamily="34" charset="0"/>
                <a:cs typeface="Consolas" panose="020B0609020204030204" pitchFamily="49" charset="0"/>
              </a:rPr>
              <a:t>material parameters</a:t>
            </a:r>
          </a:p>
        </p:txBody>
      </p:sp>
      <p:cxnSp>
        <p:nvCxnSpPr>
          <p:cNvPr id="10" name="Straight Arrow Connector 9"/>
          <p:cNvCxnSpPr>
            <a:stCxn id="9" idx="0"/>
          </p:cNvCxnSpPr>
          <p:nvPr/>
        </p:nvCxnSpPr>
        <p:spPr>
          <a:xfrm flipH="1" flipV="1">
            <a:off x="7867650" y="3063875"/>
            <a:ext cx="1577082" cy="3273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9444732" y="3063875"/>
            <a:ext cx="518418" cy="3273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1735998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5606957" y="3434412"/>
            <a:ext cx="2765087" cy="2706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ine 4"/>
          <p:cNvSpPr>
            <a:spLocks noChangeShapeType="1"/>
          </p:cNvSpPr>
          <p:nvPr/>
        </p:nvSpPr>
        <p:spPr bwMode="auto">
          <a:xfrm flipH="1">
            <a:off x="6029092" y="3352800"/>
            <a:ext cx="1335072" cy="438496"/>
          </a:xfrm>
          <a:prstGeom prst="line">
            <a:avLst/>
          </a:prstGeom>
          <a:noFill/>
          <a:ln w="73025">
            <a:solidFill>
              <a:schemeClr val="hlink"/>
            </a:solidFill>
            <a:round/>
            <a:headEnd type="triangle" w="med" len="med"/>
            <a:tailEnd/>
          </a:ln>
        </p:spPr>
        <p:txBody>
          <a:bodyPr wrap="none" anchor="ctr"/>
          <a:lstStyle/>
          <a:p>
            <a:endParaRPr lang="en-US" sz="1350"/>
          </a:p>
        </p:txBody>
      </p:sp>
      <p:sp>
        <p:nvSpPr>
          <p:cNvPr id="2" name="Title 1"/>
          <p:cNvSpPr>
            <a:spLocks noGrp="1"/>
          </p:cNvSpPr>
          <p:nvPr>
            <p:ph type="title"/>
          </p:nvPr>
        </p:nvSpPr>
        <p:spPr/>
        <p:txBody>
          <a:bodyPr/>
          <a:lstStyle/>
          <a:p>
            <a:r>
              <a:rPr lang="en-US" dirty="0" err="1" smtClean="0"/>
              <a:t>Phong-Blinn</a:t>
            </a:r>
            <a:r>
              <a:rPr lang="en-US" dirty="0" smtClean="0"/>
              <a:t> </a:t>
            </a:r>
            <a:r>
              <a:rPr lang="en-US" dirty="0" err="1" smtClean="0"/>
              <a:t>probl</a:t>
            </a:r>
            <a:r>
              <a:rPr lang="hu-HU" dirty="0" err="1" smtClean="0"/>
              <a:t>éma</a:t>
            </a:r>
            <a:endParaRPr lang="en-US" dirty="0"/>
          </a:p>
        </p:txBody>
      </p:sp>
      <p:sp>
        <p:nvSpPr>
          <p:cNvPr id="9" name="Line 22"/>
          <p:cNvSpPr>
            <a:spLocks noChangeShapeType="1"/>
          </p:cNvSpPr>
          <p:nvPr/>
        </p:nvSpPr>
        <p:spPr bwMode="auto">
          <a:xfrm flipH="1" flipV="1">
            <a:off x="4696469" y="3434411"/>
            <a:ext cx="1364224" cy="361627"/>
          </a:xfrm>
          <a:prstGeom prst="line">
            <a:avLst/>
          </a:prstGeom>
          <a:noFill/>
          <a:ln w="73025">
            <a:solidFill>
              <a:schemeClr val="hlink"/>
            </a:solidFill>
            <a:round/>
            <a:headEnd/>
            <a:tailEnd type="triangle" w="med" len="med"/>
          </a:ln>
        </p:spPr>
        <p:txBody>
          <a:bodyPr wrap="none" anchor="ctr"/>
          <a:lstStyle/>
          <a:p>
            <a:endParaRPr lang="en-US" sz="1350"/>
          </a:p>
        </p:txBody>
      </p:sp>
      <p:pic>
        <p:nvPicPr>
          <p:cNvPr id="12" name="Picture 62"/>
          <p:cNvPicPr>
            <a:picLocks noChangeAspect="1"/>
          </p:cNvPicPr>
          <p:nvPr/>
        </p:nvPicPr>
        <p:blipFill>
          <a:blip r:embed="rId5" cstate="print"/>
          <a:stretch>
            <a:fillRect/>
          </a:stretch>
        </p:blipFill>
        <p:spPr>
          <a:xfrm rot="900000">
            <a:off x="4018706" y="3064375"/>
            <a:ext cx="532293" cy="468768"/>
          </a:xfrm>
          <a:prstGeom prst="rect">
            <a:avLst/>
          </a:prstGeom>
        </p:spPr>
      </p:pic>
      <p:sp>
        <p:nvSpPr>
          <p:cNvPr id="13" name="Sun 63"/>
          <p:cNvSpPr/>
          <p:nvPr/>
        </p:nvSpPr>
        <p:spPr>
          <a:xfrm>
            <a:off x="9517493" y="2307892"/>
            <a:ext cx="455286" cy="455286"/>
          </a:xfrm>
          <a:prstGeom prst="su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33645" y="3298760"/>
            <a:ext cx="153641" cy="210341"/>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584872" y="3221938"/>
            <a:ext cx="111572" cy="287162"/>
          </a:xfrm>
          <a:prstGeom prst="rect">
            <a:avLst/>
          </a:prstGeom>
        </p:spPr>
      </p:pic>
      <p:pic>
        <p:nvPicPr>
          <p:cNvPr id="22" name="Picture 21"/>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805715" y="2797669"/>
            <a:ext cx="733259" cy="215771"/>
          </a:xfrm>
          <a:prstGeom prst="rect">
            <a:avLst/>
          </a:prstGeom>
        </p:spPr>
      </p:pic>
      <p:sp>
        <p:nvSpPr>
          <p:cNvPr id="23" name="Oval 22"/>
          <p:cNvSpPr/>
          <p:nvPr/>
        </p:nvSpPr>
        <p:spPr>
          <a:xfrm>
            <a:off x="5912736" y="3657483"/>
            <a:ext cx="267629" cy="2676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6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5606957" y="3434412"/>
            <a:ext cx="2765087" cy="270645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Line 4"/>
          <p:cNvSpPr>
            <a:spLocks noChangeShapeType="1"/>
          </p:cNvSpPr>
          <p:nvPr/>
        </p:nvSpPr>
        <p:spPr bwMode="auto">
          <a:xfrm flipH="1">
            <a:off x="6596278" y="3093896"/>
            <a:ext cx="1380561" cy="404674"/>
          </a:xfrm>
          <a:prstGeom prst="line">
            <a:avLst/>
          </a:prstGeom>
          <a:noFill/>
          <a:ln w="73025">
            <a:solidFill>
              <a:schemeClr val="hlink"/>
            </a:solidFill>
            <a:round/>
            <a:headEnd type="triangle" w="med" len="med"/>
            <a:tailEnd/>
          </a:ln>
        </p:spPr>
        <p:txBody>
          <a:bodyPr wrap="none" anchor="ctr"/>
          <a:lstStyle/>
          <a:p>
            <a:endParaRPr lang="en-US" sz="1350"/>
          </a:p>
        </p:txBody>
      </p:sp>
      <p:sp>
        <p:nvSpPr>
          <p:cNvPr id="2" name="Title 1"/>
          <p:cNvSpPr>
            <a:spLocks noGrp="1"/>
          </p:cNvSpPr>
          <p:nvPr>
            <p:ph type="title"/>
          </p:nvPr>
        </p:nvSpPr>
        <p:spPr/>
        <p:txBody>
          <a:bodyPr/>
          <a:lstStyle/>
          <a:p>
            <a:r>
              <a:rPr lang="en-US" dirty="0" err="1" smtClean="0"/>
              <a:t>Phong-Blinn</a:t>
            </a:r>
            <a:r>
              <a:rPr lang="en-US" dirty="0" smtClean="0"/>
              <a:t> </a:t>
            </a:r>
            <a:r>
              <a:rPr lang="en-US" dirty="0" err="1" smtClean="0"/>
              <a:t>probl</a:t>
            </a:r>
            <a:r>
              <a:rPr lang="hu-HU" dirty="0" err="1" smtClean="0"/>
              <a:t>éma</a:t>
            </a:r>
            <a:endParaRPr lang="en-US" dirty="0"/>
          </a:p>
        </p:txBody>
      </p:sp>
      <p:sp>
        <p:nvSpPr>
          <p:cNvPr id="9" name="Line 22"/>
          <p:cNvSpPr>
            <a:spLocks noChangeShapeType="1"/>
          </p:cNvSpPr>
          <p:nvPr/>
        </p:nvSpPr>
        <p:spPr bwMode="auto">
          <a:xfrm flipH="1" flipV="1">
            <a:off x="5189035" y="3367667"/>
            <a:ext cx="1407243" cy="130902"/>
          </a:xfrm>
          <a:prstGeom prst="line">
            <a:avLst/>
          </a:prstGeom>
          <a:noFill/>
          <a:ln w="73025">
            <a:solidFill>
              <a:schemeClr val="hlink"/>
            </a:solidFill>
            <a:round/>
            <a:headEnd/>
            <a:tailEnd type="triangle" w="med" len="med"/>
          </a:ln>
        </p:spPr>
        <p:txBody>
          <a:bodyPr wrap="none" anchor="ctr"/>
          <a:lstStyle/>
          <a:p>
            <a:endParaRPr lang="en-US" sz="1350"/>
          </a:p>
        </p:txBody>
      </p:sp>
      <p:pic>
        <p:nvPicPr>
          <p:cNvPr id="12" name="Picture 62"/>
          <p:cNvPicPr>
            <a:picLocks noChangeAspect="1"/>
          </p:cNvPicPr>
          <p:nvPr/>
        </p:nvPicPr>
        <p:blipFill>
          <a:blip r:embed="rId5" cstate="print"/>
          <a:stretch>
            <a:fillRect/>
          </a:stretch>
        </p:blipFill>
        <p:spPr>
          <a:xfrm rot="900000">
            <a:off x="4018706" y="3064375"/>
            <a:ext cx="532293" cy="468768"/>
          </a:xfrm>
          <a:prstGeom prst="rect">
            <a:avLst/>
          </a:prstGeom>
        </p:spPr>
      </p:pic>
      <p:sp>
        <p:nvSpPr>
          <p:cNvPr id="13" name="Sun 63"/>
          <p:cNvSpPr/>
          <p:nvPr/>
        </p:nvSpPr>
        <p:spPr>
          <a:xfrm>
            <a:off x="9517493" y="2307892"/>
            <a:ext cx="455286" cy="455286"/>
          </a:xfrm>
          <a:prstGeom prst="su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Whipsmart" panose="020B0502030203050204" pitchFamily="34" charset="0"/>
            </a:endParaRP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67535" y="3562000"/>
            <a:ext cx="153641" cy="210341"/>
          </a:xfrm>
          <a:prstGeom prst="rect">
            <a:avLst/>
          </a:prstGeom>
        </p:spPr>
      </p:pic>
      <p:pic>
        <p:nvPicPr>
          <p:cNvPr id="15" name="Picture 1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7584872" y="3221938"/>
            <a:ext cx="111572" cy="287162"/>
          </a:xfrm>
          <a:prstGeom prst="rect">
            <a:avLst/>
          </a:prstGeom>
        </p:spPr>
      </p:pic>
      <p:pic>
        <p:nvPicPr>
          <p:cNvPr id="3" name="Picture 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096001" y="2883833"/>
            <a:ext cx="740573" cy="296228"/>
          </a:xfrm>
          <a:prstGeom prst="rect">
            <a:avLst/>
          </a:prstGeom>
        </p:spPr>
      </p:pic>
      <p:sp>
        <p:nvSpPr>
          <p:cNvPr id="16" name="Oval 15"/>
          <p:cNvSpPr/>
          <p:nvPr/>
        </p:nvSpPr>
        <p:spPr>
          <a:xfrm>
            <a:off x="5912736" y="3657483"/>
            <a:ext cx="267629" cy="26762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479808" y="3350398"/>
            <a:ext cx="267629" cy="26762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51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a:t>
            </a:r>
            <a:r>
              <a:rPr lang="en-US" dirty="0" smtClean="0"/>
              <a:t> a BRDF </a:t>
            </a:r>
            <a:r>
              <a:rPr lang="en-US" dirty="0" err="1" smtClean="0"/>
              <a:t>itt</a:t>
            </a:r>
            <a:r>
              <a:rPr lang="en-US" dirty="0"/>
              <a:t>?</a:t>
            </a:r>
          </a:p>
        </p:txBody>
      </p:sp>
      <p:sp>
        <p:nvSpPr>
          <p:cNvPr id="7" name="Content Placeholder 6"/>
          <p:cNvSpPr>
            <a:spLocks noGrp="1"/>
          </p:cNvSpPr>
          <p:nvPr>
            <p:ph idx="1"/>
          </p:nvPr>
        </p:nvSpPr>
        <p:spPr/>
        <p:txBody>
          <a:bodyPr/>
          <a:lstStyle/>
          <a:p>
            <a:r>
              <a:rPr lang="en-US" dirty="0" err="1" smtClean="0"/>
              <a:t>Phong-Blinn</a:t>
            </a:r>
            <a:r>
              <a:rPr lang="en-US" dirty="0" smtClean="0"/>
              <a:t> k</a:t>
            </a:r>
            <a:r>
              <a:rPr lang="hu-HU" dirty="0" smtClean="0"/>
              <a:t>é</a:t>
            </a:r>
            <a:r>
              <a:rPr lang="en-US" dirty="0" err="1" smtClean="0"/>
              <a:t>plet</a:t>
            </a:r>
            <a:endParaRPr lang="hu-HU" dirty="0" smtClean="0"/>
          </a:p>
          <a:p>
            <a:r>
              <a:rPr lang="hu-HU" dirty="0" smtClean="0"/>
              <a:t>árnyalási egyenlet</a:t>
            </a:r>
          </a:p>
          <a:p>
            <a:endParaRPr lang="hu-HU" dirty="0"/>
          </a:p>
          <a:p>
            <a:r>
              <a:rPr lang="hu-HU" dirty="0" smtClean="0"/>
              <a:t>tehát a BRDF</a:t>
            </a:r>
            <a:endParaRPr lang="en-US" dirty="0"/>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52714" y="1898032"/>
            <a:ext cx="2329600" cy="334629"/>
          </a:xfrm>
          <a:prstGeom prst="rect">
            <a:avLst/>
          </a:prstGeom>
        </p:spPr>
      </p:pic>
      <p:pic>
        <p:nvPicPr>
          <p:cNvPr id="22" name="Picture 21"/>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452717" y="2454873"/>
            <a:ext cx="2247315" cy="378515"/>
          </a:xfrm>
          <a:prstGeom prst="rect">
            <a:avLst/>
          </a:prstGeom>
        </p:spPr>
      </p:pic>
      <p:pic>
        <p:nvPicPr>
          <p:cNvPr id="23" name="Picture 22"/>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296706" y="4307612"/>
            <a:ext cx="1870629" cy="704000"/>
          </a:xfrm>
          <a:prstGeom prst="rect">
            <a:avLst/>
          </a:prstGeom>
        </p:spPr>
      </p:pic>
      <p:sp>
        <p:nvSpPr>
          <p:cNvPr id="14" name="TextBox 13"/>
          <p:cNvSpPr txBox="1"/>
          <p:nvPr/>
        </p:nvSpPr>
        <p:spPr>
          <a:xfrm>
            <a:off x="8645912" y="3858766"/>
            <a:ext cx="1311578" cy="369332"/>
          </a:xfrm>
          <a:prstGeom prst="rect">
            <a:avLst/>
          </a:prstGeom>
          <a:noFill/>
        </p:spPr>
        <p:txBody>
          <a:bodyPr wrap="none" rtlCol="0">
            <a:spAutoFit/>
          </a:bodyPr>
          <a:lstStyle/>
          <a:p>
            <a:r>
              <a:rPr lang="en-US" dirty="0" err="1">
                <a:latin typeface="Whipsmart" panose="020B0502030203050204" pitchFamily="34" charset="0"/>
              </a:rPr>
              <a:t>szimmetrikus</a:t>
            </a:r>
            <a:endParaRPr lang="en-US" dirty="0">
              <a:latin typeface="Whipsmart" panose="020B0502030203050204" pitchFamily="34" charset="0"/>
            </a:endParaRPr>
          </a:p>
        </p:txBody>
      </p:sp>
      <p:cxnSp>
        <p:nvCxnSpPr>
          <p:cNvPr id="16" name="Straight Arrow Connector 15"/>
          <p:cNvCxnSpPr>
            <a:stCxn id="14" idx="1"/>
          </p:cNvCxnSpPr>
          <p:nvPr/>
        </p:nvCxnSpPr>
        <p:spPr>
          <a:xfrm flipH="1">
            <a:off x="6289288" y="4043432"/>
            <a:ext cx="2356624" cy="439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863" y="5036658"/>
            <a:ext cx="1918010" cy="369332"/>
          </a:xfrm>
          <a:prstGeom prst="rect">
            <a:avLst/>
          </a:prstGeom>
          <a:noFill/>
        </p:spPr>
        <p:txBody>
          <a:bodyPr wrap="square" rtlCol="0">
            <a:spAutoFit/>
          </a:bodyPr>
          <a:lstStyle/>
          <a:p>
            <a:r>
              <a:rPr lang="en-US" dirty="0" err="1">
                <a:latin typeface="Whipsmart" panose="020B0502030203050204" pitchFamily="34" charset="0"/>
              </a:rPr>
              <a:t>nem</a:t>
            </a:r>
            <a:r>
              <a:rPr lang="en-US" dirty="0">
                <a:latin typeface="Whipsmart" panose="020B0502030203050204" pitchFamily="34" charset="0"/>
              </a:rPr>
              <a:t> </a:t>
            </a:r>
            <a:r>
              <a:rPr lang="en-US" dirty="0" err="1">
                <a:latin typeface="Whipsmart" panose="020B0502030203050204" pitchFamily="34" charset="0"/>
              </a:rPr>
              <a:t>szimmetrikus</a:t>
            </a:r>
            <a:endParaRPr lang="en-US" dirty="0">
              <a:latin typeface="Whipsmart" panose="020B0502030203050204" pitchFamily="34" charset="0"/>
            </a:endParaRPr>
          </a:p>
        </p:txBody>
      </p:sp>
      <p:cxnSp>
        <p:nvCxnSpPr>
          <p:cNvPr id="18" name="Straight Arrow Connector 17"/>
          <p:cNvCxnSpPr>
            <a:stCxn id="17" idx="1"/>
          </p:cNvCxnSpPr>
          <p:nvPr/>
        </p:nvCxnSpPr>
        <p:spPr>
          <a:xfrm flipH="1" flipV="1">
            <a:off x="5999357" y="4908340"/>
            <a:ext cx="2200506" cy="31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27979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Szimmetrikus</a:t>
            </a:r>
            <a:r>
              <a:rPr lang="en-US" dirty="0" smtClean="0"/>
              <a:t> </a:t>
            </a:r>
            <a:r>
              <a:rPr lang="en-US" dirty="0" err="1" smtClean="0"/>
              <a:t>verzi</a:t>
            </a:r>
            <a:r>
              <a:rPr lang="hu-HU" dirty="0"/>
              <a:t>ó</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max-</a:t>
            </a:r>
            <a:r>
              <a:rPr lang="en-US" dirty="0" err="1" smtClean="0"/>
              <a:t>Blinn</a:t>
            </a:r>
            <a:r>
              <a:rPr lang="en-US" dirty="0" smtClean="0"/>
              <a:t> BRDF</a:t>
            </a:r>
            <a:endParaRPr lang="en-US"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541714" y="2114540"/>
            <a:ext cx="3108572" cy="778971"/>
          </a:xfrm>
          <a:prstGeom prst="rect">
            <a:avLst/>
          </a:prstGeom>
        </p:spPr>
      </p:pic>
      <p:pic>
        <p:nvPicPr>
          <p:cNvPr id="7" name="Picture 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371155" y="4100982"/>
            <a:ext cx="4737829" cy="740573"/>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096000" y="5299918"/>
            <a:ext cx="967314" cy="343772"/>
          </a:xfrm>
          <a:prstGeom prst="rect">
            <a:avLst/>
          </a:prstGeom>
        </p:spPr>
      </p:pic>
      <p:pic>
        <p:nvPicPr>
          <p:cNvPr id="11" name="Picture 10"/>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8196147" y="3564047"/>
            <a:ext cx="908800" cy="360229"/>
          </a:xfrm>
          <a:prstGeom prst="rect">
            <a:avLst/>
          </a:prstGeom>
        </p:spPr>
      </p:pic>
      <p:cxnSp>
        <p:nvCxnSpPr>
          <p:cNvPr id="12" name="Straight Arrow Connector 11"/>
          <p:cNvCxnSpPr>
            <a:stCxn id="11" idx="1"/>
          </p:cNvCxnSpPr>
          <p:nvPr/>
        </p:nvCxnSpPr>
        <p:spPr>
          <a:xfrm flipH="1">
            <a:off x="7322635" y="3744161"/>
            <a:ext cx="873513" cy="448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1"/>
          </p:cNvCxnSpPr>
          <p:nvPr/>
        </p:nvCxnSpPr>
        <p:spPr>
          <a:xfrm flipH="1">
            <a:off x="7650287" y="3744161"/>
            <a:ext cx="545861" cy="783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0"/>
          </p:cNvCxnSpPr>
          <p:nvPr/>
        </p:nvCxnSpPr>
        <p:spPr>
          <a:xfrm flipV="1">
            <a:off x="6579658" y="4841554"/>
            <a:ext cx="285411" cy="4583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658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zövegdoboz 58"/>
          <p:cNvSpPr txBox="1"/>
          <p:nvPr/>
        </p:nvSpPr>
        <p:spPr>
          <a:xfrm>
            <a:off x="3209310" y="1613848"/>
            <a:ext cx="5883342" cy="646331"/>
          </a:xfrm>
          <a:prstGeom prst="rect">
            <a:avLst/>
          </a:prstGeom>
          <a:noFill/>
        </p:spPr>
        <p:txBody>
          <a:bodyPr wrap="none" rtlCol="0">
            <a:spAutoFit/>
          </a:bodyPr>
          <a:lstStyle/>
          <a:p>
            <a:r>
              <a:rPr lang="en-US" sz="3600" dirty="0">
                <a:latin typeface="Whipsmart" pitchFamily="34" charset="0"/>
              </a:rPr>
              <a:t>Watt per </a:t>
            </a:r>
            <a:r>
              <a:rPr lang="hu-HU" sz="3600" dirty="0" smtClean="0">
                <a:latin typeface="Whipsmart" pitchFamily="34" charset="0"/>
              </a:rPr>
              <a:t>négyzetméter</a:t>
            </a:r>
            <a:r>
              <a:rPr lang="en-US" sz="3600" dirty="0" smtClean="0">
                <a:latin typeface="Whipsmart" pitchFamily="34" charset="0"/>
              </a:rPr>
              <a:t> </a:t>
            </a:r>
            <a:r>
              <a:rPr lang="en-US" sz="3600" dirty="0">
                <a:latin typeface="Whipsmart" pitchFamily="34" charset="0"/>
              </a:rPr>
              <a:t>[ Wm</a:t>
            </a:r>
            <a:r>
              <a:rPr lang="en-US" sz="3600" baseline="30000" dirty="0">
                <a:latin typeface="Whipsmart" pitchFamily="34" charset="0"/>
              </a:rPr>
              <a:t>-2</a:t>
            </a:r>
            <a:r>
              <a:rPr lang="en-US" sz="3600" dirty="0">
                <a:latin typeface="Whipsmart" pitchFamily="34" charset="0"/>
              </a:rPr>
              <a:t> ]</a:t>
            </a:r>
          </a:p>
        </p:txBody>
      </p:sp>
      <p:cxnSp>
        <p:nvCxnSpPr>
          <p:cNvPr id="60" name="Egyenes összekötő nyíllal 59"/>
          <p:cNvCxnSpPr/>
          <p:nvPr/>
        </p:nvCxnSpPr>
        <p:spPr>
          <a:xfrm flipV="1">
            <a:off x="3733801" y="437388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1" name="Egyenes összekötő nyíllal 60"/>
          <p:cNvCxnSpPr/>
          <p:nvPr/>
        </p:nvCxnSpPr>
        <p:spPr>
          <a:xfrm flipV="1">
            <a:off x="8412481" y="439674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2" name="Egyenes összekötő nyíllal 61"/>
          <p:cNvCxnSpPr/>
          <p:nvPr/>
        </p:nvCxnSpPr>
        <p:spPr>
          <a:xfrm flipV="1">
            <a:off x="45720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3" name="Egyenes összekötő nyíllal 62"/>
          <p:cNvCxnSpPr/>
          <p:nvPr/>
        </p:nvCxnSpPr>
        <p:spPr>
          <a:xfrm flipV="1">
            <a:off x="50292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4" name="Egyenes összekötő nyíllal 63"/>
          <p:cNvCxnSpPr/>
          <p:nvPr/>
        </p:nvCxnSpPr>
        <p:spPr>
          <a:xfrm flipV="1">
            <a:off x="71628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5" name="Egyenes összekötő nyíllal 64"/>
          <p:cNvCxnSpPr/>
          <p:nvPr/>
        </p:nvCxnSpPr>
        <p:spPr>
          <a:xfrm flipV="1">
            <a:off x="58674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6" name="Egyenes összekötő nyíllal 65"/>
          <p:cNvCxnSpPr/>
          <p:nvPr/>
        </p:nvCxnSpPr>
        <p:spPr>
          <a:xfrm flipV="1">
            <a:off x="63246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7" name="Egyenes összekötő nyíllal 66"/>
          <p:cNvCxnSpPr/>
          <p:nvPr/>
        </p:nvCxnSpPr>
        <p:spPr>
          <a:xfrm flipV="1">
            <a:off x="6728216" y="431292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8" name="Egyenes összekötő nyíllal 67"/>
          <p:cNvCxnSpPr/>
          <p:nvPr/>
        </p:nvCxnSpPr>
        <p:spPr>
          <a:xfrm flipV="1">
            <a:off x="7162801" y="38100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69" name="Egyenes összekötő nyíllal 68"/>
          <p:cNvCxnSpPr/>
          <p:nvPr/>
        </p:nvCxnSpPr>
        <p:spPr>
          <a:xfrm flipV="1">
            <a:off x="54483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70" name="Egyenes összekötő nyíllal 69"/>
          <p:cNvCxnSpPr/>
          <p:nvPr/>
        </p:nvCxnSpPr>
        <p:spPr>
          <a:xfrm flipV="1">
            <a:off x="79629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71" name="Egyenes összekötő nyíllal 70"/>
          <p:cNvCxnSpPr/>
          <p:nvPr/>
        </p:nvCxnSpPr>
        <p:spPr>
          <a:xfrm flipV="1">
            <a:off x="58674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73" name="Egyenes összekötő nyíllal 72"/>
          <p:cNvCxnSpPr/>
          <p:nvPr/>
        </p:nvCxnSpPr>
        <p:spPr>
          <a:xfrm flipV="1">
            <a:off x="41529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74" name="Egyenes összekötő nyíllal 73"/>
          <p:cNvCxnSpPr/>
          <p:nvPr/>
        </p:nvCxnSpPr>
        <p:spPr>
          <a:xfrm flipV="1">
            <a:off x="63246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5" name="Egyenes összekötő nyíllal 94"/>
          <p:cNvCxnSpPr/>
          <p:nvPr/>
        </p:nvCxnSpPr>
        <p:spPr>
          <a:xfrm flipV="1">
            <a:off x="7543801" y="43434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6" name="Egyenes összekötő nyíllal 95"/>
          <p:cNvCxnSpPr/>
          <p:nvPr/>
        </p:nvCxnSpPr>
        <p:spPr>
          <a:xfrm flipV="1">
            <a:off x="4572001" y="38100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7" name="Egyenes összekötő nyíllal 96"/>
          <p:cNvCxnSpPr/>
          <p:nvPr/>
        </p:nvCxnSpPr>
        <p:spPr>
          <a:xfrm flipV="1">
            <a:off x="50292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8" name="Egyenes összekötő nyíllal 97"/>
          <p:cNvCxnSpPr/>
          <p:nvPr/>
        </p:nvCxnSpPr>
        <p:spPr>
          <a:xfrm flipV="1">
            <a:off x="4572001" y="32385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99" name="Egyenes összekötő nyíllal 98"/>
          <p:cNvCxnSpPr/>
          <p:nvPr/>
        </p:nvCxnSpPr>
        <p:spPr>
          <a:xfrm flipV="1">
            <a:off x="54483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00" name="Egyenes összekötő nyíllal 99"/>
          <p:cNvCxnSpPr/>
          <p:nvPr/>
        </p:nvCxnSpPr>
        <p:spPr>
          <a:xfrm flipV="1">
            <a:off x="6324601" y="32385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01" name="Egyenes összekötő nyíllal 100"/>
          <p:cNvCxnSpPr/>
          <p:nvPr/>
        </p:nvCxnSpPr>
        <p:spPr>
          <a:xfrm flipV="1">
            <a:off x="6743701" y="3771900"/>
            <a:ext cx="15485" cy="64008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102" name="Straight Connector 3"/>
          <p:cNvCxnSpPr/>
          <p:nvPr/>
        </p:nvCxnSpPr>
        <p:spPr>
          <a:xfrm>
            <a:off x="3498969" y="5012576"/>
            <a:ext cx="51172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Ellipszis 11"/>
          <p:cNvSpPr/>
          <p:nvPr/>
        </p:nvSpPr>
        <p:spPr>
          <a:xfrm>
            <a:off x="3530096"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104" name="Straight Connector 6"/>
          <p:cNvCxnSpPr/>
          <p:nvPr/>
        </p:nvCxnSpPr>
        <p:spPr>
          <a:xfrm>
            <a:off x="3498968"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7"/>
          <p:cNvCxnSpPr/>
          <p:nvPr/>
        </p:nvCxnSpPr>
        <p:spPr>
          <a:xfrm>
            <a:off x="3925688"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26"/>
          <p:cNvCxnSpPr/>
          <p:nvPr/>
        </p:nvCxnSpPr>
        <p:spPr>
          <a:xfrm>
            <a:off x="4352408" y="4875448"/>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27"/>
          <p:cNvCxnSpPr/>
          <p:nvPr/>
        </p:nvCxnSpPr>
        <p:spPr>
          <a:xfrm>
            <a:off x="4779127" y="4875448"/>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28"/>
          <p:cNvCxnSpPr/>
          <p:nvPr/>
        </p:nvCxnSpPr>
        <p:spPr>
          <a:xfrm>
            <a:off x="5208186" y="4875448"/>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29"/>
          <p:cNvCxnSpPr/>
          <p:nvPr/>
        </p:nvCxnSpPr>
        <p:spPr>
          <a:xfrm>
            <a:off x="5635340" y="4875448"/>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30"/>
          <p:cNvCxnSpPr/>
          <p:nvPr/>
        </p:nvCxnSpPr>
        <p:spPr>
          <a:xfrm>
            <a:off x="6059287"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31"/>
          <p:cNvCxnSpPr/>
          <p:nvPr/>
        </p:nvCxnSpPr>
        <p:spPr>
          <a:xfrm>
            <a:off x="6486005"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32"/>
          <p:cNvCxnSpPr/>
          <p:nvPr/>
        </p:nvCxnSpPr>
        <p:spPr>
          <a:xfrm>
            <a:off x="6926492"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33"/>
          <p:cNvCxnSpPr/>
          <p:nvPr/>
        </p:nvCxnSpPr>
        <p:spPr>
          <a:xfrm>
            <a:off x="7339444" y="4877877"/>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34"/>
          <p:cNvCxnSpPr/>
          <p:nvPr/>
        </p:nvCxnSpPr>
        <p:spPr>
          <a:xfrm>
            <a:off x="7766164"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35"/>
          <p:cNvCxnSpPr/>
          <p:nvPr/>
        </p:nvCxnSpPr>
        <p:spPr>
          <a:xfrm>
            <a:off x="8192884"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36"/>
          <p:cNvCxnSpPr/>
          <p:nvPr/>
        </p:nvCxnSpPr>
        <p:spPr>
          <a:xfrm>
            <a:off x="8616225" y="4875451"/>
            <a:ext cx="0" cy="274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Ellipszis 11"/>
          <p:cNvSpPr/>
          <p:nvPr/>
        </p:nvSpPr>
        <p:spPr>
          <a:xfrm>
            <a:off x="8287425" y="4867362"/>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18" name="Ellipszis 11"/>
          <p:cNvSpPr/>
          <p:nvPr/>
        </p:nvSpPr>
        <p:spPr>
          <a:xfrm>
            <a:off x="4491497"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19" name="Ellipszis 11"/>
          <p:cNvSpPr/>
          <p:nvPr/>
        </p:nvSpPr>
        <p:spPr>
          <a:xfrm>
            <a:off x="4889089"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0" name="Ellipszis 11"/>
          <p:cNvSpPr/>
          <p:nvPr/>
        </p:nvSpPr>
        <p:spPr>
          <a:xfrm>
            <a:off x="7003068"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1" name="Ellipszis 11"/>
          <p:cNvSpPr/>
          <p:nvPr/>
        </p:nvSpPr>
        <p:spPr>
          <a:xfrm>
            <a:off x="5668440"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2" name="Ellipszis 11"/>
          <p:cNvSpPr/>
          <p:nvPr/>
        </p:nvSpPr>
        <p:spPr>
          <a:xfrm>
            <a:off x="6150328"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3" name="Ellipszis 11"/>
          <p:cNvSpPr/>
          <p:nvPr/>
        </p:nvSpPr>
        <p:spPr>
          <a:xfrm>
            <a:off x="6488344" y="4875448"/>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4" name="Ellipszis 11"/>
          <p:cNvSpPr/>
          <p:nvPr/>
        </p:nvSpPr>
        <p:spPr>
          <a:xfrm>
            <a:off x="7068511"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5" name="Ellipszis 11"/>
          <p:cNvSpPr/>
          <p:nvPr/>
        </p:nvSpPr>
        <p:spPr>
          <a:xfrm>
            <a:off x="5354746"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6" name="Ellipszis 11"/>
          <p:cNvSpPr/>
          <p:nvPr/>
        </p:nvSpPr>
        <p:spPr>
          <a:xfrm>
            <a:off x="7783030"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7" name="Ellipszis 11"/>
          <p:cNvSpPr/>
          <p:nvPr/>
        </p:nvSpPr>
        <p:spPr>
          <a:xfrm>
            <a:off x="5762854"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8" name="Ellipszis 11"/>
          <p:cNvSpPr/>
          <p:nvPr/>
        </p:nvSpPr>
        <p:spPr>
          <a:xfrm>
            <a:off x="4014565"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29" name="Ellipszis 11"/>
          <p:cNvSpPr/>
          <p:nvPr/>
        </p:nvSpPr>
        <p:spPr>
          <a:xfrm>
            <a:off x="6123456"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30" name="Ellipszis 11"/>
          <p:cNvSpPr/>
          <p:nvPr/>
        </p:nvSpPr>
        <p:spPr>
          <a:xfrm>
            <a:off x="7444425" y="4867362"/>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31" name="Ellipszis 11"/>
          <p:cNvSpPr/>
          <p:nvPr/>
        </p:nvSpPr>
        <p:spPr>
          <a:xfrm>
            <a:off x="4429168" y="4867362"/>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32" name="Ellipszis 11"/>
          <p:cNvSpPr/>
          <p:nvPr/>
        </p:nvSpPr>
        <p:spPr>
          <a:xfrm>
            <a:off x="4876801" y="4876801"/>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33" name="Ellipszis 11"/>
          <p:cNvSpPr/>
          <p:nvPr/>
        </p:nvSpPr>
        <p:spPr>
          <a:xfrm>
            <a:off x="4439118"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34" name="Ellipszis 11"/>
          <p:cNvSpPr/>
          <p:nvPr/>
        </p:nvSpPr>
        <p:spPr>
          <a:xfrm>
            <a:off x="5220194" y="4867363"/>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35" name="Ellipszis 11"/>
          <p:cNvSpPr/>
          <p:nvPr/>
        </p:nvSpPr>
        <p:spPr>
          <a:xfrm>
            <a:off x="6202659" y="4875447"/>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36" name="Ellipszis 11"/>
          <p:cNvSpPr/>
          <p:nvPr/>
        </p:nvSpPr>
        <p:spPr>
          <a:xfrm>
            <a:off x="6654170" y="4867364"/>
            <a:ext cx="249321" cy="274251"/>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137" name="Szabadkézi sokszög 136"/>
          <p:cNvSpPr/>
          <p:nvPr/>
        </p:nvSpPr>
        <p:spPr>
          <a:xfrm>
            <a:off x="3657600" y="3143251"/>
            <a:ext cx="4876800" cy="1488017"/>
          </a:xfrm>
          <a:custGeom>
            <a:avLst/>
            <a:gdLst>
              <a:gd name="connsiteX0" fmla="*/ 0 w 4876800"/>
              <a:gd name="connsiteY0" fmla="*/ 1441450 h 1488017"/>
              <a:gd name="connsiteX1" fmla="*/ 584200 w 4876800"/>
              <a:gd name="connsiteY1" fmla="*/ 1263650 h 1488017"/>
              <a:gd name="connsiteX2" fmla="*/ 1028700 w 4876800"/>
              <a:gd name="connsiteY2" fmla="*/ 95250 h 1488017"/>
              <a:gd name="connsiteX3" fmla="*/ 1422400 w 4876800"/>
              <a:gd name="connsiteY3" fmla="*/ 692150 h 1488017"/>
              <a:gd name="connsiteX4" fmla="*/ 2197100 w 4876800"/>
              <a:gd name="connsiteY4" fmla="*/ 831850 h 1488017"/>
              <a:gd name="connsiteX5" fmla="*/ 2768600 w 4876800"/>
              <a:gd name="connsiteY5" fmla="*/ 209550 h 1488017"/>
              <a:gd name="connsiteX6" fmla="*/ 3581400 w 4876800"/>
              <a:gd name="connsiteY6" fmla="*/ 857250 h 1488017"/>
              <a:gd name="connsiteX7" fmla="*/ 4876800 w 4876800"/>
              <a:gd name="connsiteY7" fmla="*/ 1428750 h 148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6800" h="1488017">
                <a:moveTo>
                  <a:pt x="0" y="1441450"/>
                </a:moveTo>
                <a:cubicBezTo>
                  <a:pt x="206375" y="1464733"/>
                  <a:pt x="412750" y="1488017"/>
                  <a:pt x="584200" y="1263650"/>
                </a:cubicBezTo>
                <a:cubicBezTo>
                  <a:pt x="755650" y="1039283"/>
                  <a:pt x="889000" y="190500"/>
                  <a:pt x="1028700" y="95250"/>
                </a:cubicBezTo>
                <a:cubicBezTo>
                  <a:pt x="1168400" y="0"/>
                  <a:pt x="1227667" y="569383"/>
                  <a:pt x="1422400" y="692150"/>
                </a:cubicBezTo>
                <a:cubicBezTo>
                  <a:pt x="1617133" y="814917"/>
                  <a:pt x="1972733" y="912283"/>
                  <a:pt x="2197100" y="831850"/>
                </a:cubicBezTo>
                <a:cubicBezTo>
                  <a:pt x="2421467" y="751417"/>
                  <a:pt x="2537883" y="205317"/>
                  <a:pt x="2768600" y="209550"/>
                </a:cubicBezTo>
                <a:cubicBezTo>
                  <a:pt x="2999317" y="213783"/>
                  <a:pt x="3230033" y="654050"/>
                  <a:pt x="3581400" y="857250"/>
                </a:cubicBezTo>
                <a:cubicBezTo>
                  <a:pt x="3932767" y="1060450"/>
                  <a:pt x="4404783" y="1244600"/>
                  <a:pt x="4876800" y="1428750"/>
                </a:cubicBezTo>
              </a:path>
            </a:pathLst>
          </a:cu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9206" y="746576"/>
            <a:ext cx="8433470" cy="580115"/>
          </a:xfrm>
          <a:prstGeom prst="rect">
            <a:avLst/>
          </a:prstGeom>
        </p:spPr>
      </p:pic>
    </p:spTree>
    <p:extLst>
      <p:ext uri="{BB962C8B-B14F-4D97-AF65-F5344CB8AC3E}">
        <p14:creationId xmlns:p14="http://schemas.microsoft.com/office/powerpoint/2010/main" val="428725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par>
                          <p:cTn id="7" fill="hold">
                            <p:stCondLst>
                              <p:cond delay="0"/>
                            </p:stCondLst>
                            <p:childTnLst>
                              <p:par>
                                <p:cTn id="8" presetID="56" presetClass="path" presetSubtype="0" fill="hold" grpId="1" nodeType="afterEffect">
                                  <p:stCondLst>
                                    <p:cond delay="0"/>
                                  </p:stCondLst>
                                  <p:childTnLst>
                                    <p:animMotion origin="layout" path="M 5.55556E-7 2.96296E-6 L 0.26649 -0.34861 " pathEditMode="relative" rAng="0" ptsTypes="AA">
                                      <p:cBhvr>
                                        <p:cTn id="9" dur="500" spd="-100000" fill="hold"/>
                                        <p:tgtEl>
                                          <p:spTgt spid="103"/>
                                        </p:tgtEl>
                                        <p:attrNameLst>
                                          <p:attrName>ppt_x</p:attrName>
                                          <p:attrName>ppt_y</p:attrName>
                                        </p:attrNameLst>
                                      </p:cBhvr>
                                      <p:rCtr x="13316" y="-17431"/>
                                    </p:animMotion>
                                  </p:childTnLst>
                                  <p:subTnLst>
                                    <p:set>
                                      <p:cBhvr override="childStyle">
                                        <p:cTn dur="1" fill="hold" display="0" masterRel="sameClick" afterEffect="1">
                                          <p:stCondLst>
                                            <p:cond evt="end" delay="0">
                                              <p:tn val="8"/>
                                            </p:cond>
                                          </p:stCondLst>
                                        </p:cTn>
                                        <p:tgtEl>
                                          <p:spTgt spid="103"/>
                                        </p:tgtEl>
                                        <p:attrNameLst>
                                          <p:attrName>style.visibility</p:attrName>
                                        </p:attrNameLst>
                                      </p:cBhvr>
                                      <p:to>
                                        <p:strVal val="hidden"/>
                                      </p:to>
                                    </p:set>
                                  </p:subTnLst>
                                </p:cTn>
                              </p:par>
                              <p:par>
                                <p:cTn id="10" presetID="12" presetClass="entr" presetSubtype="4" fill="hold"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slide(fromBottom)">
                                      <p:cBhvr>
                                        <p:cTn id="12" dur="500"/>
                                        <p:tgtEl>
                                          <p:spTgt spid="60"/>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7"/>
                                        </p:tgtEl>
                                        <p:attrNameLst>
                                          <p:attrName>style.visibility</p:attrName>
                                        </p:attrNameLst>
                                      </p:cBhvr>
                                      <p:to>
                                        <p:strVal val="visible"/>
                                      </p:to>
                                    </p:set>
                                  </p:childTnLst>
                                </p:cTn>
                              </p:par>
                            </p:childTnLst>
                          </p:cTn>
                        </p:par>
                        <p:par>
                          <p:cTn id="16" fill="hold">
                            <p:stCondLst>
                              <p:cond delay="500"/>
                            </p:stCondLst>
                            <p:childTnLst>
                              <p:par>
                                <p:cTn id="17" presetID="56" presetClass="path" presetSubtype="0" fill="hold" grpId="1" nodeType="afterEffect">
                                  <p:stCondLst>
                                    <p:cond delay="0"/>
                                  </p:stCondLst>
                                  <p:childTnLst>
                                    <p:animMotion origin="layout" path="M 1.66667E-6 3.7037E-7 L -0.13264 -0.3419 " pathEditMode="relative" rAng="0" ptsTypes="AA">
                                      <p:cBhvr>
                                        <p:cTn id="18" dur="500" spd="-100000" fill="hold"/>
                                        <p:tgtEl>
                                          <p:spTgt spid="117"/>
                                        </p:tgtEl>
                                        <p:attrNameLst>
                                          <p:attrName>ppt_x</p:attrName>
                                          <p:attrName>ppt_y</p:attrName>
                                        </p:attrNameLst>
                                      </p:cBhvr>
                                      <p:rCtr x="-6632" y="-17106"/>
                                    </p:animMotion>
                                  </p:childTnLst>
                                  <p:subTnLst>
                                    <p:set>
                                      <p:cBhvr override="childStyle">
                                        <p:cTn dur="1" fill="hold" display="0" masterRel="sameClick" afterEffect="1">
                                          <p:stCondLst>
                                            <p:cond evt="end" delay="0">
                                              <p:tn val="17"/>
                                            </p:cond>
                                          </p:stCondLst>
                                        </p:cTn>
                                        <p:tgtEl>
                                          <p:spTgt spid="117"/>
                                        </p:tgtEl>
                                        <p:attrNameLst>
                                          <p:attrName>style.visibility</p:attrName>
                                        </p:attrNameLst>
                                      </p:cBhvr>
                                      <p:to>
                                        <p:strVal val="hidden"/>
                                      </p:to>
                                    </p:set>
                                  </p:subTnLst>
                                </p:cTn>
                              </p:par>
                              <p:par>
                                <p:cTn id="19" presetID="12" presetClass="entr" presetSubtype="4"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slide(fromBottom)">
                                      <p:cBhvr>
                                        <p:cTn id="21" dur="500"/>
                                        <p:tgtEl>
                                          <p:spTgt spid="61"/>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childTnLst>
                          </p:cTn>
                        </p:par>
                        <p:par>
                          <p:cTn id="25" fill="hold">
                            <p:stCondLst>
                              <p:cond delay="1000"/>
                            </p:stCondLst>
                            <p:childTnLst>
                              <p:par>
                                <p:cTn id="26" presetID="56" presetClass="path" presetSubtype="0" fill="hold" grpId="1" nodeType="afterEffect">
                                  <p:stCondLst>
                                    <p:cond delay="0"/>
                                  </p:stCondLst>
                                  <p:childTnLst>
                                    <p:animMotion origin="layout" path="M -4.16667E-6 2.96296E-6 L 0.13178 -0.34746 " pathEditMode="relative" rAng="0" ptsTypes="AA">
                                      <p:cBhvr>
                                        <p:cTn id="27" dur="500" spd="-100000" fill="hold"/>
                                        <p:tgtEl>
                                          <p:spTgt spid="118"/>
                                        </p:tgtEl>
                                        <p:attrNameLst>
                                          <p:attrName>ppt_x</p:attrName>
                                          <p:attrName>ppt_y</p:attrName>
                                        </p:attrNameLst>
                                      </p:cBhvr>
                                      <p:rCtr x="6580" y="-17384"/>
                                    </p:animMotion>
                                  </p:childTnLst>
                                  <p:subTnLst>
                                    <p:set>
                                      <p:cBhvr override="childStyle">
                                        <p:cTn dur="1" fill="hold" display="0" masterRel="sameClick" afterEffect="1">
                                          <p:stCondLst>
                                            <p:cond evt="end" delay="0">
                                              <p:tn val="26"/>
                                            </p:cond>
                                          </p:stCondLst>
                                        </p:cTn>
                                        <p:tgtEl>
                                          <p:spTgt spid="118"/>
                                        </p:tgtEl>
                                        <p:attrNameLst>
                                          <p:attrName>style.visibility</p:attrName>
                                        </p:attrNameLst>
                                      </p:cBhvr>
                                      <p:to>
                                        <p:strVal val="hidden"/>
                                      </p:to>
                                    </p:set>
                                  </p:subTnLst>
                                </p:cTn>
                              </p:par>
                              <p:par>
                                <p:cTn id="28" presetID="12" presetClass="entr" presetSubtype="4"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slide(fromBottom)">
                                      <p:cBhvr>
                                        <p:cTn id="30" dur="500"/>
                                        <p:tgtEl>
                                          <p:spTgt spid="62"/>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119"/>
                                        </p:tgtEl>
                                        <p:attrNameLst>
                                          <p:attrName>style.visibility</p:attrName>
                                        </p:attrNameLst>
                                      </p:cBhvr>
                                      <p:to>
                                        <p:strVal val="visible"/>
                                      </p:to>
                                    </p:set>
                                  </p:childTnLst>
                                </p:cTn>
                              </p:par>
                            </p:childTnLst>
                          </p:cTn>
                        </p:par>
                        <p:par>
                          <p:cTn id="34" fill="hold">
                            <p:stCondLst>
                              <p:cond delay="1500"/>
                            </p:stCondLst>
                            <p:childTnLst>
                              <p:par>
                                <p:cTn id="35" presetID="56" presetClass="path" presetSubtype="0" fill="hold" grpId="1" nodeType="afterEffect">
                                  <p:stCondLst>
                                    <p:cond delay="0"/>
                                  </p:stCondLst>
                                  <p:childTnLst>
                                    <p:animMotion origin="layout" path="M -5.55556E-7 2.96296E-6 L -0.1349 -0.34306 " pathEditMode="relative" rAng="0" ptsTypes="AA">
                                      <p:cBhvr>
                                        <p:cTn id="36" dur="500" spd="-100000" fill="hold"/>
                                        <p:tgtEl>
                                          <p:spTgt spid="119"/>
                                        </p:tgtEl>
                                        <p:attrNameLst>
                                          <p:attrName>ppt_x</p:attrName>
                                          <p:attrName>ppt_y</p:attrName>
                                        </p:attrNameLst>
                                      </p:cBhvr>
                                      <p:rCtr x="-6753" y="-17153"/>
                                    </p:animMotion>
                                  </p:childTnLst>
                                  <p:subTnLst>
                                    <p:set>
                                      <p:cBhvr override="childStyle">
                                        <p:cTn dur="1" fill="hold" display="0" masterRel="sameClick" afterEffect="1">
                                          <p:stCondLst>
                                            <p:cond evt="end" delay="0">
                                              <p:tn val="35"/>
                                            </p:cond>
                                          </p:stCondLst>
                                        </p:cTn>
                                        <p:tgtEl>
                                          <p:spTgt spid="119"/>
                                        </p:tgtEl>
                                        <p:attrNameLst>
                                          <p:attrName>style.visibility</p:attrName>
                                        </p:attrNameLst>
                                      </p:cBhvr>
                                      <p:to>
                                        <p:strVal val="hidden"/>
                                      </p:to>
                                    </p:set>
                                  </p:subTnLst>
                                </p:cTn>
                              </p:par>
                              <p:par>
                                <p:cTn id="37" presetID="12" presetClass="entr" presetSubtype="4"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slide(fromBottom)">
                                      <p:cBhvr>
                                        <p:cTn id="39" dur="500"/>
                                        <p:tgtEl>
                                          <p:spTgt spid="63"/>
                                        </p:tgtEl>
                                      </p:cBhvr>
                                    </p:animEffec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20"/>
                                        </p:tgtEl>
                                        <p:attrNameLst>
                                          <p:attrName>style.visibility</p:attrName>
                                        </p:attrNameLst>
                                      </p:cBhvr>
                                      <p:to>
                                        <p:strVal val="visible"/>
                                      </p:to>
                                    </p:set>
                                  </p:childTnLst>
                                </p:cTn>
                              </p:par>
                            </p:childTnLst>
                          </p:cTn>
                        </p:par>
                        <p:par>
                          <p:cTn id="43" fill="hold">
                            <p:stCondLst>
                              <p:cond delay="2000"/>
                            </p:stCondLst>
                            <p:childTnLst>
                              <p:par>
                                <p:cTn id="44" presetID="56" presetClass="path" presetSubtype="0" fill="hold" grpId="1" nodeType="afterEffect">
                                  <p:stCondLst>
                                    <p:cond delay="0"/>
                                  </p:stCondLst>
                                  <p:childTnLst>
                                    <p:animMotion origin="layout" path="M 3.05556E-6 2.96296E-6 L 0.17691 -0.32963 " pathEditMode="relative" rAng="0" ptsTypes="AA">
                                      <p:cBhvr>
                                        <p:cTn id="45" dur="500" spd="-100000" fill="hold"/>
                                        <p:tgtEl>
                                          <p:spTgt spid="120"/>
                                        </p:tgtEl>
                                        <p:attrNameLst>
                                          <p:attrName>ppt_x</p:attrName>
                                          <p:attrName>ppt_y</p:attrName>
                                        </p:attrNameLst>
                                      </p:cBhvr>
                                      <p:rCtr x="8837" y="-16481"/>
                                    </p:animMotion>
                                  </p:childTnLst>
                                  <p:subTnLst>
                                    <p:set>
                                      <p:cBhvr override="childStyle">
                                        <p:cTn dur="1" fill="hold" display="0" masterRel="sameClick" afterEffect="1">
                                          <p:stCondLst>
                                            <p:cond evt="end" delay="0">
                                              <p:tn val="44"/>
                                            </p:cond>
                                          </p:stCondLst>
                                        </p:cTn>
                                        <p:tgtEl>
                                          <p:spTgt spid="120"/>
                                        </p:tgtEl>
                                        <p:attrNameLst>
                                          <p:attrName>style.visibility</p:attrName>
                                        </p:attrNameLst>
                                      </p:cBhvr>
                                      <p:to>
                                        <p:strVal val="hidden"/>
                                      </p:to>
                                    </p:set>
                                  </p:subTnLst>
                                </p:cTn>
                              </p:par>
                              <p:par>
                                <p:cTn id="46" presetID="12" presetClass="entr" presetSubtype="4"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slide(fromBottom)">
                                      <p:cBhvr>
                                        <p:cTn id="48" dur="500"/>
                                        <p:tgtEl>
                                          <p:spTgt spid="64"/>
                                        </p:tgtEl>
                                      </p:cBhvr>
                                    </p:animEffec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121"/>
                                        </p:tgtEl>
                                        <p:attrNameLst>
                                          <p:attrName>style.visibility</p:attrName>
                                        </p:attrNameLst>
                                      </p:cBhvr>
                                      <p:to>
                                        <p:strVal val="visible"/>
                                      </p:to>
                                    </p:set>
                                  </p:childTnLst>
                                </p:cTn>
                              </p:par>
                            </p:childTnLst>
                          </p:cTn>
                        </p:par>
                        <p:par>
                          <p:cTn id="52" fill="hold">
                            <p:stCondLst>
                              <p:cond delay="2500"/>
                            </p:stCondLst>
                            <p:childTnLst>
                              <p:par>
                                <p:cTn id="53" presetID="56" presetClass="path" presetSubtype="0" fill="hold" grpId="1" nodeType="afterEffect">
                                  <p:stCondLst>
                                    <p:cond delay="0"/>
                                  </p:stCondLst>
                                  <p:childTnLst>
                                    <p:animMotion origin="layout" path="M -3.61111E-6 2.96296E-6 L -0.08385 -0.34769 " pathEditMode="relative" rAng="0" ptsTypes="AA">
                                      <p:cBhvr>
                                        <p:cTn id="54" dur="500" spd="-100000" fill="hold"/>
                                        <p:tgtEl>
                                          <p:spTgt spid="121"/>
                                        </p:tgtEl>
                                        <p:attrNameLst>
                                          <p:attrName>ppt_x</p:attrName>
                                          <p:attrName>ppt_y</p:attrName>
                                        </p:attrNameLst>
                                      </p:cBhvr>
                                      <p:rCtr x="-4201" y="-17384"/>
                                    </p:animMotion>
                                  </p:childTnLst>
                                  <p:subTnLst>
                                    <p:set>
                                      <p:cBhvr override="childStyle">
                                        <p:cTn dur="1" fill="hold" display="0" masterRel="sameClick" afterEffect="1">
                                          <p:stCondLst>
                                            <p:cond evt="end" delay="0">
                                              <p:tn val="53"/>
                                            </p:cond>
                                          </p:stCondLst>
                                        </p:cTn>
                                        <p:tgtEl>
                                          <p:spTgt spid="121"/>
                                        </p:tgtEl>
                                        <p:attrNameLst>
                                          <p:attrName>style.visibility</p:attrName>
                                        </p:attrNameLst>
                                      </p:cBhvr>
                                      <p:to>
                                        <p:strVal val="hidden"/>
                                      </p:to>
                                    </p:set>
                                  </p:subTnLst>
                                </p:cTn>
                              </p:par>
                              <p:par>
                                <p:cTn id="55" presetID="12" presetClass="entr" presetSubtype="4"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slide(fromBottom)">
                                      <p:cBhvr>
                                        <p:cTn id="57" dur="500"/>
                                        <p:tgtEl>
                                          <p:spTgt spid="65"/>
                                        </p:tgtEl>
                                      </p:cBhvr>
                                    </p:animEffect>
                                  </p:childTnLst>
                                </p:cTn>
                              </p:par>
                            </p:childTnLst>
                          </p:cTn>
                        </p:par>
                        <p:par>
                          <p:cTn id="58" fill="hold">
                            <p:stCondLst>
                              <p:cond delay="3000"/>
                            </p:stCondLst>
                            <p:childTnLst>
                              <p:par>
                                <p:cTn id="59" presetID="1" presetClass="entr" presetSubtype="0" fill="hold" grpId="0" nodeType="after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childTnLst>
                          </p:cTn>
                        </p:par>
                        <p:par>
                          <p:cTn id="61" fill="hold">
                            <p:stCondLst>
                              <p:cond delay="3000"/>
                            </p:stCondLst>
                            <p:childTnLst>
                              <p:par>
                                <p:cTn id="62" presetID="56" presetClass="path" presetSubtype="0" fill="hold" grpId="1" nodeType="afterEffect">
                                  <p:stCondLst>
                                    <p:cond delay="0"/>
                                  </p:stCondLst>
                                  <p:childTnLst>
                                    <p:animMotion origin="layout" path="M 2.22222E-6 2.96296E-6 L 0.14948 -0.33403 " pathEditMode="relative" rAng="0" ptsTypes="AA">
                                      <p:cBhvr>
                                        <p:cTn id="63" dur="500" spd="-100000" fill="hold"/>
                                        <p:tgtEl>
                                          <p:spTgt spid="122"/>
                                        </p:tgtEl>
                                        <p:attrNameLst>
                                          <p:attrName>ppt_x</p:attrName>
                                          <p:attrName>ppt_y</p:attrName>
                                        </p:attrNameLst>
                                      </p:cBhvr>
                                      <p:rCtr x="7465" y="-16713"/>
                                    </p:animMotion>
                                  </p:childTnLst>
                                  <p:subTnLst>
                                    <p:set>
                                      <p:cBhvr override="childStyle">
                                        <p:cTn dur="1" fill="hold" display="0" masterRel="sameClick" afterEffect="1">
                                          <p:stCondLst>
                                            <p:cond evt="end" delay="0">
                                              <p:tn val="62"/>
                                            </p:cond>
                                          </p:stCondLst>
                                        </p:cTn>
                                        <p:tgtEl>
                                          <p:spTgt spid="122"/>
                                        </p:tgtEl>
                                        <p:attrNameLst>
                                          <p:attrName>style.visibility</p:attrName>
                                        </p:attrNameLst>
                                      </p:cBhvr>
                                      <p:to>
                                        <p:strVal val="hidden"/>
                                      </p:to>
                                    </p:set>
                                  </p:subTnLst>
                                </p:cTn>
                              </p:par>
                              <p:par>
                                <p:cTn id="64" presetID="12" presetClass="entr" presetSubtype="4" fill="hold"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slide(fromBottom)">
                                      <p:cBhvr>
                                        <p:cTn id="66" dur="500"/>
                                        <p:tgtEl>
                                          <p:spTgt spid="66"/>
                                        </p:tgtEl>
                                      </p:cBhvr>
                                    </p:animEffect>
                                  </p:childTnLst>
                                </p:cTn>
                              </p:par>
                            </p:childTnLst>
                          </p:cTn>
                        </p:par>
                        <p:par>
                          <p:cTn id="67" fill="hold">
                            <p:stCondLst>
                              <p:cond delay="3500"/>
                            </p:stCondLst>
                            <p:childTnLst>
                              <p:par>
                                <p:cTn id="68" presetID="1" presetClass="entr" presetSubtype="0" fill="hold" grpId="0" nodeType="afterEffect">
                                  <p:stCondLst>
                                    <p:cond delay="0"/>
                                  </p:stCondLst>
                                  <p:childTnLst>
                                    <p:set>
                                      <p:cBhvr>
                                        <p:cTn id="69" dur="1" fill="hold">
                                          <p:stCondLst>
                                            <p:cond delay="0"/>
                                          </p:stCondLst>
                                        </p:cTn>
                                        <p:tgtEl>
                                          <p:spTgt spid="123"/>
                                        </p:tgtEl>
                                        <p:attrNameLst>
                                          <p:attrName>style.visibility</p:attrName>
                                        </p:attrNameLst>
                                      </p:cBhvr>
                                      <p:to>
                                        <p:strVal val="visible"/>
                                      </p:to>
                                    </p:set>
                                  </p:childTnLst>
                                </p:cTn>
                              </p:par>
                            </p:childTnLst>
                          </p:cTn>
                        </p:par>
                        <p:par>
                          <p:cTn id="70" fill="hold">
                            <p:stCondLst>
                              <p:cond delay="3500"/>
                            </p:stCondLst>
                            <p:childTnLst>
                              <p:par>
                                <p:cTn id="71" presetID="56" presetClass="path" presetSubtype="0" fill="hold" grpId="1" nodeType="afterEffect">
                                  <p:stCondLst>
                                    <p:cond delay="0"/>
                                  </p:stCondLst>
                                  <p:childTnLst>
                                    <p:animMotion origin="layout" path="M 3.05556E-6 2.96296E-6 L -0.30973 -0.33635 " pathEditMode="relative" rAng="0" ptsTypes="AA">
                                      <p:cBhvr>
                                        <p:cTn id="72" dur="500" spd="-100000" fill="hold"/>
                                        <p:tgtEl>
                                          <p:spTgt spid="123"/>
                                        </p:tgtEl>
                                        <p:attrNameLst>
                                          <p:attrName>ppt_x</p:attrName>
                                          <p:attrName>ppt_y</p:attrName>
                                        </p:attrNameLst>
                                      </p:cBhvr>
                                      <p:rCtr x="-15486" y="-16829"/>
                                    </p:animMotion>
                                  </p:childTnLst>
                                  <p:subTnLst>
                                    <p:set>
                                      <p:cBhvr override="childStyle">
                                        <p:cTn dur="1" fill="hold" display="0" masterRel="sameClick" afterEffect="1">
                                          <p:stCondLst>
                                            <p:cond evt="end" delay="0">
                                              <p:tn val="71"/>
                                            </p:cond>
                                          </p:stCondLst>
                                        </p:cTn>
                                        <p:tgtEl>
                                          <p:spTgt spid="123"/>
                                        </p:tgtEl>
                                        <p:attrNameLst>
                                          <p:attrName>style.visibility</p:attrName>
                                        </p:attrNameLst>
                                      </p:cBhvr>
                                      <p:to>
                                        <p:strVal val="hidden"/>
                                      </p:to>
                                    </p:set>
                                  </p:subTnLst>
                                </p:cTn>
                              </p:par>
                              <p:par>
                                <p:cTn id="73" presetID="12" presetClass="entr" presetSubtype="4" fill="hold" nodeType="with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slide(fromBottom)">
                                      <p:cBhvr>
                                        <p:cTn id="75" dur="500"/>
                                        <p:tgtEl>
                                          <p:spTgt spid="67"/>
                                        </p:tgtEl>
                                      </p:cBhvr>
                                    </p:animEffect>
                                  </p:childTnLst>
                                </p:cTn>
                              </p:par>
                            </p:childTnLst>
                          </p:cTn>
                        </p:par>
                        <p:par>
                          <p:cTn id="76" fill="hold">
                            <p:stCondLst>
                              <p:cond delay="4000"/>
                            </p:stCondLst>
                            <p:childTnLst>
                              <p:par>
                                <p:cTn id="77" presetID="1" presetClass="entr" presetSubtype="0" fill="hold" grpId="0" nodeType="afterEffect">
                                  <p:stCondLst>
                                    <p:cond delay="0"/>
                                  </p:stCondLst>
                                  <p:childTnLst>
                                    <p:set>
                                      <p:cBhvr>
                                        <p:cTn id="78" dur="1" fill="hold">
                                          <p:stCondLst>
                                            <p:cond delay="0"/>
                                          </p:stCondLst>
                                        </p:cTn>
                                        <p:tgtEl>
                                          <p:spTgt spid="124"/>
                                        </p:tgtEl>
                                        <p:attrNameLst>
                                          <p:attrName>style.visibility</p:attrName>
                                        </p:attrNameLst>
                                      </p:cBhvr>
                                      <p:to>
                                        <p:strVal val="visible"/>
                                      </p:to>
                                    </p:set>
                                  </p:childTnLst>
                                </p:cTn>
                              </p:par>
                            </p:childTnLst>
                          </p:cTn>
                        </p:par>
                        <p:par>
                          <p:cTn id="79" fill="hold">
                            <p:stCondLst>
                              <p:cond delay="4000"/>
                            </p:stCondLst>
                            <p:childTnLst>
                              <p:par>
                                <p:cTn id="80" presetID="56" presetClass="path" presetSubtype="0" fill="hold" grpId="1" nodeType="afterEffect">
                                  <p:stCondLst>
                                    <p:cond delay="0"/>
                                  </p:stCondLst>
                                  <p:childTnLst>
                                    <p:animMotion origin="layout" path="M 1.38889E-6 2.96296E-6 L 0.14062 -0.34861 " pathEditMode="relative" rAng="0" ptsTypes="AA">
                                      <p:cBhvr>
                                        <p:cTn id="81" dur="500" spd="-100000" fill="hold"/>
                                        <p:tgtEl>
                                          <p:spTgt spid="124"/>
                                        </p:tgtEl>
                                        <p:attrNameLst>
                                          <p:attrName>ppt_x</p:attrName>
                                          <p:attrName>ppt_y</p:attrName>
                                        </p:attrNameLst>
                                      </p:cBhvr>
                                      <p:rCtr x="7031" y="-17431"/>
                                    </p:animMotion>
                                  </p:childTnLst>
                                  <p:subTnLst>
                                    <p:set>
                                      <p:cBhvr override="childStyle">
                                        <p:cTn dur="1" fill="hold" display="0" masterRel="sameClick" afterEffect="1">
                                          <p:stCondLst>
                                            <p:cond evt="end" delay="0">
                                              <p:tn val="80"/>
                                            </p:cond>
                                          </p:stCondLst>
                                        </p:cTn>
                                        <p:tgtEl>
                                          <p:spTgt spid="124"/>
                                        </p:tgtEl>
                                        <p:attrNameLst>
                                          <p:attrName>style.visibility</p:attrName>
                                        </p:attrNameLst>
                                      </p:cBhvr>
                                      <p:to>
                                        <p:strVal val="hidden"/>
                                      </p:to>
                                    </p:set>
                                  </p:subTnLst>
                                </p:cTn>
                              </p:par>
                              <p:par>
                                <p:cTn id="82" presetID="12" presetClass="entr" presetSubtype="4" fill="hold"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slide(fromBottom)">
                                      <p:cBhvr>
                                        <p:cTn id="84" dur="500"/>
                                        <p:tgtEl>
                                          <p:spTgt spid="68"/>
                                        </p:tgtEl>
                                      </p:cBhvr>
                                    </p:animEffect>
                                  </p:childTnLst>
                                </p:cTn>
                              </p:par>
                            </p:childTnLst>
                          </p:cTn>
                        </p:par>
                        <p:par>
                          <p:cTn id="85" fill="hold">
                            <p:stCondLst>
                              <p:cond delay="4500"/>
                            </p:stCondLst>
                            <p:childTnLst>
                              <p:par>
                                <p:cTn id="86" presetID="1" presetClass="entr" presetSubtype="0" fill="hold" grpId="0" nodeType="afterEffect">
                                  <p:stCondLst>
                                    <p:cond delay="0"/>
                                  </p:stCondLst>
                                  <p:childTnLst>
                                    <p:set>
                                      <p:cBhvr>
                                        <p:cTn id="87" dur="1" fill="hold">
                                          <p:stCondLst>
                                            <p:cond delay="0"/>
                                          </p:stCondLst>
                                        </p:cTn>
                                        <p:tgtEl>
                                          <p:spTgt spid="125"/>
                                        </p:tgtEl>
                                        <p:attrNameLst>
                                          <p:attrName>style.visibility</p:attrName>
                                        </p:attrNameLst>
                                      </p:cBhvr>
                                      <p:to>
                                        <p:strVal val="visible"/>
                                      </p:to>
                                    </p:set>
                                  </p:childTnLst>
                                </p:cTn>
                              </p:par>
                            </p:childTnLst>
                          </p:cTn>
                        </p:par>
                        <p:par>
                          <p:cTn id="88" fill="hold">
                            <p:stCondLst>
                              <p:cond delay="4500"/>
                            </p:stCondLst>
                            <p:childTnLst>
                              <p:par>
                                <p:cTn id="89" presetID="56" presetClass="path" presetSubtype="0" fill="hold" grpId="1" nodeType="afterEffect">
                                  <p:stCondLst>
                                    <p:cond delay="0"/>
                                  </p:stCondLst>
                                  <p:childTnLst>
                                    <p:animMotion origin="layout" path="M 1.38889E-6 2.96296E-6 L -0.31979 -0.33542 " pathEditMode="relative" rAng="0" ptsTypes="AA">
                                      <p:cBhvr>
                                        <p:cTn id="90" dur="500" spd="-100000" fill="hold"/>
                                        <p:tgtEl>
                                          <p:spTgt spid="125"/>
                                        </p:tgtEl>
                                        <p:attrNameLst>
                                          <p:attrName>ppt_x</p:attrName>
                                          <p:attrName>ppt_y</p:attrName>
                                        </p:attrNameLst>
                                      </p:cBhvr>
                                      <p:rCtr x="-15990" y="-16782"/>
                                    </p:animMotion>
                                  </p:childTnLst>
                                  <p:subTnLst>
                                    <p:set>
                                      <p:cBhvr override="childStyle">
                                        <p:cTn dur="1" fill="hold" display="0" masterRel="sameClick" afterEffect="1">
                                          <p:stCondLst>
                                            <p:cond evt="end" delay="0">
                                              <p:tn val="89"/>
                                            </p:cond>
                                          </p:stCondLst>
                                        </p:cTn>
                                        <p:tgtEl>
                                          <p:spTgt spid="125"/>
                                        </p:tgtEl>
                                        <p:attrNameLst>
                                          <p:attrName>style.visibility</p:attrName>
                                        </p:attrNameLst>
                                      </p:cBhvr>
                                      <p:to>
                                        <p:strVal val="hidden"/>
                                      </p:to>
                                    </p:set>
                                  </p:subTnLst>
                                </p:cTn>
                              </p:par>
                              <p:par>
                                <p:cTn id="91" presetID="12" presetClass="entr" presetSubtype="4" fill="hold" nodeType="withEffect">
                                  <p:stCondLst>
                                    <p:cond delay="0"/>
                                  </p:stCondLst>
                                  <p:childTnLst>
                                    <p:set>
                                      <p:cBhvr>
                                        <p:cTn id="92" dur="1" fill="hold">
                                          <p:stCondLst>
                                            <p:cond delay="0"/>
                                          </p:stCondLst>
                                        </p:cTn>
                                        <p:tgtEl>
                                          <p:spTgt spid="69"/>
                                        </p:tgtEl>
                                        <p:attrNameLst>
                                          <p:attrName>style.visibility</p:attrName>
                                        </p:attrNameLst>
                                      </p:cBhvr>
                                      <p:to>
                                        <p:strVal val="visible"/>
                                      </p:to>
                                    </p:set>
                                    <p:animEffect transition="in" filter="slide(fromBottom)">
                                      <p:cBhvr>
                                        <p:cTn id="93" dur="500"/>
                                        <p:tgtEl>
                                          <p:spTgt spid="69"/>
                                        </p:tgtEl>
                                      </p:cBhvr>
                                    </p:animEffect>
                                  </p:childTnLst>
                                </p:cTn>
                              </p:par>
                            </p:childTnLst>
                          </p:cTn>
                        </p:par>
                        <p:par>
                          <p:cTn id="94" fill="hold">
                            <p:stCondLst>
                              <p:cond delay="5000"/>
                            </p:stCondLst>
                            <p:childTnLst>
                              <p:par>
                                <p:cTn id="95" presetID="1" presetClass="entr" presetSubtype="0" fill="hold" grpId="0" nodeType="afterEffect">
                                  <p:stCondLst>
                                    <p:cond delay="0"/>
                                  </p:stCondLst>
                                  <p:childTnLst>
                                    <p:set>
                                      <p:cBhvr>
                                        <p:cTn id="96" dur="1" fill="hold">
                                          <p:stCondLst>
                                            <p:cond delay="0"/>
                                          </p:stCondLst>
                                        </p:cTn>
                                        <p:tgtEl>
                                          <p:spTgt spid="126"/>
                                        </p:tgtEl>
                                        <p:attrNameLst>
                                          <p:attrName>style.visibility</p:attrName>
                                        </p:attrNameLst>
                                      </p:cBhvr>
                                      <p:to>
                                        <p:strVal val="visible"/>
                                      </p:to>
                                    </p:set>
                                  </p:childTnLst>
                                </p:cTn>
                              </p:par>
                            </p:childTnLst>
                          </p:cTn>
                        </p:par>
                        <p:par>
                          <p:cTn id="97" fill="hold">
                            <p:stCondLst>
                              <p:cond delay="5000"/>
                            </p:stCondLst>
                            <p:childTnLst>
                              <p:par>
                                <p:cTn id="98" presetID="56" presetClass="path" presetSubtype="0" fill="hold" grpId="1" nodeType="afterEffect">
                                  <p:stCondLst>
                                    <p:cond delay="0"/>
                                  </p:stCondLst>
                                  <p:childTnLst>
                                    <p:animMotion origin="layout" path="M -3.61111E-6 2.96296E-6 L -0.20034 -0.33519 " pathEditMode="relative" rAng="0" ptsTypes="AA">
                                      <p:cBhvr>
                                        <p:cTn id="99" dur="500" spd="-100000" fill="hold"/>
                                        <p:tgtEl>
                                          <p:spTgt spid="126"/>
                                        </p:tgtEl>
                                        <p:attrNameLst>
                                          <p:attrName>ppt_x</p:attrName>
                                          <p:attrName>ppt_y</p:attrName>
                                        </p:attrNameLst>
                                      </p:cBhvr>
                                      <p:rCtr x="-10017" y="-16759"/>
                                    </p:animMotion>
                                  </p:childTnLst>
                                  <p:subTnLst>
                                    <p:set>
                                      <p:cBhvr override="childStyle">
                                        <p:cTn dur="1" fill="hold" display="0" masterRel="sameClick" afterEffect="1">
                                          <p:stCondLst>
                                            <p:cond evt="end" delay="0">
                                              <p:tn val="98"/>
                                            </p:cond>
                                          </p:stCondLst>
                                        </p:cTn>
                                        <p:tgtEl>
                                          <p:spTgt spid="126"/>
                                        </p:tgtEl>
                                        <p:attrNameLst>
                                          <p:attrName>style.visibility</p:attrName>
                                        </p:attrNameLst>
                                      </p:cBhvr>
                                      <p:to>
                                        <p:strVal val="hidden"/>
                                      </p:to>
                                    </p:set>
                                  </p:subTnLst>
                                </p:cTn>
                              </p:par>
                              <p:par>
                                <p:cTn id="100" presetID="12" presetClass="entr" presetSubtype="4" fill="hold" nodeType="withEffect">
                                  <p:stCondLst>
                                    <p:cond delay="0"/>
                                  </p:stCondLst>
                                  <p:childTnLst>
                                    <p:set>
                                      <p:cBhvr>
                                        <p:cTn id="101" dur="1" fill="hold">
                                          <p:stCondLst>
                                            <p:cond delay="0"/>
                                          </p:stCondLst>
                                        </p:cTn>
                                        <p:tgtEl>
                                          <p:spTgt spid="70"/>
                                        </p:tgtEl>
                                        <p:attrNameLst>
                                          <p:attrName>style.visibility</p:attrName>
                                        </p:attrNameLst>
                                      </p:cBhvr>
                                      <p:to>
                                        <p:strVal val="visible"/>
                                      </p:to>
                                    </p:set>
                                    <p:animEffect transition="in" filter="slide(fromBottom)">
                                      <p:cBhvr>
                                        <p:cTn id="102" dur="500"/>
                                        <p:tgtEl>
                                          <p:spTgt spid="70"/>
                                        </p:tgtEl>
                                      </p:cBhvr>
                                    </p:animEffect>
                                  </p:childTnLst>
                                </p:cTn>
                              </p:par>
                            </p:childTnLst>
                          </p:cTn>
                        </p:par>
                        <p:par>
                          <p:cTn id="103" fill="hold">
                            <p:stCondLst>
                              <p:cond delay="5500"/>
                            </p:stCondLst>
                            <p:childTnLst>
                              <p:par>
                                <p:cTn id="104" presetID="1" presetClass="entr" presetSubtype="0" fill="hold" grpId="0" nodeType="afterEffect">
                                  <p:stCondLst>
                                    <p:cond delay="0"/>
                                  </p:stCondLst>
                                  <p:childTnLst>
                                    <p:set>
                                      <p:cBhvr>
                                        <p:cTn id="105" dur="1" fill="hold">
                                          <p:stCondLst>
                                            <p:cond delay="0"/>
                                          </p:stCondLst>
                                        </p:cTn>
                                        <p:tgtEl>
                                          <p:spTgt spid="127"/>
                                        </p:tgtEl>
                                        <p:attrNameLst>
                                          <p:attrName>style.visibility</p:attrName>
                                        </p:attrNameLst>
                                      </p:cBhvr>
                                      <p:to>
                                        <p:strVal val="visible"/>
                                      </p:to>
                                    </p:set>
                                  </p:childTnLst>
                                </p:cTn>
                              </p:par>
                            </p:childTnLst>
                          </p:cTn>
                        </p:par>
                        <p:par>
                          <p:cTn id="106" fill="hold">
                            <p:stCondLst>
                              <p:cond delay="5500"/>
                            </p:stCondLst>
                            <p:childTnLst>
                              <p:par>
                                <p:cTn id="107" presetID="56" presetClass="path" presetSubtype="0" fill="hold" grpId="1" nodeType="afterEffect">
                                  <p:stCondLst>
                                    <p:cond delay="0"/>
                                  </p:stCondLst>
                                  <p:childTnLst>
                                    <p:animMotion origin="layout" path="M 3.33333E-6 2.96296E-6 L -0.00573 -0.35533 " pathEditMode="relative" rAng="0" ptsTypes="AA">
                                      <p:cBhvr>
                                        <p:cTn id="108" dur="500" spd="-100000" fill="hold"/>
                                        <p:tgtEl>
                                          <p:spTgt spid="127"/>
                                        </p:tgtEl>
                                        <p:attrNameLst>
                                          <p:attrName>ppt_x</p:attrName>
                                          <p:attrName>ppt_y</p:attrName>
                                        </p:attrNameLst>
                                      </p:cBhvr>
                                      <p:rCtr x="-295" y="-17778"/>
                                    </p:animMotion>
                                  </p:childTnLst>
                                  <p:subTnLst>
                                    <p:set>
                                      <p:cBhvr override="childStyle">
                                        <p:cTn dur="1" fill="hold" display="0" masterRel="sameClick" afterEffect="1">
                                          <p:stCondLst>
                                            <p:cond evt="end" delay="0">
                                              <p:tn val="107"/>
                                            </p:cond>
                                          </p:stCondLst>
                                        </p:cTn>
                                        <p:tgtEl>
                                          <p:spTgt spid="127"/>
                                        </p:tgtEl>
                                        <p:attrNameLst>
                                          <p:attrName>style.visibility</p:attrName>
                                        </p:attrNameLst>
                                      </p:cBhvr>
                                      <p:to>
                                        <p:strVal val="hidden"/>
                                      </p:to>
                                    </p:set>
                                  </p:subTnLst>
                                </p:cTn>
                              </p:par>
                              <p:par>
                                <p:cTn id="109" presetID="12" presetClass="entr" presetSubtype="4" fill="hold" nodeType="withEffect">
                                  <p:stCondLst>
                                    <p:cond delay="0"/>
                                  </p:stCondLst>
                                  <p:childTnLst>
                                    <p:set>
                                      <p:cBhvr>
                                        <p:cTn id="110" dur="1" fill="hold">
                                          <p:stCondLst>
                                            <p:cond delay="0"/>
                                          </p:stCondLst>
                                        </p:cTn>
                                        <p:tgtEl>
                                          <p:spTgt spid="71"/>
                                        </p:tgtEl>
                                        <p:attrNameLst>
                                          <p:attrName>style.visibility</p:attrName>
                                        </p:attrNameLst>
                                      </p:cBhvr>
                                      <p:to>
                                        <p:strVal val="visible"/>
                                      </p:to>
                                    </p:set>
                                    <p:animEffect transition="in" filter="slide(fromBottom)">
                                      <p:cBhvr>
                                        <p:cTn id="111" dur="500"/>
                                        <p:tgtEl>
                                          <p:spTgt spid="71"/>
                                        </p:tgtEl>
                                      </p:cBhvr>
                                    </p:animEffect>
                                  </p:childTnLst>
                                </p:cTn>
                              </p:par>
                            </p:childTnLst>
                          </p:cTn>
                        </p:par>
                        <p:par>
                          <p:cTn id="112" fill="hold">
                            <p:stCondLst>
                              <p:cond delay="6000"/>
                            </p:stCondLst>
                            <p:childTnLst>
                              <p:par>
                                <p:cTn id="113" presetID="1" presetClass="entr" presetSubtype="0" fill="hold" grpId="0" nodeType="afterEffect">
                                  <p:stCondLst>
                                    <p:cond delay="0"/>
                                  </p:stCondLst>
                                  <p:childTnLst>
                                    <p:set>
                                      <p:cBhvr>
                                        <p:cTn id="114" dur="1" fill="hold">
                                          <p:stCondLst>
                                            <p:cond delay="0"/>
                                          </p:stCondLst>
                                        </p:cTn>
                                        <p:tgtEl>
                                          <p:spTgt spid="128"/>
                                        </p:tgtEl>
                                        <p:attrNameLst>
                                          <p:attrName>style.visibility</p:attrName>
                                        </p:attrNameLst>
                                      </p:cBhvr>
                                      <p:to>
                                        <p:strVal val="visible"/>
                                      </p:to>
                                    </p:set>
                                  </p:childTnLst>
                                </p:cTn>
                              </p:par>
                            </p:childTnLst>
                          </p:cTn>
                        </p:par>
                        <p:par>
                          <p:cTn id="115" fill="hold">
                            <p:stCondLst>
                              <p:cond delay="6000"/>
                            </p:stCondLst>
                            <p:childTnLst>
                              <p:par>
                                <p:cTn id="116" presetID="56" presetClass="path" presetSubtype="0" fill="hold" grpId="1" nodeType="afterEffect">
                                  <p:stCondLst>
                                    <p:cond delay="0"/>
                                  </p:stCondLst>
                                  <p:childTnLst>
                                    <p:animMotion origin="layout" path="M -8.33333E-7 2.96296E-6 L 0.05087 -0.35463 " pathEditMode="relative" rAng="0" ptsTypes="AA">
                                      <p:cBhvr>
                                        <p:cTn id="117" dur="500" spd="-100000" fill="hold"/>
                                        <p:tgtEl>
                                          <p:spTgt spid="128"/>
                                        </p:tgtEl>
                                        <p:attrNameLst>
                                          <p:attrName>ppt_x</p:attrName>
                                          <p:attrName>ppt_y</p:attrName>
                                        </p:attrNameLst>
                                      </p:cBhvr>
                                      <p:rCtr x="2535" y="-17731"/>
                                    </p:animMotion>
                                  </p:childTnLst>
                                  <p:subTnLst>
                                    <p:set>
                                      <p:cBhvr override="childStyle">
                                        <p:cTn dur="1" fill="hold" display="0" masterRel="sameClick" afterEffect="1">
                                          <p:stCondLst>
                                            <p:cond evt="end" delay="0">
                                              <p:tn val="116"/>
                                            </p:cond>
                                          </p:stCondLst>
                                        </p:cTn>
                                        <p:tgtEl>
                                          <p:spTgt spid="128"/>
                                        </p:tgtEl>
                                        <p:attrNameLst>
                                          <p:attrName>style.visibility</p:attrName>
                                        </p:attrNameLst>
                                      </p:cBhvr>
                                      <p:to>
                                        <p:strVal val="hidden"/>
                                      </p:to>
                                    </p:set>
                                  </p:subTnLst>
                                </p:cTn>
                              </p:par>
                              <p:par>
                                <p:cTn id="118" presetID="12" presetClass="entr" presetSubtype="4"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slide(fromBottom)">
                                      <p:cBhvr>
                                        <p:cTn id="120" dur="500"/>
                                        <p:tgtEl>
                                          <p:spTgt spid="73"/>
                                        </p:tgtEl>
                                      </p:cBhvr>
                                    </p:animEffect>
                                  </p:childTnLst>
                                </p:cTn>
                              </p:par>
                            </p:childTnLst>
                          </p:cTn>
                        </p:par>
                        <p:par>
                          <p:cTn id="121" fill="hold">
                            <p:stCondLst>
                              <p:cond delay="6500"/>
                            </p:stCondLst>
                            <p:childTnLst>
                              <p:par>
                                <p:cTn id="122" presetID="1" presetClass="entr" presetSubtype="0" fill="hold" grpId="0" nodeType="afterEffect">
                                  <p:stCondLst>
                                    <p:cond delay="0"/>
                                  </p:stCondLst>
                                  <p:childTnLst>
                                    <p:set>
                                      <p:cBhvr>
                                        <p:cTn id="123" dur="1" fill="hold">
                                          <p:stCondLst>
                                            <p:cond delay="0"/>
                                          </p:stCondLst>
                                        </p:cTn>
                                        <p:tgtEl>
                                          <p:spTgt spid="129"/>
                                        </p:tgtEl>
                                        <p:attrNameLst>
                                          <p:attrName>style.visibility</p:attrName>
                                        </p:attrNameLst>
                                      </p:cBhvr>
                                      <p:to>
                                        <p:strVal val="visible"/>
                                      </p:to>
                                    </p:set>
                                  </p:childTnLst>
                                </p:cTn>
                              </p:par>
                            </p:childTnLst>
                          </p:cTn>
                        </p:par>
                        <p:par>
                          <p:cTn id="124" fill="hold">
                            <p:stCondLst>
                              <p:cond delay="6500"/>
                            </p:stCondLst>
                            <p:childTnLst>
                              <p:par>
                                <p:cTn id="125" presetID="56" presetClass="path" presetSubtype="0" fill="hold" grpId="1" nodeType="afterEffect">
                                  <p:stCondLst>
                                    <p:cond delay="0"/>
                                  </p:stCondLst>
                                  <p:childTnLst>
                                    <p:animMotion origin="layout" path="M 3.61111E-6 2.96296E-6 L -0.00868 -0.34514 " pathEditMode="relative" rAng="0" ptsTypes="AA">
                                      <p:cBhvr>
                                        <p:cTn id="126" dur="500" spd="-100000" fill="hold"/>
                                        <p:tgtEl>
                                          <p:spTgt spid="129"/>
                                        </p:tgtEl>
                                        <p:attrNameLst>
                                          <p:attrName>ppt_x</p:attrName>
                                          <p:attrName>ppt_y</p:attrName>
                                        </p:attrNameLst>
                                      </p:cBhvr>
                                      <p:rCtr x="-434" y="-17269"/>
                                    </p:animMotion>
                                  </p:childTnLst>
                                  <p:subTnLst>
                                    <p:set>
                                      <p:cBhvr override="childStyle">
                                        <p:cTn dur="1" fill="hold" display="0" masterRel="sameClick" afterEffect="1">
                                          <p:stCondLst>
                                            <p:cond evt="end" delay="0">
                                              <p:tn val="125"/>
                                            </p:cond>
                                          </p:stCondLst>
                                        </p:cTn>
                                        <p:tgtEl>
                                          <p:spTgt spid="129"/>
                                        </p:tgtEl>
                                        <p:attrNameLst>
                                          <p:attrName>style.visibility</p:attrName>
                                        </p:attrNameLst>
                                      </p:cBhvr>
                                      <p:to>
                                        <p:strVal val="hidden"/>
                                      </p:to>
                                    </p:set>
                                  </p:subTnLst>
                                </p:cTn>
                              </p:par>
                              <p:par>
                                <p:cTn id="127" presetID="12" presetClass="entr" presetSubtype="4" fill="hold" nodeType="withEffect">
                                  <p:stCondLst>
                                    <p:cond delay="0"/>
                                  </p:stCondLst>
                                  <p:childTnLst>
                                    <p:set>
                                      <p:cBhvr>
                                        <p:cTn id="128" dur="1" fill="hold">
                                          <p:stCondLst>
                                            <p:cond delay="0"/>
                                          </p:stCondLst>
                                        </p:cTn>
                                        <p:tgtEl>
                                          <p:spTgt spid="74"/>
                                        </p:tgtEl>
                                        <p:attrNameLst>
                                          <p:attrName>style.visibility</p:attrName>
                                        </p:attrNameLst>
                                      </p:cBhvr>
                                      <p:to>
                                        <p:strVal val="visible"/>
                                      </p:to>
                                    </p:set>
                                    <p:animEffect transition="in" filter="slide(fromBottom)">
                                      <p:cBhvr>
                                        <p:cTn id="129" dur="500"/>
                                        <p:tgtEl>
                                          <p:spTgt spid="74"/>
                                        </p:tgtEl>
                                      </p:cBhvr>
                                    </p:animEffect>
                                  </p:childTnLst>
                                </p:cTn>
                              </p:par>
                            </p:childTnLst>
                          </p:cTn>
                        </p:par>
                        <p:par>
                          <p:cTn id="130" fill="hold">
                            <p:stCondLst>
                              <p:cond delay="7000"/>
                            </p:stCondLst>
                            <p:childTnLst>
                              <p:par>
                                <p:cTn id="131" presetID="1" presetClass="entr" presetSubtype="0" fill="hold" grpId="0" nodeType="afterEffect">
                                  <p:stCondLst>
                                    <p:cond delay="0"/>
                                  </p:stCondLst>
                                  <p:childTnLst>
                                    <p:set>
                                      <p:cBhvr>
                                        <p:cTn id="132" dur="1" fill="hold">
                                          <p:stCondLst>
                                            <p:cond delay="0"/>
                                          </p:stCondLst>
                                        </p:cTn>
                                        <p:tgtEl>
                                          <p:spTgt spid="130"/>
                                        </p:tgtEl>
                                        <p:attrNameLst>
                                          <p:attrName>style.visibility</p:attrName>
                                        </p:attrNameLst>
                                      </p:cBhvr>
                                      <p:to>
                                        <p:strVal val="visible"/>
                                      </p:to>
                                    </p:set>
                                  </p:childTnLst>
                                </p:cTn>
                              </p:par>
                            </p:childTnLst>
                          </p:cTn>
                        </p:par>
                        <p:par>
                          <p:cTn id="133" fill="hold">
                            <p:stCondLst>
                              <p:cond delay="7000"/>
                            </p:stCondLst>
                            <p:childTnLst>
                              <p:par>
                                <p:cTn id="134" presetID="56" presetClass="path" presetSubtype="0" fill="hold" grpId="1" nodeType="afterEffect">
                                  <p:stCondLst>
                                    <p:cond delay="0"/>
                                  </p:stCondLst>
                                  <p:childTnLst>
                                    <p:animMotion origin="layout" path="M -8.33333E-7 3.7037E-7 L -0.13663 -0.34074 " pathEditMode="relative" rAng="0" ptsTypes="AA">
                                      <p:cBhvr>
                                        <p:cTn id="135" dur="500" spd="-100000" fill="hold"/>
                                        <p:tgtEl>
                                          <p:spTgt spid="130"/>
                                        </p:tgtEl>
                                        <p:attrNameLst>
                                          <p:attrName>ppt_x</p:attrName>
                                          <p:attrName>ppt_y</p:attrName>
                                        </p:attrNameLst>
                                      </p:cBhvr>
                                      <p:rCtr x="-6840" y="-17037"/>
                                    </p:animMotion>
                                  </p:childTnLst>
                                  <p:subTnLst>
                                    <p:set>
                                      <p:cBhvr override="childStyle">
                                        <p:cTn dur="1" fill="hold" display="0" masterRel="sameClick" afterEffect="1">
                                          <p:stCondLst>
                                            <p:cond evt="end" delay="0">
                                              <p:tn val="134"/>
                                            </p:cond>
                                          </p:stCondLst>
                                        </p:cTn>
                                        <p:tgtEl>
                                          <p:spTgt spid="130"/>
                                        </p:tgtEl>
                                        <p:attrNameLst>
                                          <p:attrName>style.visibility</p:attrName>
                                        </p:attrNameLst>
                                      </p:cBhvr>
                                      <p:to>
                                        <p:strVal val="hidden"/>
                                      </p:to>
                                    </p:set>
                                  </p:subTnLst>
                                </p:cTn>
                              </p:par>
                              <p:par>
                                <p:cTn id="136" presetID="12" presetClass="entr" presetSubtype="4" fill="hold" nodeType="withEffect">
                                  <p:stCondLst>
                                    <p:cond delay="0"/>
                                  </p:stCondLst>
                                  <p:childTnLst>
                                    <p:set>
                                      <p:cBhvr>
                                        <p:cTn id="137" dur="1" fill="hold">
                                          <p:stCondLst>
                                            <p:cond delay="0"/>
                                          </p:stCondLst>
                                        </p:cTn>
                                        <p:tgtEl>
                                          <p:spTgt spid="95"/>
                                        </p:tgtEl>
                                        <p:attrNameLst>
                                          <p:attrName>style.visibility</p:attrName>
                                        </p:attrNameLst>
                                      </p:cBhvr>
                                      <p:to>
                                        <p:strVal val="visible"/>
                                      </p:to>
                                    </p:set>
                                    <p:animEffect transition="in" filter="slide(fromBottom)">
                                      <p:cBhvr>
                                        <p:cTn id="138" dur="500"/>
                                        <p:tgtEl>
                                          <p:spTgt spid="95"/>
                                        </p:tgtEl>
                                      </p:cBhvr>
                                    </p:animEffect>
                                  </p:childTnLst>
                                </p:cTn>
                              </p:par>
                            </p:childTnLst>
                          </p:cTn>
                        </p:par>
                        <p:par>
                          <p:cTn id="139" fill="hold">
                            <p:stCondLst>
                              <p:cond delay="7500"/>
                            </p:stCondLst>
                            <p:childTnLst>
                              <p:par>
                                <p:cTn id="140" presetID="1" presetClass="entr" presetSubtype="0" fill="hold" grpId="0" nodeType="afterEffect">
                                  <p:stCondLst>
                                    <p:cond delay="0"/>
                                  </p:stCondLst>
                                  <p:childTnLst>
                                    <p:set>
                                      <p:cBhvr>
                                        <p:cTn id="141" dur="1" fill="hold">
                                          <p:stCondLst>
                                            <p:cond delay="0"/>
                                          </p:stCondLst>
                                        </p:cTn>
                                        <p:tgtEl>
                                          <p:spTgt spid="131"/>
                                        </p:tgtEl>
                                        <p:attrNameLst>
                                          <p:attrName>style.visibility</p:attrName>
                                        </p:attrNameLst>
                                      </p:cBhvr>
                                      <p:to>
                                        <p:strVal val="visible"/>
                                      </p:to>
                                    </p:set>
                                  </p:childTnLst>
                                </p:cTn>
                              </p:par>
                            </p:childTnLst>
                          </p:cTn>
                        </p:par>
                        <p:par>
                          <p:cTn id="142" fill="hold">
                            <p:stCondLst>
                              <p:cond delay="7500"/>
                            </p:stCondLst>
                            <p:childTnLst>
                              <p:par>
                                <p:cTn id="143" presetID="56" presetClass="path" presetSubtype="0" fill="hold" grpId="1" nodeType="afterEffect">
                                  <p:stCondLst>
                                    <p:cond delay="0"/>
                                  </p:stCondLst>
                                  <p:childTnLst>
                                    <p:animMotion origin="layout" path="M -3.33333E-6 3.7037E-7 L 0.39306 -0.35301 " pathEditMode="relative" rAng="0" ptsTypes="AA">
                                      <p:cBhvr>
                                        <p:cTn id="144" dur="500" spd="-100000" fill="hold"/>
                                        <p:tgtEl>
                                          <p:spTgt spid="131"/>
                                        </p:tgtEl>
                                        <p:attrNameLst>
                                          <p:attrName>ppt_x</p:attrName>
                                          <p:attrName>ppt_y</p:attrName>
                                        </p:attrNameLst>
                                      </p:cBhvr>
                                      <p:rCtr x="19653" y="-17662"/>
                                    </p:animMotion>
                                  </p:childTnLst>
                                  <p:subTnLst>
                                    <p:set>
                                      <p:cBhvr override="childStyle">
                                        <p:cTn dur="1" fill="hold" display="0" masterRel="sameClick" afterEffect="1">
                                          <p:stCondLst>
                                            <p:cond evt="end" delay="0">
                                              <p:tn val="143"/>
                                            </p:cond>
                                          </p:stCondLst>
                                        </p:cTn>
                                        <p:tgtEl>
                                          <p:spTgt spid="131"/>
                                        </p:tgtEl>
                                        <p:attrNameLst>
                                          <p:attrName>style.visibility</p:attrName>
                                        </p:attrNameLst>
                                      </p:cBhvr>
                                      <p:to>
                                        <p:strVal val="hidden"/>
                                      </p:to>
                                    </p:set>
                                  </p:subTnLst>
                                </p:cTn>
                              </p:par>
                              <p:par>
                                <p:cTn id="145" presetID="12" presetClass="entr" presetSubtype="4" fill="hold" nodeType="withEffect">
                                  <p:stCondLst>
                                    <p:cond delay="0"/>
                                  </p:stCondLst>
                                  <p:childTnLst>
                                    <p:set>
                                      <p:cBhvr>
                                        <p:cTn id="146" dur="1" fill="hold">
                                          <p:stCondLst>
                                            <p:cond delay="0"/>
                                          </p:stCondLst>
                                        </p:cTn>
                                        <p:tgtEl>
                                          <p:spTgt spid="96"/>
                                        </p:tgtEl>
                                        <p:attrNameLst>
                                          <p:attrName>style.visibility</p:attrName>
                                        </p:attrNameLst>
                                      </p:cBhvr>
                                      <p:to>
                                        <p:strVal val="visible"/>
                                      </p:to>
                                    </p:set>
                                    <p:animEffect transition="in" filter="slide(fromBottom)">
                                      <p:cBhvr>
                                        <p:cTn id="147" dur="500"/>
                                        <p:tgtEl>
                                          <p:spTgt spid="96"/>
                                        </p:tgtEl>
                                      </p:cBhvr>
                                    </p:animEffect>
                                  </p:childTnLst>
                                </p:cTn>
                              </p:par>
                            </p:childTnLst>
                          </p:cTn>
                        </p:par>
                        <p:par>
                          <p:cTn id="148" fill="hold">
                            <p:stCondLst>
                              <p:cond delay="8000"/>
                            </p:stCondLst>
                            <p:childTnLst>
                              <p:par>
                                <p:cTn id="149" presetID="1" presetClass="entr" presetSubtype="0" fill="hold" grpId="0" nodeType="afterEffect">
                                  <p:stCondLst>
                                    <p:cond delay="0"/>
                                  </p:stCondLst>
                                  <p:childTnLst>
                                    <p:set>
                                      <p:cBhvr>
                                        <p:cTn id="150" dur="1" fill="hold">
                                          <p:stCondLst>
                                            <p:cond delay="0"/>
                                          </p:stCondLst>
                                        </p:cTn>
                                        <p:tgtEl>
                                          <p:spTgt spid="132"/>
                                        </p:tgtEl>
                                        <p:attrNameLst>
                                          <p:attrName>style.visibility</p:attrName>
                                        </p:attrNameLst>
                                      </p:cBhvr>
                                      <p:to>
                                        <p:strVal val="visible"/>
                                      </p:to>
                                    </p:set>
                                  </p:childTnLst>
                                </p:cTn>
                              </p:par>
                            </p:childTnLst>
                          </p:cTn>
                        </p:par>
                        <p:par>
                          <p:cTn id="151" fill="hold">
                            <p:stCondLst>
                              <p:cond delay="8000"/>
                            </p:stCondLst>
                            <p:childTnLst>
                              <p:par>
                                <p:cTn id="152" presetID="56" presetClass="path" presetSubtype="0" fill="hold" grpId="1" nodeType="afterEffect">
                                  <p:stCondLst>
                                    <p:cond delay="0"/>
                                  </p:stCondLst>
                                  <p:childTnLst>
                                    <p:animMotion origin="layout" path="M 3.33333E-6 2.96296E-6 L -0.08386 -0.34769 " pathEditMode="relative" rAng="0" ptsTypes="AA">
                                      <p:cBhvr>
                                        <p:cTn id="153" dur="500" spd="-100000" fill="hold"/>
                                        <p:tgtEl>
                                          <p:spTgt spid="132"/>
                                        </p:tgtEl>
                                        <p:attrNameLst>
                                          <p:attrName>ppt_x</p:attrName>
                                          <p:attrName>ppt_y</p:attrName>
                                        </p:attrNameLst>
                                      </p:cBhvr>
                                      <p:rCtr x="-4201" y="-17384"/>
                                    </p:animMotion>
                                  </p:childTnLst>
                                  <p:subTnLst>
                                    <p:set>
                                      <p:cBhvr override="childStyle">
                                        <p:cTn dur="1" fill="hold" display="0" masterRel="sameClick" afterEffect="1">
                                          <p:stCondLst>
                                            <p:cond evt="end" delay="0">
                                              <p:tn val="152"/>
                                            </p:cond>
                                          </p:stCondLst>
                                        </p:cTn>
                                        <p:tgtEl>
                                          <p:spTgt spid="132"/>
                                        </p:tgtEl>
                                        <p:attrNameLst>
                                          <p:attrName>style.visibility</p:attrName>
                                        </p:attrNameLst>
                                      </p:cBhvr>
                                      <p:to>
                                        <p:strVal val="hidden"/>
                                      </p:to>
                                    </p:set>
                                  </p:subTnLst>
                                </p:cTn>
                              </p:par>
                              <p:par>
                                <p:cTn id="154" presetID="12" presetClass="entr" presetSubtype="4" fill="hold" nodeType="withEffect">
                                  <p:stCondLst>
                                    <p:cond delay="0"/>
                                  </p:stCondLst>
                                  <p:childTnLst>
                                    <p:set>
                                      <p:cBhvr>
                                        <p:cTn id="155" dur="1" fill="hold">
                                          <p:stCondLst>
                                            <p:cond delay="0"/>
                                          </p:stCondLst>
                                        </p:cTn>
                                        <p:tgtEl>
                                          <p:spTgt spid="97"/>
                                        </p:tgtEl>
                                        <p:attrNameLst>
                                          <p:attrName>style.visibility</p:attrName>
                                        </p:attrNameLst>
                                      </p:cBhvr>
                                      <p:to>
                                        <p:strVal val="visible"/>
                                      </p:to>
                                    </p:set>
                                    <p:animEffect transition="in" filter="slide(fromBottom)">
                                      <p:cBhvr>
                                        <p:cTn id="156" dur="500"/>
                                        <p:tgtEl>
                                          <p:spTgt spid="97"/>
                                        </p:tgtEl>
                                      </p:cBhvr>
                                    </p:animEffect>
                                  </p:childTnLst>
                                </p:cTn>
                              </p:par>
                            </p:childTnLst>
                          </p:cTn>
                        </p:par>
                        <p:par>
                          <p:cTn id="157" fill="hold">
                            <p:stCondLst>
                              <p:cond delay="8500"/>
                            </p:stCondLst>
                            <p:childTnLst>
                              <p:par>
                                <p:cTn id="158" presetID="1" presetClass="entr" presetSubtype="0" fill="hold" grpId="0" nodeType="afterEffect">
                                  <p:stCondLst>
                                    <p:cond delay="0"/>
                                  </p:stCondLst>
                                  <p:childTnLst>
                                    <p:set>
                                      <p:cBhvr>
                                        <p:cTn id="159" dur="1" fill="hold">
                                          <p:stCondLst>
                                            <p:cond delay="0"/>
                                          </p:stCondLst>
                                        </p:cTn>
                                        <p:tgtEl>
                                          <p:spTgt spid="133"/>
                                        </p:tgtEl>
                                        <p:attrNameLst>
                                          <p:attrName>style.visibility</p:attrName>
                                        </p:attrNameLst>
                                      </p:cBhvr>
                                      <p:to>
                                        <p:strVal val="visible"/>
                                      </p:to>
                                    </p:set>
                                  </p:childTnLst>
                                </p:cTn>
                              </p:par>
                            </p:childTnLst>
                          </p:cTn>
                        </p:par>
                        <p:par>
                          <p:cTn id="160" fill="hold">
                            <p:stCondLst>
                              <p:cond delay="8500"/>
                            </p:stCondLst>
                            <p:childTnLst>
                              <p:par>
                                <p:cTn id="161" presetID="56" presetClass="path" presetSubtype="0" fill="hold" grpId="1" nodeType="afterEffect">
                                  <p:stCondLst>
                                    <p:cond delay="0"/>
                                  </p:stCondLst>
                                  <p:childTnLst>
                                    <p:animMotion origin="layout" path="M 5E-6 2.96296E-6 L -0.03542 -0.3419 " pathEditMode="relative" rAng="0" ptsTypes="AA">
                                      <p:cBhvr>
                                        <p:cTn id="162" dur="500" spd="-100000" fill="hold"/>
                                        <p:tgtEl>
                                          <p:spTgt spid="133"/>
                                        </p:tgtEl>
                                        <p:attrNameLst>
                                          <p:attrName>ppt_x</p:attrName>
                                          <p:attrName>ppt_y</p:attrName>
                                        </p:attrNameLst>
                                      </p:cBhvr>
                                      <p:rCtr x="-1771" y="-17106"/>
                                    </p:animMotion>
                                  </p:childTnLst>
                                  <p:subTnLst>
                                    <p:set>
                                      <p:cBhvr override="childStyle">
                                        <p:cTn dur="1" fill="hold" display="0" masterRel="sameClick" afterEffect="1">
                                          <p:stCondLst>
                                            <p:cond evt="end" delay="0">
                                              <p:tn val="161"/>
                                            </p:cond>
                                          </p:stCondLst>
                                        </p:cTn>
                                        <p:tgtEl>
                                          <p:spTgt spid="133"/>
                                        </p:tgtEl>
                                        <p:attrNameLst>
                                          <p:attrName>style.visibility</p:attrName>
                                        </p:attrNameLst>
                                      </p:cBhvr>
                                      <p:to>
                                        <p:strVal val="hidden"/>
                                      </p:to>
                                    </p:set>
                                  </p:subTnLst>
                                </p:cTn>
                              </p:par>
                              <p:par>
                                <p:cTn id="163" presetID="12" presetClass="entr" presetSubtype="4" fill="hold" nodeType="withEffect">
                                  <p:stCondLst>
                                    <p:cond delay="0"/>
                                  </p:stCondLst>
                                  <p:childTnLst>
                                    <p:set>
                                      <p:cBhvr>
                                        <p:cTn id="164" dur="1" fill="hold">
                                          <p:stCondLst>
                                            <p:cond delay="0"/>
                                          </p:stCondLst>
                                        </p:cTn>
                                        <p:tgtEl>
                                          <p:spTgt spid="98"/>
                                        </p:tgtEl>
                                        <p:attrNameLst>
                                          <p:attrName>style.visibility</p:attrName>
                                        </p:attrNameLst>
                                      </p:cBhvr>
                                      <p:to>
                                        <p:strVal val="visible"/>
                                      </p:to>
                                    </p:set>
                                    <p:animEffect transition="in" filter="slide(fromBottom)">
                                      <p:cBhvr>
                                        <p:cTn id="165" dur="500"/>
                                        <p:tgtEl>
                                          <p:spTgt spid="98"/>
                                        </p:tgtEl>
                                      </p:cBhvr>
                                    </p:animEffect>
                                  </p:childTnLst>
                                </p:cTn>
                              </p:par>
                            </p:childTnLst>
                          </p:cTn>
                        </p:par>
                        <p:par>
                          <p:cTn id="166" fill="hold">
                            <p:stCondLst>
                              <p:cond delay="9000"/>
                            </p:stCondLst>
                            <p:childTnLst>
                              <p:par>
                                <p:cTn id="167" presetID="1" presetClass="entr" presetSubtype="0" fill="hold" grpId="0" nodeType="afterEffect">
                                  <p:stCondLst>
                                    <p:cond delay="0"/>
                                  </p:stCondLst>
                                  <p:childTnLst>
                                    <p:set>
                                      <p:cBhvr>
                                        <p:cTn id="168" dur="1" fill="hold">
                                          <p:stCondLst>
                                            <p:cond delay="0"/>
                                          </p:stCondLst>
                                        </p:cTn>
                                        <p:tgtEl>
                                          <p:spTgt spid="134"/>
                                        </p:tgtEl>
                                        <p:attrNameLst>
                                          <p:attrName>style.visibility</p:attrName>
                                        </p:attrNameLst>
                                      </p:cBhvr>
                                      <p:to>
                                        <p:strVal val="visible"/>
                                      </p:to>
                                    </p:set>
                                  </p:childTnLst>
                                </p:cTn>
                              </p:par>
                            </p:childTnLst>
                          </p:cTn>
                        </p:par>
                        <p:par>
                          <p:cTn id="169" fill="hold">
                            <p:stCondLst>
                              <p:cond delay="9000"/>
                            </p:stCondLst>
                            <p:childTnLst>
                              <p:par>
                                <p:cTn id="170" presetID="56" presetClass="path" presetSubtype="0" fill="hold" grpId="1" nodeType="afterEffect">
                                  <p:stCondLst>
                                    <p:cond delay="0"/>
                                  </p:stCondLst>
                                  <p:childTnLst>
                                    <p:animMotion origin="layout" path="M -1.66667E-6 3.7037E-7 L -0.20312 -0.3375 " pathEditMode="relative" rAng="0" ptsTypes="AA">
                                      <p:cBhvr>
                                        <p:cTn id="171" dur="500" spd="-100000" fill="hold"/>
                                        <p:tgtEl>
                                          <p:spTgt spid="134"/>
                                        </p:tgtEl>
                                        <p:attrNameLst>
                                          <p:attrName>ppt_x</p:attrName>
                                          <p:attrName>ppt_y</p:attrName>
                                        </p:attrNameLst>
                                      </p:cBhvr>
                                      <p:rCtr x="-10156" y="-16875"/>
                                    </p:animMotion>
                                  </p:childTnLst>
                                  <p:subTnLst>
                                    <p:set>
                                      <p:cBhvr override="childStyle">
                                        <p:cTn dur="1" fill="hold" display="0" masterRel="sameClick" afterEffect="1">
                                          <p:stCondLst>
                                            <p:cond evt="end" delay="0">
                                              <p:tn val="170"/>
                                            </p:cond>
                                          </p:stCondLst>
                                        </p:cTn>
                                        <p:tgtEl>
                                          <p:spTgt spid="134"/>
                                        </p:tgtEl>
                                        <p:attrNameLst>
                                          <p:attrName>style.visibility</p:attrName>
                                        </p:attrNameLst>
                                      </p:cBhvr>
                                      <p:to>
                                        <p:strVal val="hidden"/>
                                      </p:to>
                                    </p:set>
                                  </p:subTnLst>
                                </p:cTn>
                              </p:par>
                              <p:par>
                                <p:cTn id="172" presetID="12" presetClass="entr" presetSubtype="4" fill="hold" nodeType="withEffect">
                                  <p:stCondLst>
                                    <p:cond delay="0"/>
                                  </p:stCondLst>
                                  <p:childTnLst>
                                    <p:set>
                                      <p:cBhvr>
                                        <p:cTn id="173" dur="1" fill="hold">
                                          <p:stCondLst>
                                            <p:cond delay="0"/>
                                          </p:stCondLst>
                                        </p:cTn>
                                        <p:tgtEl>
                                          <p:spTgt spid="99"/>
                                        </p:tgtEl>
                                        <p:attrNameLst>
                                          <p:attrName>style.visibility</p:attrName>
                                        </p:attrNameLst>
                                      </p:cBhvr>
                                      <p:to>
                                        <p:strVal val="visible"/>
                                      </p:to>
                                    </p:set>
                                    <p:animEffect transition="in" filter="slide(fromBottom)">
                                      <p:cBhvr>
                                        <p:cTn id="174" dur="500"/>
                                        <p:tgtEl>
                                          <p:spTgt spid="99"/>
                                        </p:tgtEl>
                                      </p:cBhvr>
                                    </p:animEffect>
                                  </p:childTnLst>
                                </p:cTn>
                              </p:par>
                            </p:childTnLst>
                          </p:cTn>
                        </p:par>
                        <p:par>
                          <p:cTn id="175" fill="hold">
                            <p:stCondLst>
                              <p:cond delay="9500"/>
                            </p:stCondLst>
                            <p:childTnLst>
                              <p:par>
                                <p:cTn id="176" presetID="1" presetClass="entr" presetSubtype="0" fill="hold" grpId="0" nodeType="afterEffect">
                                  <p:stCondLst>
                                    <p:cond delay="0"/>
                                  </p:stCondLst>
                                  <p:childTnLst>
                                    <p:set>
                                      <p:cBhvr>
                                        <p:cTn id="177" dur="1" fill="hold">
                                          <p:stCondLst>
                                            <p:cond delay="0"/>
                                          </p:stCondLst>
                                        </p:cTn>
                                        <p:tgtEl>
                                          <p:spTgt spid="135"/>
                                        </p:tgtEl>
                                        <p:attrNameLst>
                                          <p:attrName>style.visibility</p:attrName>
                                        </p:attrNameLst>
                                      </p:cBhvr>
                                      <p:to>
                                        <p:strVal val="visible"/>
                                      </p:to>
                                    </p:set>
                                  </p:childTnLst>
                                </p:cTn>
                              </p:par>
                            </p:childTnLst>
                          </p:cTn>
                        </p:par>
                        <p:par>
                          <p:cTn id="178" fill="hold">
                            <p:stCondLst>
                              <p:cond delay="9500"/>
                            </p:stCondLst>
                            <p:childTnLst>
                              <p:par>
                                <p:cTn id="179" presetID="56" presetClass="path" presetSubtype="0" fill="hold" grpId="1" nodeType="afterEffect">
                                  <p:stCondLst>
                                    <p:cond delay="0"/>
                                  </p:stCondLst>
                                  <p:childTnLst>
                                    <p:animMotion origin="layout" path="M 3.05556E-6 2.96296E-6 L -0.08386 -0.34769 " pathEditMode="relative" rAng="0" ptsTypes="AA">
                                      <p:cBhvr>
                                        <p:cTn id="180" dur="500" spd="-100000" fill="hold"/>
                                        <p:tgtEl>
                                          <p:spTgt spid="135"/>
                                        </p:tgtEl>
                                        <p:attrNameLst>
                                          <p:attrName>ppt_x</p:attrName>
                                          <p:attrName>ppt_y</p:attrName>
                                        </p:attrNameLst>
                                      </p:cBhvr>
                                      <p:rCtr x="-4201" y="-17384"/>
                                    </p:animMotion>
                                  </p:childTnLst>
                                  <p:subTnLst>
                                    <p:set>
                                      <p:cBhvr override="childStyle">
                                        <p:cTn dur="1" fill="hold" display="0" masterRel="sameClick" afterEffect="1">
                                          <p:stCondLst>
                                            <p:cond evt="end" delay="0">
                                              <p:tn val="179"/>
                                            </p:cond>
                                          </p:stCondLst>
                                        </p:cTn>
                                        <p:tgtEl>
                                          <p:spTgt spid="135"/>
                                        </p:tgtEl>
                                        <p:attrNameLst>
                                          <p:attrName>style.visibility</p:attrName>
                                        </p:attrNameLst>
                                      </p:cBhvr>
                                      <p:to>
                                        <p:strVal val="hidden"/>
                                      </p:to>
                                    </p:set>
                                  </p:subTnLst>
                                </p:cTn>
                              </p:par>
                              <p:par>
                                <p:cTn id="181" presetID="12" presetClass="entr" presetSubtype="4" fill="hold" nodeType="withEffect">
                                  <p:stCondLst>
                                    <p:cond delay="0"/>
                                  </p:stCondLst>
                                  <p:childTnLst>
                                    <p:set>
                                      <p:cBhvr>
                                        <p:cTn id="182" dur="1" fill="hold">
                                          <p:stCondLst>
                                            <p:cond delay="0"/>
                                          </p:stCondLst>
                                        </p:cTn>
                                        <p:tgtEl>
                                          <p:spTgt spid="100"/>
                                        </p:tgtEl>
                                        <p:attrNameLst>
                                          <p:attrName>style.visibility</p:attrName>
                                        </p:attrNameLst>
                                      </p:cBhvr>
                                      <p:to>
                                        <p:strVal val="visible"/>
                                      </p:to>
                                    </p:set>
                                    <p:animEffect transition="in" filter="slide(fromBottom)">
                                      <p:cBhvr>
                                        <p:cTn id="183" dur="500"/>
                                        <p:tgtEl>
                                          <p:spTgt spid="100"/>
                                        </p:tgtEl>
                                      </p:cBhvr>
                                    </p:animEffect>
                                  </p:childTnLst>
                                </p:cTn>
                              </p:par>
                            </p:childTnLst>
                          </p:cTn>
                        </p:par>
                        <p:par>
                          <p:cTn id="184" fill="hold">
                            <p:stCondLst>
                              <p:cond delay="10000"/>
                            </p:stCondLst>
                            <p:childTnLst>
                              <p:par>
                                <p:cTn id="185" presetID="1" presetClass="entr" presetSubtype="0" fill="hold" grpId="0" nodeType="afterEffect">
                                  <p:stCondLst>
                                    <p:cond delay="0"/>
                                  </p:stCondLst>
                                  <p:childTnLst>
                                    <p:set>
                                      <p:cBhvr>
                                        <p:cTn id="186" dur="1" fill="hold">
                                          <p:stCondLst>
                                            <p:cond delay="0"/>
                                          </p:stCondLst>
                                        </p:cTn>
                                        <p:tgtEl>
                                          <p:spTgt spid="136"/>
                                        </p:tgtEl>
                                        <p:attrNameLst>
                                          <p:attrName>style.visibility</p:attrName>
                                        </p:attrNameLst>
                                      </p:cBhvr>
                                      <p:to>
                                        <p:strVal val="visible"/>
                                      </p:to>
                                    </p:set>
                                  </p:childTnLst>
                                </p:cTn>
                              </p:par>
                            </p:childTnLst>
                          </p:cTn>
                        </p:par>
                        <p:par>
                          <p:cTn id="187" fill="hold">
                            <p:stCondLst>
                              <p:cond delay="10000"/>
                            </p:stCondLst>
                            <p:childTnLst>
                              <p:par>
                                <p:cTn id="188" presetID="56" presetClass="path" presetSubtype="0" fill="hold" grpId="1" nodeType="afterEffect">
                                  <p:stCondLst>
                                    <p:cond delay="0"/>
                                  </p:stCondLst>
                                  <p:childTnLst>
                                    <p:animMotion origin="layout" path="M 3.88889E-6 3.7037E-7 L -0.05278 -0.34514 " pathEditMode="relative" rAng="0" ptsTypes="AA">
                                      <p:cBhvr>
                                        <p:cTn id="189" dur="500" spd="-100000" fill="hold"/>
                                        <p:tgtEl>
                                          <p:spTgt spid="136"/>
                                        </p:tgtEl>
                                        <p:attrNameLst>
                                          <p:attrName>ppt_x</p:attrName>
                                          <p:attrName>ppt_y</p:attrName>
                                        </p:attrNameLst>
                                      </p:cBhvr>
                                      <p:rCtr x="-2639" y="-17269"/>
                                    </p:animMotion>
                                  </p:childTnLst>
                                  <p:subTnLst>
                                    <p:set>
                                      <p:cBhvr override="childStyle">
                                        <p:cTn dur="1" fill="hold" display="0" masterRel="sameClick" afterEffect="1">
                                          <p:stCondLst>
                                            <p:cond evt="end" delay="0">
                                              <p:tn val="188"/>
                                            </p:cond>
                                          </p:stCondLst>
                                        </p:cTn>
                                        <p:tgtEl>
                                          <p:spTgt spid="136"/>
                                        </p:tgtEl>
                                        <p:attrNameLst>
                                          <p:attrName>style.visibility</p:attrName>
                                        </p:attrNameLst>
                                      </p:cBhvr>
                                      <p:to>
                                        <p:strVal val="hidden"/>
                                      </p:to>
                                    </p:set>
                                  </p:subTnLst>
                                </p:cTn>
                              </p:par>
                              <p:par>
                                <p:cTn id="190" presetID="12" presetClass="entr" presetSubtype="4" fill="hold" nodeType="withEffect">
                                  <p:stCondLst>
                                    <p:cond delay="0"/>
                                  </p:stCondLst>
                                  <p:childTnLst>
                                    <p:set>
                                      <p:cBhvr>
                                        <p:cTn id="191" dur="1" fill="hold">
                                          <p:stCondLst>
                                            <p:cond delay="0"/>
                                          </p:stCondLst>
                                        </p:cTn>
                                        <p:tgtEl>
                                          <p:spTgt spid="101"/>
                                        </p:tgtEl>
                                        <p:attrNameLst>
                                          <p:attrName>style.visibility</p:attrName>
                                        </p:attrNameLst>
                                      </p:cBhvr>
                                      <p:to>
                                        <p:strVal val="visible"/>
                                      </p:to>
                                    </p:set>
                                    <p:animEffect transition="in" filter="slide(fromBottom)">
                                      <p:cBhvr>
                                        <p:cTn id="192" dur="500"/>
                                        <p:tgtEl>
                                          <p:spTgt spid="10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grpId="0" nodeType="clickEffect">
                                  <p:stCondLst>
                                    <p:cond delay="0"/>
                                  </p:stCondLst>
                                  <p:childTnLst>
                                    <p:set>
                                      <p:cBhvr>
                                        <p:cTn id="196" dur="1" fill="hold">
                                          <p:stCondLst>
                                            <p:cond delay="0"/>
                                          </p:stCondLst>
                                        </p:cTn>
                                        <p:tgtEl>
                                          <p:spTgt spid="137"/>
                                        </p:tgtEl>
                                        <p:attrNameLst>
                                          <p:attrName>style.visibility</p:attrName>
                                        </p:attrNameLst>
                                      </p:cBhvr>
                                      <p:to>
                                        <p:strVal val="visible"/>
                                      </p:to>
                                    </p:set>
                                    <p:animEffect transition="in" filter="fade">
                                      <p:cBhvr>
                                        <p:cTn id="19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a:t>
            </a:r>
            <a:r>
              <a:rPr lang="en-US" dirty="0" err="1"/>
              <a:t>Blinn</a:t>
            </a:r>
            <a:r>
              <a:rPr lang="en-US" dirty="0"/>
              <a:t> reflection model</a:t>
            </a:r>
          </a:p>
        </p:txBody>
      </p:sp>
      <p:sp>
        <p:nvSpPr>
          <p:cNvPr id="5" name="Rectangle 4"/>
          <p:cNvSpPr/>
          <p:nvPr/>
        </p:nvSpPr>
        <p:spPr>
          <a:xfrm>
            <a:off x="1" y="1574800"/>
            <a:ext cx="12192000" cy="528320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vec3 shade(</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vec3 normal, 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viewDir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materialColor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vec3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specularColor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float shininess) {</a:t>
            </a:r>
          </a:p>
          <a:p>
            <a:pPr>
              <a:lnSpc>
                <a:spcPct val="107000"/>
              </a:lnSpc>
            </a:pPr>
            <a:endPar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float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cosa</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clamp( dot(</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normal), 0, 1);</a:t>
            </a:r>
          </a:p>
          <a:p>
            <a:pPr>
              <a:lnSpc>
                <a:spcPct val="107000"/>
              </a:lnSpc>
            </a:pP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float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cosb</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clamp(dot(</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viewDir</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normal), 0, 1);</a:t>
            </a:r>
          </a:p>
          <a:p>
            <a:pPr>
              <a:lnSpc>
                <a:spcPct val="107000"/>
              </a:lnSpc>
            </a:pPr>
            <a:endPar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hu-HU"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vec3 </a:t>
            </a:r>
            <a:r>
              <a:rPr lang="hu-HU"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halfway</a:t>
            </a:r>
            <a:r>
              <a:rPr lang="hu-HU"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normalize(</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viewDir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lightDir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hu-HU"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float cos</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Delta</a:t>
            </a:r>
            <a:r>
              <a:rPr lang="hu-HU"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clamp(dot(halfway, normal), 0, 1);</a:t>
            </a:r>
          </a:p>
          <a:p>
            <a:pPr>
              <a:lnSpc>
                <a:spcPct val="107000"/>
              </a:lnSpc>
            </a:pPr>
            <a:endPar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return</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materialColor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cosa</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powerDensity</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specularColor</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 pow(</a:t>
            </a:r>
            <a:r>
              <a:rPr lang="en-US" sz="2000" dirty="0" err="1">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cosDelta</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shininess)</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cosa</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 max(</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cosb</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 </a:t>
            </a:r>
            <a:r>
              <a:rPr lang="en-US" sz="2000" dirty="0" err="1">
                <a:solidFill>
                  <a:schemeClr val="tx1"/>
                </a:solidFill>
                <a:latin typeface="Consolas" panose="020B0609020204030204" pitchFamily="49" charset="0"/>
                <a:ea typeface="Times New Roman" panose="02020603050405020304" pitchFamily="18" charset="0"/>
                <a:cs typeface="Times New Roman" panose="02020603050405020304" pitchFamily="18" charset="0"/>
              </a:rPr>
              <a:t>cosa</a:t>
            </a:r>
            <a:r>
              <a:rPr lang="en-US" sz="2000" dirty="0">
                <a:solidFill>
                  <a:schemeClr val="tx1"/>
                </a:solidFill>
                <a:latin typeface="Consolas" panose="020B0609020204030204" pitchFamily="49" charset="0"/>
                <a:ea typeface="Times New Roman" panose="02020603050405020304" pitchFamily="18" charset="0"/>
                <a:cs typeface="Times New Roman" panose="02020603050405020304" pitchFamily="18" charset="0"/>
              </a:rPr>
              <a:t>)</a:t>
            </a: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a:t>
            </a:r>
          </a:p>
          <a:p>
            <a:pPr>
              <a:lnSpc>
                <a:spcPct val="107000"/>
              </a:lnSpc>
            </a:pPr>
            <a:r>
              <a:rPr lang="en-US" sz="2000" dirty="0">
                <a:solidFill>
                  <a:schemeClr val="bg1">
                    <a:lumMod val="50000"/>
                  </a:schemeClr>
                </a:solidFill>
                <a:latin typeface="Consolas" panose="020B0609020204030204" pitchFamily="49" charset="0"/>
                <a:ea typeface="Times New Roman" panose="02020603050405020304" pitchFamily="18" charset="0"/>
                <a:cs typeface="Times New Roman" panose="02020603050405020304" pitchFamily="18" charset="0"/>
              </a:rPr>
              <a:t>}</a:t>
            </a:r>
          </a:p>
        </p:txBody>
      </p:sp>
      <p:sp>
        <p:nvSpPr>
          <p:cNvPr id="11" name="TextBox 10"/>
          <p:cNvSpPr txBox="1"/>
          <p:nvPr/>
        </p:nvSpPr>
        <p:spPr>
          <a:xfrm>
            <a:off x="0" y="-531638"/>
            <a:ext cx="520118" cy="3170099"/>
          </a:xfrm>
          <a:prstGeom prst="rect">
            <a:avLst/>
          </a:prstGeom>
          <a:noFill/>
        </p:spPr>
        <p:txBody>
          <a:bodyPr wrap="square" rtlCol="0">
            <a:spAutoFit/>
          </a:bodyPr>
          <a:lstStyle/>
          <a:p>
            <a:r>
              <a:rPr lang="en-US" sz="20000" dirty="0">
                <a:solidFill>
                  <a:srgbClr val="00B050"/>
                </a:solidFill>
                <a:latin typeface="Whipsmart" panose="020B0502030203050204" pitchFamily="34" charset="0"/>
              </a:rPr>
              <a:t>!</a:t>
            </a:r>
          </a:p>
        </p:txBody>
      </p:sp>
    </p:spTree>
    <p:extLst>
      <p:ext uri="{BB962C8B-B14F-4D97-AF65-F5344CB8AC3E}">
        <p14:creationId xmlns:p14="http://schemas.microsoft.com/office/powerpoint/2010/main" val="376454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 </a:t>
            </a:r>
            <a:r>
              <a:rPr lang="hu-HU" dirty="0" smtClean="0"/>
              <a:t>lőtt előbb</a:t>
            </a:r>
            <a:endParaRPr lang="en-US" dirty="0"/>
          </a:p>
        </p:txBody>
      </p:sp>
      <p:pic>
        <p:nvPicPr>
          <p:cNvPr id="73730" name="Picture 2" descr="http://images.fandango.com/MDCsite/images/featured/201109/Han%20Shot%20First_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1" y="2362201"/>
            <a:ext cx="8503893" cy="405015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4419600" y="4510089"/>
            <a:ext cx="845344" cy="13811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981700" y="4312445"/>
            <a:ext cx="471488" cy="7483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7138989" y="4031457"/>
            <a:ext cx="997743" cy="1643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Cloud 31"/>
          <p:cNvSpPr/>
          <p:nvPr/>
        </p:nvSpPr>
        <p:spPr>
          <a:xfrm>
            <a:off x="4842496" y="2786062"/>
            <a:ext cx="2324100" cy="2490788"/>
          </a:xfrm>
          <a:prstGeom prst="cloud">
            <a:avLst/>
          </a:prstGeom>
          <a:solidFill>
            <a:srgbClr val="7F7F7F">
              <a:alpha val="6980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Tree>
    <p:extLst>
      <p:ext uri="{BB962C8B-B14F-4D97-AF65-F5344CB8AC3E}">
        <p14:creationId xmlns:p14="http://schemas.microsoft.com/office/powerpoint/2010/main" val="57705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250"/>
                                        <p:tgtEl>
                                          <p:spTgt spid="18"/>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Számoljuk meg a felületen áthaladó fotonokat!</a:t>
            </a:r>
            <a:endParaRPr lang="en-US" dirty="0"/>
          </a:p>
        </p:txBody>
      </p:sp>
      <p:sp>
        <p:nvSpPr>
          <p:cNvPr id="47" name="Oval 46"/>
          <p:cNvSpPr/>
          <p:nvPr/>
        </p:nvSpPr>
        <p:spPr>
          <a:xfrm>
            <a:off x="1943100" y="2133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91" name="Oval 290"/>
          <p:cNvSpPr/>
          <p:nvPr/>
        </p:nvSpPr>
        <p:spPr>
          <a:xfrm>
            <a:off x="1943100" y="2362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92" name="Oval 291"/>
          <p:cNvSpPr/>
          <p:nvPr/>
        </p:nvSpPr>
        <p:spPr>
          <a:xfrm>
            <a:off x="1943100" y="2590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93" name="Oval 292"/>
          <p:cNvSpPr/>
          <p:nvPr/>
        </p:nvSpPr>
        <p:spPr>
          <a:xfrm>
            <a:off x="1943100" y="2819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94" name="Oval 293"/>
          <p:cNvSpPr/>
          <p:nvPr/>
        </p:nvSpPr>
        <p:spPr>
          <a:xfrm>
            <a:off x="1943100" y="3048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95" name="Oval 294"/>
          <p:cNvSpPr/>
          <p:nvPr/>
        </p:nvSpPr>
        <p:spPr>
          <a:xfrm>
            <a:off x="1943100" y="3276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96" name="Oval 295"/>
          <p:cNvSpPr/>
          <p:nvPr/>
        </p:nvSpPr>
        <p:spPr>
          <a:xfrm>
            <a:off x="1943100" y="3505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97" name="Oval 296"/>
          <p:cNvSpPr/>
          <p:nvPr/>
        </p:nvSpPr>
        <p:spPr>
          <a:xfrm>
            <a:off x="1943100" y="3733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98" name="Oval 297"/>
          <p:cNvSpPr/>
          <p:nvPr/>
        </p:nvSpPr>
        <p:spPr>
          <a:xfrm>
            <a:off x="1943100" y="3962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299" name="Oval 298"/>
          <p:cNvSpPr/>
          <p:nvPr/>
        </p:nvSpPr>
        <p:spPr>
          <a:xfrm>
            <a:off x="1943100" y="4191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0" name="Oval 299"/>
          <p:cNvSpPr/>
          <p:nvPr/>
        </p:nvSpPr>
        <p:spPr>
          <a:xfrm>
            <a:off x="1943100" y="4419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1" name="Oval 300"/>
          <p:cNvSpPr/>
          <p:nvPr/>
        </p:nvSpPr>
        <p:spPr>
          <a:xfrm>
            <a:off x="1943100" y="4648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2" name="Oval 301"/>
          <p:cNvSpPr/>
          <p:nvPr/>
        </p:nvSpPr>
        <p:spPr>
          <a:xfrm>
            <a:off x="1943100" y="4876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3" name="Oval 302"/>
          <p:cNvSpPr/>
          <p:nvPr/>
        </p:nvSpPr>
        <p:spPr>
          <a:xfrm>
            <a:off x="1943100" y="5105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4" name="Oval 303"/>
          <p:cNvSpPr/>
          <p:nvPr/>
        </p:nvSpPr>
        <p:spPr>
          <a:xfrm>
            <a:off x="1943100" y="5334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5" name="Oval 304"/>
          <p:cNvSpPr/>
          <p:nvPr/>
        </p:nvSpPr>
        <p:spPr>
          <a:xfrm>
            <a:off x="-266700" y="2133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6" name="Oval 305"/>
          <p:cNvSpPr/>
          <p:nvPr/>
        </p:nvSpPr>
        <p:spPr>
          <a:xfrm>
            <a:off x="-266700" y="2362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7" name="Oval 306"/>
          <p:cNvSpPr/>
          <p:nvPr/>
        </p:nvSpPr>
        <p:spPr>
          <a:xfrm>
            <a:off x="-266700" y="2590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8" name="Oval 307"/>
          <p:cNvSpPr/>
          <p:nvPr/>
        </p:nvSpPr>
        <p:spPr>
          <a:xfrm>
            <a:off x="-266700" y="2819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09" name="Oval 308"/>
          <p:cNvSpPr/>
          <p:nvPr/>
        </p:nvSpPr>
        <p:spPr>
          <a:xfrm>
            <a:off x="-266700" y="3048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0" name="Oval 309"/>
          <p:cNvSpPr/>
          <p:nvPr/>
        </p:nvSpPr>
        <p:spPr>
          <a:xfrm>
            <a:off x="-266700" y="3276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1" name="Oval 310"/>
          <p:cNvSpPr/>
          <p:nvPr/>
        </p:nvSpPr>
        <p:spPr>
          <a:xfrm>
            <a:off x="-266700" y="3505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2" name="Oval 311"/>
          <p:cNvSpPr/>
          <p:nvPr/>
        </p:nvSpPr>
        <p:spPr>
          <a:xfrm>
            <a:off x="-266700" y="3733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3" name="Oval 312"/>
          <p:cNvSpPr/>
          <p:nvPr/>
        </p:nvSpPr>
        <p:spPr>
          <a:xfrm>
            <a:off x="-266700" y="3962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4" name="Oval 313"/>
          <p:cNvSpPr/>
          <p:nvPr/>
        </p:nvSpPr>
        <p:spPr>
          <a:xfrm>
            <a:off x="-266700" y="4191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5" name="Oval 314"/>
          <p:cNvSpPr/>
          <p:nvPr/>
        </p:nvSpPr>
        <p:spPr>
          <a:xfrm>
            <a:off x="-266700" y="4419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6" name="Oval 315"/>
          <p:cNvSpPr/>
          <p:nvPr/>
        </p:nvSpPr>
        <p:spPr>
          <a:xfrm>
            <a:off x="-266700" y="4648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7" name="Oval 316"/>
          <p:cNvSpPr/>
          <p:nvPr/>
        </p:nvSpPr>
        <p:spPr>
          <a:xfrm>
            <a:off x="-266700" y="4876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8" name="Oval 317"/>
          <p:cNvSpPr/>
          <p:nvPr/>
        </p:nvSpPr>
        <p:spPr>
          <a:xfrm>
            <a:off x="-266700" y="5105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19" name="Oval 318"/>
          <p:cNvSpPr/>
          <p:nvPr/>
        </p:nvSpPr>
        <p:spPr>
          <a:xfrm>
            <a:off x="-266700" y="5334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0" name="Oval 319"/>
          <p:cNvSpPr/>
          <p:nvPr/>
        </p:nvSpPr>
        <p:spPr>
          <a:xfrm>
            <a:off x="-952500" y="2133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1" name="Oval 320"/>
          <p:cNvSpPr/>
          <p:nvPr/>
        </p:nvSpPr>
        <p:spPr>
          <a:xfrm>
            <a:off x="-952500" y="2362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2" name="Oval 321"/>
          <p:cNvSpPr/>
          <p:nvPr/>
        </p:nvSpPr>
        <p:spPr>
          <a:xfrm>
            <a:off x="-952500" y="2590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3" name="Oval 322"/>
          <p:cNvSpPr/>
          <p:nvPr/>
        </p:nvSpPr>
        <p:spPr>
          <a:xfrm>
            <a:off x="-952500" y="2819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4" name="Oval 323"/>
          <p:cNvSpPr/>
          <p:nvPr/>
        </p:nvSpPr>
        <p:spPr>
          <a:xfrm>
            <a:off x="-952500" y="3048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5" name="Oval 324"/>
          <p:cNvSpPr/>
          <p:nvPr/>
        </p:nvSpPr>
        <p:spPr>
          <a:xfrm>
            <a:off x="-952500" y="3276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6" name="Oval 325"/>
          <p:cNvSpPr/>
          <p:nvPr/>
        </p:nvSpPr>
        <p:spPr>
          <a:xfrm>
            <a:off x="-952500" y="3505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7" name="Oval 326"/>
          <p:cNvSpPr/>
          <p:nvPr/>
        </p:nvSpPr>
        <p:spPr>
          <a:xfrm>
            <a:off x="-952500" y="3733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8" name="Oval 327"/>
          <p:cNvSpPr/>
          <p:nvPr/>
        </p:nvSpPr>
        <p:spPr>
          <a:xfrm>
            <a:off x="-952500" y="3962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29" name="Oval 328"/>
          <p:cNvSpPr/>
          <p:nvPr/>
        </p:nvSpPr>
        <p:spPr>
          <a:xfrm>
            <a:off x="-952500" y="4191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0" name="Oval 329"/>
          <p:cNvSpPr/>
          <p:nvPr/>
        </p:nvSpPr>
        <p:spPr>
          <a:xfrm>
            <a:off x="-952500" y="4419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1" name="Oval 330"/>
          <p:cNvSpPr/>
          <p:nvPr/>
        </p:nvSpPr>
        <p:spPr>
          <a:xfrm>
            <a:off x="-952500" y="4648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2" name="Oval 331"/>
          <p:cNvSpPr/>
          <p:nvPr/>
        </p:nvSpPr>
        <p:spPr>
          <a:xfrm>
            <a:off x="-952500" y="4876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3" name="Oval 332"/>
          <p:cNvSpPr/>
          <p:nvPr/>
        </p:nvSpPr>
        <p:spPr>
          <a:xfrm>
            <a:off x="-952500" y="5105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4" name="Oval 333"/>
          <p:cNvSpPr/>
          <p:nvPr/>
        </p:nvSpPr>
        <p:spPr>
          <a:xfrm>
            <a:off x="-952500" y="5334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5" name="Oval 334"/>
          <p:cNvSpPr/>
          <p:nvPr/>
        </p:nvSpPr>
        <p:spPr>
          <a:xfrm>
            <a:off x="-1645920" y="2133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6" name="Oval 335"/>
          <p:cNvSpPr/>
          <p:nvPr/>
        </p:nvSpPr>
        <p:spPr>
          <a:xfrm>
            <a:off x="-1645920" y="2362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7" name="Oval 336"/>
          <p:cNvSpPr/>
          <p:nvPr/>
        </p:nvSpPr>
        <p:spPr>
          <a:xfrm>
            <a:off x="-1645920" y="2590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8" name="Oval 337"/>
          <p:cNvSpPr/>
          <p:nvPr/>
        </p:nvSpPr>
        <p:spPr>
          <a:xfrm>
            <a:off x="-1645920" y="2819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39" name="Oval 338"/>
          <p:cNvSpPr/>
          <p:nvPr/>
        </p:nvSpPr>
        <p:spPr>
          <a:xfrm>
            <a:off x="-1645920" y="3048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0" name="Oval 339"/>
          <p:cNvSpPr/>
          <p:nvPr/>
        </p:nvSpPr>
        <p:spPr>
          <a:xfrm>
            <a:off x="-1645920" y="3276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1" name="Oval 340"/>
          <p:cNvSpPr/>
          <p:nvPr/>
        </p:nvSpPr>
        <p:spPr>
          <a:xfrm>
            <a:off x="-1645920" y="3505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2" name="Oval 341"/>
          <p:cNvSpPr/>
          <p:nvPr/>
        </p:nvSpPr>
        <p:spPr>
          <a:xfrm>
            <a:off x="-1645920" y="3733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3" name="Oval 342"/>
          <p:cNvSpPr/>
          <p:nvPr/>
        </p:nvSpPr>
        <p:spPr>
          <a:xfrm>
            <a:off x="-1645920" y="3962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4" name="Oval 343"/>
          <p:cNvSpPr/>
          <p:nvPr/>
        </p:nvSpPr>
        <p:spPr>
          <a:xfrm>
            <a:off x="-1645920" y="4191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5" name="Oval 344"/>
          <p:cNvSpPr/>
          <p:nvPr/>
        </p:nvSpPr>
        <p:spPr>
          <a:xfrm>
            <a:off x="-1645920" y="4419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6" name="Oval 345"/>
          <p:cNvSpPr/>
          <p:nvPr/>
        </p:nvSpPr>
        <p:spPr>
          <a:xfrm>
            <a:off x="-1645920" y="4648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7" name="Oval 346"/>
          <p:cNvSpPr/>
          <p:nvPr/>
        </p:nvSpPr>
        <p:spPr>
          <a:xfrm>
            <a:off x="-1645920" y="4876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8" name="Oval 347"/>
          <p:cNvSpPr/>
          <p:nvPr/>
        </p:nvSpPr>
        <p:spPr>
          <a:xfrm>
            <a:off x="-1645920" y="5105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49" name="Oval 348"/>
          <p:cNvSpPr/>
          <p:nvPr/>
        </p:nvSpPr>
        <p:spPr>
          <a:xfrm>
            <a:off x="-1645920" y="5334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0" name="Oval 349"/>
          <p:cNvSpPr/>
          <p:nvPr/>
        </p:nvSpPr>
        <p:spPr>
          <a:xfrm>
            <a:off x="-2331720" y="2133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1" name="Oval 350"/>
          <p:cNvSpPr/>
          <p:nvPr/>
        </p:nvSpPr>
        <p:spPr>
          <a:xfrm>
            <a:off x="-2331720" y="2362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2" name="Oval 351"/>
          <p:cNvSpPr/>
          <p:nvPr/>
        </p:nvSpPr>
        <p:spPr>
          <a:xfrm>
            <a:off x="-2331720" y="2590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3" name="Oval 352"/>
          <p:cNvSpPr/>
          <p:nvPr/>
        </p:nvSpPr>
        <p:spPr>
          <a:xfrm>
            <a:off x="-2331720" y="2819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4" name="Oval 353"/>
          <p:cNvSpPr/>
          <p:nvPr/>
        </p:nvSpPr>
        <p:spPr>
          <a:xfrm>
            <a:off x="-2331720" y="3048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5" name="Oval 354"/>
          <p:cNvSpPr/>
          <p:nvPr/>
        </p:nvSpPr>
        <p:spPr>
          <a:xfrm>
            <a:off x="-2331720" y="3276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6" name="Oval 355"/>
          <p:cNvSpPr/>
          <p:nvPr/>
        </p:nvSpPr>
        <p:spPr>
          <a:xfrm>
            <a:off x="-2331720" y="3505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7" name="Oval 356"/>
          <p:cNvSpPr/>
          <p:nvPr/>
        </p:nvSpPr>
        <p:spPr>
          <a:xfrm>
            <a:off x="-2331720" y="3733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8" name="Oval 357"/>
          <p:cNvSpPr/>
          <p:nvPr/>
        </p:nvSpPr>
        <p:spPr>
          <a:xfrm>
            <a:off x="-2331720" y="3962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59" name="Oval 358"/>
          <p:cNvSpPr/>
          <p:nvPr/>
        </p:nvSpPr>
        <p:spPr>
          <a:xfrm>
            <a:off x="-2331720" y="4191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0" name="Oval 359"/>
          <p:cNvSpPr/>
          <p:nvPr/>
        </p:nvSpPr>
        <p:spPr>
          <a:xfrm>
            <a:off x="-2331720" y="4419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1" name="Oval 360"/>
          <p:cNvSpPr/>
          <p:nvPr/>
        </p:nvSpPr>
        <p:spPr>
          <a:xfrm>
            <a:off x="-2331720" y="4648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2" name="Oval 361"/>
          <p:cNvSpPr/>
          <p:nvPr/>
        </p:nvSpPr>
        <p:spPr>
          <a:xfrm>
            <a:off x="-2331720" y="4876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3" name="Oval 362"/>
          <p:cNvSpPr/>
          <p:nvPr/>
        </p:nvSpPr>
        <p:spPr>
          <a:xfrm>
            <a:off x="-2331720" y="5105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4" name="Oval 363"/>
          <p:cNvSpPr/>
          <p:nvPr/>
        </p:nvSpPr>
        <p:spPr>
          <a:xfrm>
            <a:off x="-2331720" y="5334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5" name="Oval 364"/>
          <p:cNvSpPr/>
          <p:nvPr/>
        </p:nvSpPr>
        <p:spPr>
          <a:xfrm>
            <a:off x="-3017520" y="2133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6" name="Oval 365"/>
          <p:cNvSpPr/>
          <p:nvPr/>
        </p:nvSpPr>
        <p:spPr>
          <a:xfrm>
            <a:off x="-3017520" y="2362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7" name="Oval 366"/>
          <p:cNvSpPr/>
          <p:nvPr/>
        </p:nvSpPr>
        <p:spPr>
          <a:xfrm>
            <a:off x="-3017520" y="2590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8" name="Oval 367"/>
          <p:cNvSpPr/>
          <p:nvPr/>
        </p:nvSpPr>
        <p:spPr>
          <a:xfrm>
            <a:off x="-3017520" y="2819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69" name="Oval 368"/>
          <p:cNvSpPr/>
          <p:nvPr/>
        </p:nvSpPr>
        <p:spPr>
          <a:xfrm>
            <a:off x="-3017520" y="3048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0" name="Oval 369"/>
          <p:cNvSpPr/>
          <p:nvPr/>
        </p:nvSpPr>
        <p:spPr>
          <a:xfrm>
            <a:off x="-3017520" y="3276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1" name="Oval 370"/>
          <p:cNvSpPr/>
          <p:nvPr/>
        </p:nvSpPr>
        <p:spPr>
          <a:xfrm>
            <a:off x="-3017520" y="3505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2" name="Oval 371"/>
          <p:cNvSpPr/>
          <p:nvPr/>
        </p:nvSpPr>
        <p:spPr>
          <a:xfrm>
            <a:off x="-3017520" y="3733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3" name="Oval 372"/>
          <p:cNvSpPr/>
          <p:nvPr/>
        </p:nvSpPr>
        <p:spPr>
          <a:xfrm>
            <a:off x="-3017520" y="3962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4" name="Oval 373"/>
          <p:cNvSpPr/>
          <p:nvPr/>
        </p:nvSpPr>
        <p:spPr>
          <a:xfrm>
            <a:off x="-3017520" y="4191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5" name="Oval 374"/>
          <p:cNvSpPr/>
          <p:nvPr/>
        </p:nvSpPr>
        <p:spPr>
          <a:xfrm>
            <a:off x="-3017520" y="4419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6" name="Oval 375"/>
          <p:cNvSpPr/>
          <p:nvPr/>
        </p:nvSpPr>
        <p:spPr>
          <a:xfrm>
            <a:off x="-3017520" y="4648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7" name="Oval 376"/>
          <p:cNvSpPr/>
          <p:nvPr/>
        </p:nvSpPr>
        <p:spPr>
          <a:xfrm>
            <a:off x="-3017520" y="4876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8" name="Oval 377"/>
          <p:cNvSpPr/>
          <p:nvPr/>
        </p:nvSpPr>
        <p:spPr>
          <a:xfrm>
            <a:off x="-3017520" y="5105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79" name="Oval 378"/>
          <p:cNvSpPr/>
          <p:nvPr/>
        </p:nvSpPr>
        <p:spPr>
          <a:xfrm>
            <a:off x="-3017520" y="5334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0" name="Oval 379"/>
          <p:cNvSpPr/>
          <p:nvPr/>
        </p:nvSpPr>
        <p:spPr>
          <a:xfrm>
            <a:off x="-3741420" y="2133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1" name="Oval 380"/>
          <p:cNvSpPr/>
          <p:nvPr/>
        </p:nvSpPr>
        <p:spPr>
          <a:xfrm>
            <a:off x="-3741420" y="2362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2" name="Oval 381"/>
          <p:cNvSpPr/>
          <p:nvPr/>
        </p:nvSpPr>
        <p:spPr>
          <a:xfrm>
            <a:off x="-3741420" y="2590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3" name="Oval 382"/>
          <p:cNvSpPr/>
          <p:nvPr/>
        </p:nvSpPr>
        <p:spPr>
          <a:xfrm>
            <a:off x="-3741420" y="2819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4" name="Oval 383"/>
          <p:cNvSpPr/>
          <p:nvPr/>
        </p:nvSpPr>
        <p:spPr>
          <a:xfrm>
            <a:off x="-3741420" y="3048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5" name="Oval 384"/>
          <p:cNvSpPr/>
          <p:nvPr/>
        </p:nvSpPr>
        <p:spPr>
          <a:xfrm>
            <a:off x="-3741420" y="3276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6" name="Oval 385"/>
          <p:cNvSpPr/>
          <p:nvPr/>
        </p:nvSpPr>
        <p:spPr>
          <a:xfrm>
            <a:off x="-3741420" y="3505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7" name="Oval 386"/>
          <p:cNvSpPr/>
          <p:nvPr/>
        </p:nvSpPr>
        <p:spPr>
          <a:xfrm>
            <a:off x="-3741420" y="3733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8" name="Oval 387"/>
          <p:cNvSpPr/>
          <p:nvPr/>
        </p:nvSpPr>
        <p:spPr>
          <a:xfrm>
            <a:off x="-3741420" y="3962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89" name="Oval 388"/>
          <p:cNvSpPr/>
          <p:nvPr/>
        </p:nvSpPr>
        <p:spPr>
          <a:xfrm>
            <a:off x="-3741420" y="4191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0" name="Oval 389"/>
          <p:cNvSpPr/>
          <p:nvPr/>
        </p:nvSpPr>
        <p:spPr>
          <a:xfrm>
            <a:off x="-3741420" y="4419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1" name="Oval 390"/>
          <p:cNvSpPr/>
          <p:nvPr/>
        </p:nvSpPr>
        <p:spPr>
          <a:xfrm>
            <a:off x="-3741420" y="4648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2" name="Oval 391"/>
          <p:cNvSpPr/>
          <p:nvPr/>
        </p:nvSpPr>
        <p:spPr>
          <a:xfrm>
            <a:off x="-3741420" y="4876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3" name="Oval 392"/>
          <p:cNvSpPr/>
          <p:nvPr/>
        </p:nvSpPr>
        <p:spPr>
          <a:xfrm>
            <a:off x="-3741420" y="5105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4" name="Oval 393"/>
          <p:cNvSpPr/>
          <p:nvPr/>
        </p:nvSpPr>
        <p:spPr>
          <a:xfrm>
            <a:off x="-3741420" y="5334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5" name="Oval 394"/>
          <p:cNvSpPr/>
          <p:nvPr/>
        </p:nvSpPr>
        <p:spPr>
          <a:xfrm>
            <a:off x="-4427220" y="2133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6" name="Oval 395"/>
          <p:cNvSpPr/>
          <p:nvPr/>
        </p:nvSpPr>
        <p:spPr>
          <a:xfrm>
            <a:off x="-4427220" y="2362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7" name="Oval 396"/>
          <p:cNvSpPr/>
          <p:nvPr/>
        </p:nvSpPr>
        <p:spPr>
          <a:xfrm>
            <a:off x="-4427220" y="2590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8" name="Oval 397"/>
          <p:cNvSpPr/>
          <p:nvPr/>
        </p:nvSpPr>
        <p:spPr>
          <a:xfrm>
            <a:off x="-4427220" y="2819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399" name="Oval 398"/>
          <p:cNvSpPr/>
          <p:nvPr/>
        </p:nvSpPr>
        <p:spPr>
          <a:xfrm>
            <a:off x="-4427220" y="3048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0" name="Oval 399"/>
          <p:cNvSpPr/>
          <p:nvPr/>
        </p:nvSpPr>
        <p:spPr>
          <a:xfrm>
            <a:off x="-4427220" y="3276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1" name="Oval 400"/>
          <p:cNvSpPr/>
          <p:nvPr/>
        </p:nvSpPr>
        <p:spPr>
          <a:xfrm>
            <a:off x="-4427220" y="3505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2" name="Oval 401"/>
          <p:cNvSpPr/>
          <p:nvPr/>
        </p:nvSpPr>
        <p:spPr>
          <a:xfrm>
            <a:off x="-4427220" y="3733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3" name="Oval 402"/>
          <p:cNvSpPr/>
          <p:nvPr/>
        </p:nvSpPr>
        <p:spPr>
          <a:xfrm>
            <a:off x="-4427220" y="3962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4" name="Oval 403"/>
          <p:cNvSpPr/>
          <p:nvPr/>
        </p:nvSpPr>
        <p:spPr>
          <a:xfrm>
            <a:off x="-4427220" y="4191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5" name="Oval 404"/>
          <p:cNvSpPr/>
          <p:nvPr/>
        </p:nvSpPr>
        <p:spPr>
          <a:xfrm>
            <a:off x="-4427220" y="4419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6" name="Oval 405"/>
          <p:cNvSpPr/>
          <p:nvPr/>
        </p:nvSpPr>
        <p:spPr>
          <a:xfrm>
            <a:off x="-4427220" y="4648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7" name="Oval 406"/>
          <p:cNvSpPr/>
          <p:nvPr/>
        </p:nvSpPr>
        <p:spPr>
          <a:xfrm>
            <a:off x="-4427220" y="4876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8" name="Oval 407"/>
          <p:cNvSpPr/>
          <p:nvPr/>
        </p:nvSpPr>
        <p:spPr>
          <a:xfrm>
            <a:off x="-4427220" y="5105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09" name="Oval 408"/>
          <p:cNvSpPr/>
          <p:nvPr/>
        </p:nvSpPr>
        <p:spPr>
          <a:xfrm>
            <a:off x="-4427220" y="5334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0" name="Oval 409"/>
          <p:cNvSpPr/>
          <p:nvPr/>
        </p:nvSpPr>
        <p:spPr>
          <a:xfrm>
            <a:off x="-5113020" y="2133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1" name="Oval 410"/>
          <p:cNvSpPr/>
          <p:nvPr/>
        </p:nvSpPr>
        <p:spPr>
          <a:xfrm>
            <a:off x="-5113020" y="2362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2" name="Oval 411"/>
          <p:cNvSpPr/>
          <p:nvPr/>
        </p:nvSpPr>
        <p:spPr>
          <a:xfrm>
            <a:off x="-5113020" y="2590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3" name="Oval 412"/>
          <p:cNvSpPr/>
          <p:nvPr/>
        </p:nvSpPr>
        <p:spPr>
          <a:xfrm>
            <a:off x="-5113020" y="2819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4" name="Oval 413"/>
          <p:cNvSpPr/>
          <p:nvPr/>
        </p:nvSpPr>
        <p:spPr>
          <a:xfrm>
            <a:off x="-5113020" y="3048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5" name="Oval 414"/>
          <p:cNvSpPr/>
          <p:nvPr/>
        </p:nvSpPr>
        <p:spPr>
          <a:xfrm>
            <a:off x="-5113020" y="3276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6" name="Oval 415"/>
          <p:cNvSpPr/>
          <p:nvPr/>
        </p:nvSpPr>
        <p:spPr>
          <a:xfrm>
            <a:off x="-5113020" y="3505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7" name="Oval 416"/>
          <p:cNvSpPr/>
          <p:nvPr/>
        </p:nvSpPr>
        <p:spPr>
          <a:xfrm>
            <a:off x="-5113020" y="3733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8" name="Oval 417"/>
          <p:cNvSpPr/>
          <p:nvPr/>
        </p:nvSpPr>
        <p:spPr>
          <a:xfrm>
            <a:off x="-5113020" y="3962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19" name="Oval 418"/>
          <p:cNvSpPr/>
          <p:nvPr/>
        </p:nvSpPr>
        <p:spPr>
          <a:xfrm>
            <a:off x="-5113020" y="4191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20" name="Oval 419"/>
          <p:cNvSpPr/>
          <p:nvPr/>
        </p:nvSpPr>
        <p:spPr>
          <a:xfrm>
            <a:off x="-5113020" y="44196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21" name="Oval 420"/>
          <p:cNvSpPr/>
          <p:nvPr/>
        </p:nvSpPr>
        <p:spPr>
          <a:xfrm>
            <a:off x="-5113020" y="46482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22" name="Oval 421"/>
          <p:cNvSpPr/>
          <p:nvPr/>
        </p:nvSpPr>
        <p:spPr>
          <a:xfrm>
            <a:off x="-5113020" y="48768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23" name="Oval 422"/>
          <p:cNvSpPr/>
          <p:nvPr/>
        </p:nvSpPr>
        <p:spPr>
          <a:xfrm>
            <a:off x="-5113020" y="51054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sp>
        <p:nvSpPr>
          <p:cNvPr id="424" name="Oval 423"/>
          <p:cNvSpPr/>
          <p:nvPr/>
        </p:nvSpPr>
        <p:spPr>
          <a:xfrm>
            <a:off x="-5113020" y="5334000"/>
            <a:ext cx="160020" cy="1524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Whipsmart" panose="020B0502030203050204" pitchFamily="34" charset="0"/>
            </a:endParaRPr>
          </a:p>
        </p:txBody>
      </p:sp>
      <p:cxnSp>
        <p:nvCxnSpPr>
          <p:cNvPr id="471" name="Straight Connector 470"/>
          <p:cNvCxnSpPr/>
          <p:nvPr/>
        </p:nvCxnSpPr>
        <p:spPr>
          <a:xfrm>
            <a:off x="9258300" y="2095500"/>
            <a:ext cx="0" cy="342900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flipH="1">
            <a:off x="9220200" y="3238500"/>
            <a:ext cx="22860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9220200" y="2095500"/>
            <a:ext cx="19050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H="1">
            <a:off x="9258300" y="4381500"/>
            <a:ext cx="19050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flipH="1">
            <a:off x="9220200" y="5524500"/>
            <a:ext cx="22860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481" name="Szövegdoboz 58"/>
          <p:cNvSpPr txBox="1"/>
          <p:nvPr/>
        </p:nvSpPr>
        <p:spPr>
          <a:xfrm>
            <a:off x="7315398" y="1499863"/>
            <a:ext cx="3023585" cy="646331"/>
          </a:xfrm>
          <a:prstGeom prst="rect">
            <a:avLst/>
          </a:prstGeom>
          <a:noFill/>
          <a:ln>
            <a:noFill/>
          </a:ln>
        </p:spPr>
        <p:txBody>
          <a:bodyPr wrap="none" rtlCol="0">
            <a:spAutoFit/>
          </a:bodyPr>
          <a:lstStyle/>
          <a:p>
            <a:r>
              <a:rPr lang="en-US" sz="3600" dirty="0" err="1" smtClean="0">
                <a:solidFill>
                  <a:srgbClr val="00B050"/>
                </a:solidFill>
                <a:latin typeface="Whipsmart" pitchFamily="34" charset="0"/>
              </a:rPr>
              <a:t>Greedo</a:t>
            </a:r>
            <a:r>
              <a:rPr lang="hu-HU" sz="3600" dirty="0" smtClean="0">
                <a:solidFill>
                  <a:srgbClr val="00B050"/>
                </a:solidFill>
                <a:latin typeface="Whipsmart" pitchFamily="34" charset="0"/>
              </a:rPr>
              <a:t> felülete</a:t>
            </a:r>
            <a:endParaRPr lang="en-US" sz="3600" dirty="0">
              <a:solidFill>
                <a:srgbClr val="00B050"/>
              </a:solidFill>
              <a:latin typeface="Whipsmart" pitchFamily="34" charset="0"/>
            </a:endParaRPr>
          </a:p>
        </p:txBody>
      </p:sp>
      <p:grpSp>
        <p:nvGrpSpPr>
          <p:cNvPr id="507" name="Group 506"/>
          <p:cNvGrpSpPr/>
          <p:nvPr/>
        </p:nvGrpSpPr>
        <p:grpSpPr>
          <a:xfrm>
            <a:off x="2476501" y="2057400"/>
            <a:ext cx="4624709" cy="3575136"/>
            <a:chOff x="3109591" y="2063664"/>
            <a:chExt cx="4624709" cy="3575136"/>
          </a:xfrm>
        </p:grpSpPr>
        <p:cxnSp>
          <p:nvCxnSpPr>
            <p:cNvPr id="490" name="Straight Connector 489"/>
            <p:cNvCxnSpPr/>
            <p:nvPr/>
          </p:nvCxnSpPr>
          <p:spPr>
            <a:xfrm rot="18428487" flipH="1">
              <a:off x="5728708" y="4248341"/>
              <a:ext cx="2286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rot="18428487" flipH="1">
              <a:off x="6670400" y="4923281"/>
              <a:ext cx="1905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7658100" y="5537479"/>
              <a:ext cx="76200" cy="101321"/>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rot="18428487" flipH="1">
              <a:off x="3906430" y="2868090"/>
              <a:ext cx="2286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rot="18428487" flipH="1">
              <a:off x="2995291" y="2177964"/>
              <a:ext cx="2286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rot="18428487" flipH="1">
              <a:off x="4848122" y="3543030"/>
              <a:ext cx="190500"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3178604" y="2095500"/>
              <a:ext cx="4555696" cy="3441979"/>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05" name="Szövegdoboz 58"/>
          <p:cNvSpPr txBox="1"/>
          <p:nvPr/>
        </p:nvSpPr>
        <p:spPr>
          <a:xfrm>
            <a:off x="4644567" y="5574340"/>
            <a:ext cx="3190297" cy="646331"/>
          </a:xfrm>
          <a:prstGeom prst="rect">
            <a:avLst/>
          </a:prstGeom>
          <a:noFill/>
          <a:ln>
            <a:noFill/>
          </a:ln>
        </p:spPr>
        <p:txBody>
          <a:bodyPr wrap="none" rtlCol="0">
            <a:spAutoFit/>
          </a:bodyPr>
          <a:lstStyle/>
          <a:p>
            <a:r>
              <a:rPr lang="hu-HU" sz="3600" dirty="0" smtClean="0">
                <a:solidFill>
                  <a:srgbClr val="7F7F7F"/>
                </a:solidFill>
                <a:latin typeface="Whipsmart" pitchFamily="34" charset="0"/>
              </a:rPr>
              <a:t>az asztal felülete</a:t>
            </a:r>
            <a:endParaRPr lang="en-US" sz="3600" dirty="0">
              <a:solidFill>
                <a:srgbClr val="7F7F7F"/>
              </a:solidFill>
              <a:latin typeface="Whipsmart" pitchFamily="34" charset="0"/>
            </a:endParaRPr>
          </a:p>
        </p:txBody>
      </p:sp>
      <p:sp>
        <p:nvSpPr>
          <p:cNvPr id="508" name="Rounded Rectangle 507"/>
          <p:cNvSpPr/>
          <p:nvPr/>
        </p:nvSpPr>
        <p:spPr>
          <a:xfrm>
            <a:off x="4367792" y="3562830"/>
            <a:ext cx="773112" cy="628171"/>
          </a:xfrm>
          <a:prstGeom prst="roundRect">
            <a:avLst/>
          </a:prstGeom>
          <a:solidFill>
            <a:srgbClr val="7F7F7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27</a:t>
            </a:r>
          </a:p>
        </p:txBody>
      </p:sp>
      <p:sp>
        <p:nvSpPr>
          <p:cNvPr id="509" name="Rounded Rectangle 508"/>
          <p:cNvSpPr/>
          <p:nvPr/>
        </p:nvSpPr>
        <p:spPr>
          <a:xfrm>
            <a:off x="8871744" y="2341821"/>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0</a:t>
            </a:r>
          </a:p>
        </p:txBody>
      </p:sp>
      <p:sp>
        <p:nvSpPr>
          <p:cNvPr id="510" name="Rounded Rectangle 509"/>
          <p:cNvSpPr/>
          <p:nvPr/>
        </p:nvSpPr>
        <p:spPr>
          <a:xfrm>
            <a:off x="8871744" y="2339773"/>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5</a:t>
            </a:r>
          </a:p>
        </p:txBody>
      </p:sp>
      <p:sp>
        <p:nvSpPr>
          <p:cNvPr id="511" name="Rounded Rectangle 510"/>
          <p:cNvSpPr/>
          <p:nvPr/>
        </p:nvSpPr>
        <p:spPr>
          <a:xfrm>
            <a:off x="8871744" y="2337725"/>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10</a:t>
            </a:r>
          </a:p>
        </p:txBody>
      </p:sp>
      <p:sp>
        <p:nvSpPr>
          <p:cNvPr id="512" name="Rounded Rectangle 511"/>
          <p:cNvSpPr/>
          <p:nvPr/>
        </p:nvSpPr>
        <p:spPr>
          <a:xfrm>
            <a:off x="8876506" y="2339607"/>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15</a:t>
            </a:r>
          </a:p>
        </p:txBody>
      </p:sp>
      <p:sp>
        <p:nvSpPr>
          <p:cNvPr id="513" name="Rounded Rectangle 512"/>
          <p:cNvSpPr/>
          <p:nvPr/>
        </p:nvSpPr>
        <p:spPr>
          <a:xfrm>
            <a:off x="8876506" y="2337725"/>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20</a:t>
            </a:r>
          </a:p>
        </p:txBody>
      </p:sp>
      <p:sp>
        <p:nvSpPr>
          <p:cNvPr id="514" name="Rounded Rectangle 513"/>
          <p:cNvSpPr/>
          <p:nvPr/>
        </p:nvSpPr>
        <p:spPr>
          <a:xfrm>
            <a:off x="8876506" y="2337725"/>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25</a:t>
            </a:r>
          </a:p>
        </p:txBody>
      </p:sp>
      <p:sp>
        <p:nvSpPr>
          <p:cNvPr id="515" name="Rounded Rectangle 514"/>
          <p:cNvSpPr/>
          <p:nvPr/>
        </p:nvSpPr>
        <p:spPr>
          <a:xfrm>
            <a:off x="8877300" y="2343630"/>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30</a:t>
            </a:r>
          </a:p>
        </p:txBody>
      </p:sp>
      <p:sp>
        <p:nvSpPr>
          <p:cNvPr id="516" name="Rounded Rectangle 515"/>
          <p:cNvSpPr/>
          <p:nvPr/>
        </p:nvSpPr>
        <p:spPr>
          <a:xfrm>
            <a:off x="8877300" y="2343630"/>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35</a:t>
            </a:r>
          </a:p>
        </p:txBody>
      </p:sp>
      <p:sp>
        <p:nvSpPr>
          <p:cNvPr id="517" name="Rounded Rectangle 516"/>
          <p:cNvSpPr/>
          <p:nvPr/>
        </p:nvSpPr>
        <p:spPr>
          <a:xfrm>
            <a:off x="8871744" y="2343630"/>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40</a:t>
            </a:r>
          </a:p>
        </p:txBody>
      </p:sp>
      <p:sp>
        <p:nvSpPr>
          <p:cNvPr id="518" name="Rounded Rectangle 517"/>
          <p:cNvSpPr/>
          <p:nvPr/>
        </p:nvSpPr>
        <p:spPr>
          <a:xfrm>
            <a:off x="8880475" y="2343630"/>
            <a:ext cx="773112" cy="62817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Whipsmart" panose="020B0502030203050204" pitchFamily="34" charset="0"/>
              </a:rPr>
              <a:t>45</a:t>
            </a:r>
          </a:p>
        </p:txBody>
      </p:sp>
    </p:spTree>
    <p:extLst>
      <p:ext uri="{BB962C8B-B14F-4D97-AF65-F5344CB8AC3E}">
        <p14:creationId xmlns:p14="http://schemas.microsoft.com/office/powerpoint/2010/main" val="3266743770"/>
      </p:ext>
    </p:extLst>
  </p:cSld>
  <p:clrMapOvr>
    <a:masterClrMapping/>
  </p:clrMapOvr>
  <mc:AlternateContent xmlns:mc="http://schemas.openxmlformats.org/markup-compatibility/2006" xmlns:p14="http://schemas.microsoft.com/office/powerpoint/2010/main">
    <mc:Choice Requires="p14">
      <p:transition spd="slow" p14:dur="8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grpId="0" nodeType="clickEffect">
                                  <p:stCondLst>
                                    <p:cond delay="0"/>
                                  </p:stCondLst>
                                  <p:childTnLst>
                                    <p:animMotion origin="layout" path="M -3.88889E-6 -2.22222E-6 L 1.44966 -2.22222E-6 " pathEditMode="relative" rAng="0" ptsTypes="AA">
                                      <p:cBhvr>
                                        <p:cTn id="6" dur="10000" fill="hold"/>
                                        <p:tgtEl>
                                          <p:spTgt spid="47"/>
                                        </p:tgtEl>
                                        <p:attrNameLst>
                                          <p:attrName>ppt_x</p:attrName>
                                          <p:attrName>ppt_y</p:attrName>
                                        </p:attrNameLst>
                                      </p:cBhvr>
                                      <p:rCtr x="72483" y="0"/>
                                    </p:animMotion>
                                  </p:childTnLst>
                                </p:cTn>
                              </p:par>
                              <p:par>
                                <p:cTn id="7" presetID="63" presetClass="path" presetSubtype="0" fill="hold" grpId="0" nodeType="withEffect">
                                  <p:stCondLst>
                                    <p:cond delay="0"/>
                                  </p:stCondLst>
                                  <p:childTnLst>
                                    <p:animMotion origin="layout" path="M -3.88889E-6 4.44444E-6 L 1.44966 4.44444E-6 " pathEditMode="relative" rAng="0" ptsTypes="AA">
                                      <p:cBhvr>
                                        <p:cTn id="8" dur="10000" fill="hold"/>
                                        <p:tgtEl>
                                          <p:spTgt spid="291"/>
                                        </p:tgtEl>
                                        <p:attrNameLst>
                                          <p:attrName>ppt_x</p:attrName>
                                          <p:attrName>ppt_y</p:attrName>
                                        </p:attrNameLst>
                                      </p:cBhvr>
                                      <p:rCtr x="72483" y="0"/>
                                    </p:animMotion>
                                  </p:childTnLst>
                                </p:cTn>
                              </p:par>
                              <p:par>
                                <p:cTn id="9" presetID="63" presetClass="path" presetSubtype="0" fill="hold" grpId="0" nodeType="withEffect">
                                  <p:stCondLst>
                                    <p:cond delay="0"/>
                                  </p:stCondLst>
                                  <p:childTnLst>
                                    <p:animMotion origin="layout" path="M -3.88889E-6 1.11111E-6 L 1.44966 1.11111E-6 " pathEditMode="relative" rAng="0" ptsTypes="AA">
                                      <p:cBhvr>
                                        <p:cTn id="10" dur="10000" fill="hold"/>
                                        <p:tgtEl>
                                          <p:spTgt spid="292"/>
                                        </p:tgtEl>
                                        <p:attrNameLst>
                                          <p:attrName>ppt_x</p:attrName>
                                          <p:attrName>ppt_y</p:attrName>
                                        </p:attrNameLst>
                                      </p:cBhvr>
                                      <p:rCtr x="72483" y="0"/>
                                    </p:animMotion>
                                  </p:childTnLst>
                                </p:cTn>
                              </p:par>
                              <p:par>
                                <p:cTn id="11" presetID="63" presetClass="path" presetSubtype="0" fill="hold" grpId="0" nodeType="withEffect">
                                  <p:stCondLst>
                                    <p:cond delay="0"/>
                                  </p:stCondLst>
                                  <p:childTnLst>
                                    <p:animMotion origin="layout" path="M -3.88889E-6 -2.22222E-6 L 1.44966 -2.22222E-6 " pathEditMode="relative" rAng="0" ptsTypes="AA">
                                      <p:cBhvr>
                                        <p:cTn id="12" dur="10000" fill="hold"/>
                                        <p:tgtEl>
                                          <p:spTgt spid="293"/>
                                        </p:tgtEl>
                                        <p:attrNameLst>
                                          <p:attrName>ppt_x</p:attrName>
                                          <p:attrName>ppt_y</p:attrName>
                                        </p:attrNameLst>
                                      </p:cBhvr>
                                      <p:rCtr x="72483" y="0"/>
                                    </p:animMotion>
                                  </p:childTnLst>
                                </p:cTn>
                              </p:par>
                              <p:par>
                                <p:cTn id="13" presetID="63" presetClass="path" presetSubtype="0" fill="hold" grpId="0" nodeType="withEffect">
                                  <p:stCondLst>
                                    <p:cond delay="0"/>
                                  </p:stCondLst>
                                  <p:childTnLst>
                                    <p:animMotion origin="layout" path="M -3.88889E-6 4.44444E-6 L 1.44966 4.44444E-6 " pathEditMode="relative" rAng="0" ptsTypes="AA">
                                      <p:cBhvr>
                                        <p:cTn id="14" dur="10000" fill="hold"/>
                                        <p:tgtEl>
                                          <p:spTgt spid="294"/>
                                        </p:tgtEl>
                                        <p:attrNameLst>
                                          <p:attrName>ppt_x</p:attrName>
                                          <p:attrName>ppt_y</p:attrName>
                                        </p:attrNameLst>
                                      </p:cBhvr>
                                      <p:rCtr x="72483" y="0"/>
                                    </p:animMotion>
                                  </p:childTnLst>
                                </p:cTn>
                              </p:par>
                              <p:par>
                                <p:cTn id="15" presetID="63" presetClass="path" presetSubtype="0" fill="hold" grpId="0" nodeType="withEffect">
                                  <p:stCondLst>
                                    <p:cond delay="0"/>
                                  </p:stCondLst>
                                  <p:childTnLst>
                                    <p:animMotion origin="layout" path="M -3.88889E-6 1.11111E-6 L 1.44966 1.11111E-6 " pathEditMode="relative" rAng="0" ptsTypes="AA">
                                      <p:cBhvr>
                                        <p:cTn id="16" dur="10000" fill="hold"/>
                                        <p:tgtEl>
                                          <p:spTgt spid="295"/>
                                        </p:tgtEl>
                                        <p:attrNameLst>
                                          <p:attrName>ppt_x</p:attrName>
                                          <p:attrName>ppt_y</p:attrName>
                                        </p:attrNameLst>
                                      </p:cBhvr>
                                      <p:rCtr x="72483" y="0"/>
                                    </p:animMotion>
                                  </p:childTnLst>
                                </p:cTn>
                              </p:par>
                              <p:par>
                                <p:cTn id="17" presetID="63" presetClass="path" presetSubtype="0" fill="hold" grpId="0" nodeType="withEffect">
                                  <p:stCondLst>
                                    <p:cond delay="0"/>
                                  </p:stCondLst>
                                  <p:childTnLst>
                                    <p:animMotion origin="layout" path="M -3.88889E-6 -2.22222E-6 L 1.44966 -2.22222E-6 " pathEditMode="relative" rAng="0" ptsTypes="AA">
                                      <p:cBhvr>
                                        <p:cTn id="18" dur="10000" fill="hold"/>
                                        <p:tgtEl>
                                          <p:spTgt spid="296"/>
                                        </p:tgtEl>
                                        <p:attrNameLst>
                                          <p:attrName>ppt_x</p:attrName>
                                          <p:attrName>ppt_y</p:attrName>
                                        </p:attrNameLst>
                                      </p:cBhvr>
                                      <p:rCtr x="72483" y="0"/>
                                    </p:animMotion>
                                  </p:childTnLst>
                                </p:cTn>
                              </p:par>
                              <p:par>
                                <p:cTn id="19" presetID="63" presetClass="path" presetSubtype="0" fill="hold" grpId="0" nodeType="withEffect">
                                  <p:stCondLst>
                                    <p:cond delay="0"/>
                                  </p:stCondLst>
                                  <p:childTnLst>
                                    <p:animMotion origin="layout" path="M -3.88889E-6 4.44444E-6 L 1.44966 4.44444E-6 " pathEditMode="relative" rAng="0" ptsTypes="AA">
                                      <p:cBhvr>
                                        <p:cTn id="20" dur="10000" fill="hold"/>
                                        <p:tgtEl>
                                          <p:spTgt spid="297"/>
                                        </p:tgtEl>
                                        <p:attrNameLst>
                                          <p:attrName>ppt_x</p:attrName>
                                          <p:attrName>ppt_y</p:attrName>
                                        </p:attrNameLst>
                                      </p:cBhvr>
                                      <p:rCtr x="72483" y="0"/>
                                    </p:animMotion>
                                  </p:childTnLst>
                                </p:cTn>
                              </p:par>
                              <p:par>
                                <p:cTn id="21" presetID="63" presetClass="path" presetSubtype="0" fill="hold" grpId="0" nodeType="withEffect">
                                  <p:stCondLst>
                                    <p:cond delay="0"/>
                                  </p:stCondLst>
                                  <p:childTnLst>
                                    <p:animMotion origin="layout" path="M -3.88889E-6 1.11111E-6 L 1.44966 1.11111E-6 " pathEditMode="relative" rAng="0" ptsTypes="AA">
                                      <p:cBhvr>
                                        <p:cTn id="22" dur="10000" fill="hold"/>
                                        <p:tgtEl>
                                          <p:spTgt spid="298"/>
                                        </p:tgtEl>
                                        <p:attrNameLst>
                                          <p:attrName>ppt_x</p:attrName>
                                          <p:attrName>ppt_y</p:attrName>
                                        </p:attrNameLst>
                                      </p:cBhvr>
                                      <p:rCtr x="72483" y="0"/>
                                    </p:animMotion>
                                  </p:childTnLst>
                                </p:cTn>
                              </p:par>
                              <p:par>
                                <p:cTn id="23" presetID="63" presetClass="path" presetSubtype="0" fill="hold" grpId="0" nodeType="withEffect">
                                  <p:stCondLst>
                                    <p:cond delay="0"/>
                                  </p:stCondLst>
                                  <p:childTnLst>
                                    <p:animMotion origin="layout" path="M -3.88889E-6 -2.22222E-6 L 1.44966 -2.22222E-6 " pathEditMode="relative" rAng="0" ptsTypes="AA">
                                      <p:cBhvr>
                                        <p:cTn id="24" dur="10000" fill="hold"/>
                                        <p:tgtEl>
                                          <p:spTgt spid="299"/>
                                        </p:tgtEl>
                                        <p:attrNameLst>
                                          <p:attrName>ppt_x</p:attrName>
                                          <p:attrName>ppt_y</p:attrName>
                                        </p:attrNameLst>
                                      </p:cBhvr>
                                      <p:rCtr x="72483" y="0"/>
                                    </p:animMotion>
                                  </p:childTnLst>
                                </p:cTn>
                              </p:par>
                              <p:par>
                                <p:cTn id="25" presetID="63" presetClass="path" presetSubtype="0" fill="hold" grpId="0" nodeType="withEffect">
                                  <p:stCondLst>
                                    <p:cond delay="0"/>
                                  </p:stCondLst>
                                  <p:childTnLst>
                                    <p:animMotion origin="layout" path="M -3.88889E-6 4.44444E-6 L 1.44966 4.44444E-6 " pathEditMode="relative" rAng="0" ptsTypes="AA">
                                      <p:cBhvr>
                                        <p:cTn id="26" dur="10000" fill="hold"/>
                                        <p:tgtEl>
                                          <p:spTgt spid="300"/>
                                        </p:tgtEl>
                                        <p:attrNameLst>
                                          <p:attrName>ppt_x</p:attrName>
                                          <p:attrName>ppt_y</p:attrName>
                                        </p:attrNameLst>
                                      </p:cBhvr>
                                      <p:rCtr x="72483" y="0"/>
                                    </p:animMotion>
                                  </p:childTnLst>
                                </p:cTn>
                              </p:par>
                              <p:par>
                                <p:cTn id="27" presetID="63" presetClass="path" presetSubtype="0" fill="hold" grpId="0" nodeType="withEffect">
                                  <p:stCondLst>
                                    <p:cond delay="0"/>
                                  </p:stCondLst>
                                  <p:childTnLst>
                                    <p:animMotion origin="layout" path="M -3.88889E-6 1.11111E-6 L 1.44966 1.11111E-6 " pathEditMode="relative" rAng="0" ptsTypes="AA">
                                      <p:cBhvr>
                                        <p:cTn id="28" dur="10000" fill="hold"/>
                                        <p:tgtEl>
                                          <p:spTgt spid="301"/>
                                        </p:tgtEl>
                                        <p:attrNameLst>
                                          <p:attrName>ppt_x</p:attrName>
                                          <p:attrName>ppt_y</p:attrName>
                                        </p:attrNameLst>
                                      </p:cBhvr>
                                      <p:rCtr x="72483" y="0"/>
                                    </p:animMotion>
                                  </p:childTnLst>
                                </p:cTn>
                              </p:par>
                              <p:par>
                                <p:cTn id="29" presetID="63" presetClass="path" presetSubtype="0" fill="hold" grpId="0" nodeType="withEffect">
                                  <p:stCondLst>
                                    <p:cond delay="0"/>
                                  </p:stCondLst>
                                  <p:childTnLst>
                                    <p:animMotion origin="layout" path="M -3.88889E-6 -2.22222E-6 L 1.44966 -2.22222E-6 " pathEditMode="relative" rAng="0" ptsTypes="AA">
                                      <p:cBhvr>
                                        <p:cTn id="30" dur="10000" fill="hold"/>
                                        <p:tgtEl>
                                          <p:spTgt spid="302"/>
                                        </p:tgtEl>
                                        <p:attrNameLst>
                                          <p:attrName>ppt_x</p:attrName>
                                          <p:attrName>ppt_y</p:attrName>
                                        </p:attrNameLst>
                                      </p:cBhvr>
                                      <p:rCtr x="72483" y="0"/>
                                    </p:animMotion>
                                  </p:childTnLst>
                                </p:cTn>
                              </p:par>
                              <p:par>
                                <p:cTn id="31" presetID="63" presetClass="path" presetSubtype="0" fill="hold" grpId="0" nodeType="withEffect">
                                  <p:stCondLst>
                                    <p:cond delay="0"/>
                                  </p:stCondLst>
                                  <p:childTnLst>
                                    <p:animMotion origin="layout" path="M -3.88889E-6 4.44444E-6 L 1.44966 4.44444E-6 " pathEditMode="relative" rAng="0" ptsTypes="AA">
                                      <p:cBhvr>
                                        <p:cTn id="32" dur="10000" fill="hold"/>
                                        <p:tgtEl>
                                          <p:spTgt spid="303"/>
                                        </p:tgtEl>
                                        <p:attrNameLst>
                                          <p:attrName>ppt_x</p:attrName>
                                          <p:attrName>ppt_y</p:attrName>
                                        </p:attrNameLst>
                                      </p:cBhvr>
                                      <p:rCtr x="72483" y="0"/>
                                    </p:animMotion>
                                  </p:childTnLst>
                                </p:cTn>
                              </p:par>
                              <p:par>
                                <p:cTn id="33" presetID="63" presetClass="path" presetSubtype="0" fill="hold" grpId="0" nodeType="withEffect">
                                  <p:stCondLst>
                                    <p:cond delay="0"/>
                                  </p:stCondLst>
                                  <p:childTnLst>
                                    <p:animMotion origin="layout" path="M -3.88889E-6 1.11111E-6 L 1.44966 1.11111E-6 " pathEditMode="relative" rAng="0" ptsTypes="AA">
                                      <p:cBhvr>
                                        <p:cTn id="34" dur="10000" fill="hold"/>
                                        <p:tgtEl>
                                          <p:spTgt spid="304"/>
                                        </p:tgtEl>
                                        <p:attrNameLst>
                                          <p:attrName>ppt_x</p:attrName>
                                          <p:attrName>ppt_y</p:attrName>
                                        </p:attrNameLst>
                                      </p:cBhvr>
                                      <p:rCtr x="72483" y="0"/>
                                    </p:animMotion>
                                  </p:childTnLst>
                                </p:cTn>
                              </p:par>
                              <p:par>
                                <p:cTn id="35" presetID="63" presetClass="path" presetSubtype="0" fill="hold" grpId="0" nodeType="withEffect">
                                  <p:stCondLst>
                                    <p:cond delay="0"/>
                                  </p:stCondLst>
                                  <p:childTnLst>
                                    <p:animMotion origin="layout" path="M 2.5E-6 -2.22222E-6 L 1.44965 -2.22222E-6 " pathEditMode="relative" rAng="0" ptsTypes="AA">
                                      <p:cBhvr>
                                        <p:cTn id="36" dur="10000" fill="hold"/>
                                        <p:tgtEl>
                                          <p:spTgt spid="305"/>
                                        </p:tgtEl>
                                        <p:attrNameLst>
                                          <p:attrName>ppt_x</p:attrName>
                                          <p:attrName>ppt_y</p:attrName>
                                        </p:attrNameLst>
                                      </p:cBhvr>
                                      <p:rCtr x="72483" y="0"/>
                                    </p:animMotion>
                                  </p:childTnLst>
                                </p:cTn>
                              </p:par>
                              <p:par>
                                <p:cTn id="37" presetID="63" presetClass="path" presetSubtype="0" fill="hold" grpId="0" nodeType="withEffect">
                                  <p:stCondLst>
                                    <p:cond delay="0"/>
                                  </p:stCondLst>
                                  <p:childTnLst>
                                    <p:animMotion origin="layout" path="M 2.5E-6 4.44444E-6 L 1.44965 4.44444E-6 " pathEditMode="relative" rAng="0" ptsTypes="AA">
                                      <p:cBhvr>
                                        <p:cTn id="38" dur="10000" fill="hold"/>
                                        <p:tgtEl>
                                          <p:spTgt spid="306"/>
                                        </p:tgtEl>
                                        <p:attrNameLst>
                                          <p:attrName>ppt_x</p:attrName>
                                          <p:attrName>ppt_y</p:attrName>
                                        </p:attrNameLst>
                                      </p:cBhvr>
                                      <p:rCtr x="72483" y="0"/>
                                    </p:animMotion>
                                  </p:childTnLst>
                                </p:cTn>
                              </p:par>
                              <p:par>
                                <p:cTn id="39" presetID="63" presetClass="path" presetSubtype="0" fill="hold" grpId="0" nodeType="withEffect">
                                  <p:stCondLst>
                                    <p:cond delay="0"/>
                                  </p:stCondLst>
                                  <p:childTnLst>
                                    <p:animMotion origin="layout" path="M 2.5E-6 1.11111E-6 L 1.44965 1.11111E-6 " pathEditMode="relative" rAng="0" ptsTypes="AA">
                                      <p:cBhvr>
                                        <p:cTn id="40" dur="10000" fill="hold"/>
                                        <p:tgtEl>
                                          <p:spTgt spid="307"/>
                                        </p:tgtEl>
                                        <p:attrNameLst>
                                          <p:attrName>ppt_x</p:attrName>
                                          <p:attrName>ppt_y</p:attrName>
                                        </p:attrNameLst>
                                      </p:cBhvr>
                                      <p:rCtr x="72483" y="0"/>
                                    </p:animMotion>
                                  </p:childTnLst>
                                </p:cTn>
                              </p:par>
                              <p:par>
                                <p:cTn id="41" presetID="63" presetClass="path" presetSubtype="0" fill="hold" grpId="0" nodeType="withEffect">
                                  <p:stCondLst>
                                    <p:cond delay="0"/>
                                  </p:stCondLst>
                                  <p:childTnLst>
                                    <p:animMotion origin="layout" path="M 2.5E-6 -2.22222E-6 L 1.44965 -2.22222E-6 " pathEditMode="relative" rAng="0" ptsTypes="AA">
                                      <p:cBhvr>
                                        <p:cTn id="42" dur="10000" fill="hold"/>
                                        <p:tgtEl>
                                          <p:spTgt spid="308"/>
                                        </p:tgtEl>
                                        <p:attrNameLst>
                                          <p:attrName>ppt_x</p:attrName>
                                          <p:attrName>ppt_y</p:attrName>
                                        </p:attrNameLst>
                                      </p:cBhvr>
                                      <p:rCtr x="72483" y="0"/>
                                    </p:animMotion>
                                  </p:childTnLst>
                                </p:cTn>
                              </p:par>
                              <p:par>
                                <p:cTn id="43" presetID="63" presetClass="path" presetSubtype="0" fill="hold" grpId="0" nodeType="withEffect">
                                  <p:stCondLst>
                                    <p:cond delay="0"/>
                                  </p:stCondLst>
                                  <p:childTnLst>
                                    <p:animMotion origin="layout" path="M 2.5E-6 4.44444E-6 L 1.44965 4.44444E-6 " pathEditMode="relative" rAng="0" ptsTypes="AA">
                                      <p:cBhvr>
                                        <p:cTn id="44" dur="10000" fill="hold"/>
                                        <p:tgtEl>
                                          <p:spTgt spid="309"/>
                                        </p:tgtEl>
                                        <p:attrNameLst>
                                          <p:attrName>ppt_x</p:attrName>
                                          <p:attrName>ppt_y</p:attrName>
                                        </p:attrNameLst>
                                      </p:cBhvr>
                                      <p:rCtr x="72483" y="0"/>
                                    </p:animMotion>
                                  </p:childTnLst>
                                </p:cTn>
                              </p:par>
                              <p:par>
                                <p:cTn id="45" presetID="63" presetClass="path" presetSubtype="0" fill="hold" grpId="0" nodeType="withEffect">
                                  <p:stCondLst>
                                    <p:cond delay="0"/>
                                  </p:stCondLst>
                                  <p:childTnLst>
                                    <p:animMotion origin="layout" path="M 2.5E-6 1.11111E-6 L 1.44965 1.11111E-6 " pathEditMode="relative" rAng="0" ptsTypes="AA">
                                      <p:cBhvr>
                                        <p:cTn id="46" dur="10000" fill="hold"/>
                                        <p:tgtEl>
                                          <p:spTgt spid="310"/>
                                        </p:tgtEl>
                                        <p:attrNameLst>
                                          <p:attrName>ppt_x</p:attrName>
                                          <p:attrName>ppt_y</p:attrName>
                                        </p:attrNameLst>
                                      </p:cBhvr>
                                      <p:rCtr x="72483" y="0"/>
                                    </p:animMotion>
                                  </p:childTnLst>
                                </p:cTn>
                              </p:par>
                              <p:par>
                                <p:cTn id="47" presetID="63" presetClass="path" presetSubtype="0" fill="hold" grpId="0" nodeType="withEffect">
                                  <p:stCondLst>
                                    <p:cond delay="0"/>
                                  </p:stCondLst>
                                  <p:childTnLst>
                                    <p:animMotion origin="layout" path="M 2.5E-6 -2.22222E-6 L 1.44965 -2.22222E-6 " pathEditMode="relative" rAng="0" ptsTypes="AA">
                                      <p:cBhvr>
                                        <p:cTn id="48" dur="10000" fill="hold"/>
                                        <p:tgtEl>
                                          <p:spTgt spid="311"/>
                                        </p:tgtEl>
                                        <p:attrNameLst>
                                          <p:attrName>ppt_x</p:attrName>
                                          <p:attrName>ppt_y</p:attrName>
                                        </p:attrNameLst>
                                      </p:cBhvr>
                                      <p:rCtr x="72483" y="0"/>
                                    </p:animMotion>
                                  </p:childTnLst>
                                </p:cTn>
                              </p:par>
                              <p:par>
                                <p:cTn id="49" presetID="63" presetClass="path" presetSubtype="0" fill="hold" grpId="0" nodeType="withEffect">
                                  <p:stCondLst>
                                    <p:cond delay="0"/>
                                  </p:stCondLst>
                                  <p:childTnLst>
                                    <p:animMotion origin="layout" path="M 2.5E-6 4.44444E-6 L 1.44965 4.44444E-6 " pathEditMode="relative" rAng="0" ptsTypes="AA">
                                      <p:cBhvr>
                                        <p:cTn id="50" dur="10000" fill="hold"/>
                                        <p:tgtEl>
                                          <p:spTgt spid="312"/>
                                        </p:tgtEl>
                                        <p:attrNameLst>
                                          <p:attrName>ppt_x</p:attrName>
                                          <p:attrName>ppt_y</p:attrName>
                                        </p:attrNameLst>
                                      </p:cBhvr>
                                      <p:rCtr x="72483" y="0"/>
                                    </p:animMotion>
                                  </p:childTnLst>
                                </p:cTn>
                              </p:par>
                              <p:par>
                                <p:cTn id="51" presetID="63" presetClass="path" presetSubtype="0" fill="hold" grpId="0" nodeType="withEffect">
                                  <p:stCondLst>
                                    <p:cond delay="0"/>
                                  </p:stCondLst>
                                  <p:childTnLst>
                                    <p:animMotion origin="layout" path="M 2.5E-6 1.11111E-6 L 1.44965 1.11111E-6 " pathEditMode="relative" rAng="0" ptsTypes="AA">
                                      <p:cBhvr>
                                        <p:cTn id="52" dur="10000" fill="hold"/>
                                        <p:tgtEl>
                                          <p:spTgt spid="313"/>
                                        </p:tgtEl>
                                        <p:attrNameLst>
                                          <p:attrName>ppt_x</p:attrName>
                                          <p:attrName>ppt_y</p:attrName>
                                        </p:attrNameLst>
                                      </p:cBhvr>
                                      <p:rCtr x="72483" y="0"/>
                                    </p:animMotion>
                                  </p:childTnLst>
                                </p:cTn>
                              </p:par>
                              <p:par>
                                <p:cTn id="53" presetID="63" presetClass="path" presetSubtype="0" fill="hold" grpId="0" nodeType="withEffect">
                                  <p:stCondLst>
                                    <p:cond delay="0"/>
                                  </p:stCondLst>
                                  <p:childTnLst>
                                    <p:animMotion origin="layout" path="M 2.5E-6 -2.22222E-6 L 1.44965 -2.22222E-6 " pathEditMode="relative" rAng="0" ptsTypes="AA">
                                      <p:cBhvr>
                                        <p:cTn id="54" dur="10000" fill="hold"/>
                                        <p:tgtEl>
                                          <p:spTgt spid="314"/>
                                        </p:tgtEl>
                                        <p:attrNameLst>
                                          <p:attrName>ppt_x</p:attrName>
                                          <p:attrName>ppt_y</p:attrName>
                                        </p:attrNameLst>
                                      </p:cBhvr>
                                      <p:rCtr x="72483" y="0"/>
                                    </p:animMotion>
                                  </p:childTnLst>
                                </p:cTn>
                              </p:par>
                              <p:par>
                                <p:cTn id="55" presetID="63" presetClass="path" presetSubtype="0" fill="hold" grpId="0" nodeType="withEffect">
                                  <p:stCondLst>
                                    <p:cond delay="0"/>
                                  </p:stCondLst>
                                  <p:childTnLst>
                                    <p:animMotion origin="layout" path="M 2.5E-6 4.44444E-6 L 1.44965 4.44444E-6 " pathEditMode="relative" rAng="0" ptsTypes="AA">
                                      <p:cBhvr>
                                        <p:cTn id="56" dur="10000" fill="hold"/>
                                        <p:tgtEl>
                                          <p:spTgt spid="315"/>
                                        </p:tgtEl>
                                        <p:attrNameLst>
                                          <p:attrName>ppt_x</p:attrName>
                                          <p:attrName>ppt_y</p:attrName>
                                        </p:attrNameLst>
                                      </p:cBhvr>
                                      <p:rCtr x="72483" y="0"/>
                                    </p:animMotion>
                                  </p:childTnLst>
                                </p:cTn>
                              </p:par>
                              <p:par>
                                <p:cTn id="57" presetID="63" presetClass="path" presetSubtype="0" fill="hold" grpId="0" nodeType="withEffect">
                                  <p:stCondLst>
                                    <p:cond delay="0"/>
                                  </p:stCondLst>
                                  <p:childTnLst>
                                    <p:animMotion origin="layout" path="M 2.5E-6 1.11111E-6 L 1.44965 1.11111E-6 " pathEditMode="relative" rAng="0" ptsTypes="AA">
                                      <p:cBhvr>
                                        <p:cTn id="58" dur="10000" fill="hold"/>
                                        <p:tgtEl>
                                          <p:spTgt spid="316"/>
                                        </p:tgtEl>
                                        <p:attrNameLst>
                                          <p:attrName>ppt_x</p:attrName>
                                          <p:attrName>ppt_y</p:attrName>
                                        </p:attrNameLst>
                                      </p:cBhvr>
                                      <p:rCtr x="72483" y="0"/>
                                    </p:animMotion>
                                  </p:childTnLst>
                                </p:cTn>
                              </p:par>
                              <p:par>
                                <p:cTn id="59" presetID="63" presetClass="path" presetSubtype="0" fill="hold" grpId="0" nodeType="withEffect">
                                  <p:stCondLst>
                                    <p:cond delay="0"/>
                                  </p:stCondLst>
                                  <p:childTnLst>
                                    <p:animMotion origin="layout" path="M 2.5E-6 -2.22222E-6 L 1.44965 -2.22222E-6 " pathEditMode="relative" rAng="0" ptsTypes="AA">
                                      <p:cBhvr>
                                        <p:cTn id="60" dur="10000" fill="hold"/>
                                        <p:tgtEl>
                                          <p:spTgt spid="317"/>
                                        </p:tgtEl>
                                        <p:attrNameLst>
                                          <p:attrName>ppt_x</p:attrName>
                                          <p:attrName>ppt_y</p:attrName>
                                        </p:attrNameLst>
                                      </p:cBhvr>
                                      <p:rCtr x="72483" y="0"/>
                                    </p:animMotion>
                                  </p:childTnLst>
                                </p:cTn>
                              </p:par>
                              <p:par>
                                <p:cTn id="61" presetID="63" presetClass="path" presetSubtype="0" fill="hold" grpId="0" nodeType="withEffect">
                                  <p:stCondLst>
                                    <p:cond delay="0"/>
                                  </p:stCondLst>
                                  <p:childTnLst>
                                    <p:animMotion origin="layout" path="M 2.5E-6 4.44444E-6 L 1.44965 4.44444E-6 " pathEditMode="relative" rAng="0" ptsTypes="AA">
                                      <p:cBhvr>
                                        <p:cTn id="62" dur="10000" fill="hold"/>
                                        <p:tgtEl>
                                          <p:spTgt spid="318"/>
                                        </p:tgtEl>
                                        <p:attrNameLst>
                                          <p:attrName>ppt_x</p:attrName>
                                          <p:attrName>ppt_y</p:attrName>
                                        </p:attrNameLst>
                                      </p:cBhvr>
                                      <p:rCtr x="72483" y="0"/>
                                    </p:animMotion>
                                  </p:childTnLst>
                                </p:cTn>
                              </p:par>
                              <p:par>
                                <p:cTn id="63" presetID="63" presetClass="path" presetSubtype="0" fill="hold" grpId="0" nodeType="withEffect">
                                  <p:stCondLst>
                                    <p:cond delay="0"/>
                                  </p:stCondLst>
                                  <p:childTnLst>
                                    <p:animMotion origin="layout" path="M 2.5E-6 1.11111E-6 L 1.44965 1.11111E-6 " pathEditMode="relative" rAng="0" ptsTypes="AA">
                                      <p:cBhvr>
                                        <p:cTn id="64" dur="10000" fill="hold"/>
                                        <p:tgtEl>
                                          <p:spTgt spid="319"/>
                                        </p:tgtEl>
                                        <p:attrNameLst>
                                          <p:attrName>ppt_x</p:attrName>
                                          <p:attrName>ppt_y</p:attrName>
                                        </p:attrNameLst>
                                      </p:cBhvr>
                                      <p:rCtr x="72483" y="0"/>
                                    </p:animMotion>
                                  </p:childTnLst>
                                </p:cTn>
                              </p:par>
                              <p:par>
                                <p:cTn id="65" presetID="63" presetClass="path" presetSubtype="0" fill="hold" grpId="0" nodeType="withEffect">
                                  <p:stCondLst>
                                    <p:cond delay="0"/>
                                  </p:stCondLst>
                                  <p:childTnLst>
                                    <p:animMotion origin="layout" path="M 2.5E-6 -2.22222E-6 L 1.44965 -2.22222E-6 " pathEditMode="relative" rAng="0" ptsTypes="AA">
                                      <p:cBhvr>
                                        <p:cTn id="66" dur="10000" fill="hold"/>
                                        <p:tgtEl>
                                          <p:spTgt spid="320"/>
                                        </p:tgtEl>
                                        <p:attrNameLst>
                                          <p:attrName>ppt_x</p:attrName>
                                          <p:attrName>ppt_y</p:attrName>
                                        </p:attrNameLst>
                                      </p:cBhvr>
                                      <p:rCtr x="72483" y="0"/>
                                    </p:animMotion>
                                  </p:childTnLst>
                                </p:cTn>
                              </p:par>
                              <p:par>
                                <p:cTn id="67" presetID="63" presetClass="path" presetSubtype="0" fill="hold" grpId="0" nodeType="withEffect">
                                  <p:stCondLst>
                                    <p:cond delay="0"/>
                                  </p:stCondLst>
                                  <p:childTnLst>
                                    <p:animMotion origin="layout" path="M 2.5E-6 4.44444E-6 L 1.44965 4.44444E-6 " pathEditMode="relative" rAng="0" ptsTypes="AA">
                                      <p:cBhvr>
                                        <p:cTn id="68" dur="10000" fill="hold"/>
                                        <p:tgtEl>
                                          <p:spTgt spid="321"/>
                                        </p:tgtEl>
                                        <p:attrNameLst>
                                          <p:attrName>ppt_x</p:attrName>
                                          <p:attrName>ppt_y</p:attrName>
                                        </p:attrNameLst>
                                      </p:cBhvr>
                                      <p:rCtr x="72483" y="0"/>
                                    </p:animMotion>
                                  </p:childTnLst>
                                </p:cTn>
                              </p:par>
                              <p:par>
                                <p:cTn id="69" presetID="63" presetClass="path" presetSubtype="0" fill="hold" grpId="0" nodeType="withEffect">
                                  <p:stCondLst>
                                    <p:cond delay="0"/>
                                  </p:stCondLst>
                                  <p:childTnLst>
                                    <p:animMotion origin="layout" path="M 2.5E-6 1.11111E-6 L 1.44965 1.11111E-6 " pathEditMode="relative" rAng="0" ptsTypes="AA">
                                      <p:cBhvr>
                                        <p:cTn id="70" dur="10000" fill="hold"/>
                                        <p:tgtEl>
                                          <p:spTgt spid="322"/>
                                        </p:tgtEl>
                                        <p:attrNameLst>
                                          <p:attrName>ppt_x</p:attrName>
                                          <p:attrName>ppt_y</p:attrName>
                                        </p:attrNameLst>
                                      </p:cBhvr>
                                      <p:rCtr x="72483" y="0"/>
                                    </p:animMotion>
                                  </p:childTnLst>
                                </p:cTn>
                              </p:par>
                              <p:par>
                                <p:cTn id="71" presetID="63" presetClass="path" presetSubtype="0" fill="hold" grpId="0" nodeType="withEffect">
                                  <p:stCondLst>
                                    <p:cond delay="0"/>
                                  </p:stCondLst>
                                  <p:childTnLst>
                                    <p:animMotion origin="layout" path="M 2.5E-6 -2.22222E-6 L 1.44965 -2.22222E-6 " pathEditMode="relative" rAng="0" ptsTypes="AA">
                                      <p:cBhvr>
                                        <p:cTn id="72" dur="10000" fill="hold"/>
                                        <p:tgtEl>
                                          <p:spTgt spid="323"/>
                                        </p:tgtEl>
                                        <p:attrNameLst>
                                          <p:attrName>ppt_x</p:attrName>
                                          <p:attrName>ppt_y</p:attrName>
                                        </p:attrNameLst>
                                      </p:cBhvr>
                                      <p:rCtr x="72483" y="0"/>
                                    </p:animMotion>
                                  </p:childTnLst>
                                </p:cTn>
                              </p:par>
                              <p:par>
                                <p:cTn id="73" presetID="63" presetClass="path" presetSubtype="0" fill="hold" grpId="0" nodeType="withEffect">
                                  <p:stCondLst>
                                    <p:cond delay="0"/>
                                  </p:stCondLst>
                                  <p:childTnLst>
                                    <p:animMotion origin="layout" path="M 2.5E-6 4.44444E-6 L 1.44965 4.44444E-6 " pathEditMode="relative" rAng="0" ptsTypes="AA">
                                      <p:cBhvr>
                                        <p:cTn id="74" dur="10000" fill="hold"/>
                                        <p:tgtEl>
                                          <p:spTgt spid="324"/>
                                        </p:tgtEl>
                                        <p:attrNameLst>
                                          <p:attrName>ppt_x</p:attrName>
                                          <p:attrName>ppt_y</p:attrName>
                                        </p:attrNameLst>
                                      </p:cBhvr>
                                      <p:rCtr x="72483" y="0"/>
                                    </p:animMotion>
                                  </p:childTnLst>
                                </p:cTn>
                              </p:par>
                              <p:par>
                                <p:cTn id="75" presetID="63" presetClass="path" presetSubtype="0" fill="hold" grpId="0" nodeType="withEffect">
                                  <p:stCondLst>
                                    <p:cond delay="0"/>
                                  </p:stCondLst>
                                  <p:childTnLst>
                                    <p:animMotion origin="layout" path="M 2.5E-6 1.11111E-6 L 1.44965 1.11111E-6 " pathEditMode="relative" rAng="0" ptsTypes="AA">
                                      <p:cBhvr>
                                        <p:cTn id="76" dur="10000" fill="hold"/>
                                        <p:tgtEl>
                                          <p:spTgt spid="325"/>
                                        </p:tgtEl>
                                        <p:attrNameLst>
                                          <p:attrName>ppt_x</p:attrName>
                                          <p:attrName>ppt_y</p:attrName>
                                        </p:attrNameLst>
                                      </p:cBhvr>
                                      <p:rCtr x="72483" y="0"/>
                                    </p:animMotion>
                                  </p:childTnLst>
                                </p:cTn>
                              </p:par>
                              <p:par>
                                <p:cTn id="77" presetID="63" presetClass="path" presetSubtype="0" fill="hold" grpId="0" nodeType="withEffect">
                                  <p:stCondLst>
                                    <p:cond delay="0"/>
                                  </p:stCondLst>
                                  <p:childTnLst>
                                    <p:animMotion origin="layout" path="M 2.5E-6 -2.22222E-6 L 1.44965 -2.22222E-6 " pathEditMode="relative" rAng="0" ptsTypes="AA">
                                      <p:cBhvr>
                                        <p:cTn id="78" dur="10000" fill="hold"/>
                                        <p:tgtEl>
                                          <p:spTgt spid="326"/>
                                        </p:tgtEl>
                                        <p:attrNameLst>
                                          <p:attrName>ppt_x</p:attrName>
                                          <p:attrName>ppt_y</p:attrName>
                                        </p:attrNameLst>
                                      </p:cBhvr>
                                      <p:rCtr x="72483" y="0"/>
                                    </p:animMotion>
                                  </p:childTnLst>
                                </p:cTn>
                              </p:par>
                              <p:par>
                                <p:cTn id="79" presetID="63" presetClass="path" presetSubtype="0" fill="hold" grpId="0" nodeType="withEffect">
                                  <p:stCondLst>
                                    <p:cond delay="0"/>
                                  </p:stCondLst>
                                  <p:childTnLst>
                                    <p:animMotion origin="layout" path="M 2.5E-6 4.44444E-6 L 1.44965 4.44444E-6 " pathEditMode="relative" rAng="0" ptsTypes="AA">
                                      <p:cBhvr>
                                        <p:cTn id="80" dur="10000" fill="hold"/>
                                        <p:tgtEl>
                                          <p:spTgt spid="327"/>
                                        </p:tgtEl>
                                        <p:attrNameLst>
                                          <p:attrName>ppt_x</p:attrName>
                                          <p:attrName>ppt_y</p:attrName>
                                        </p:attrNameLst>
                                      </p:cBhvr>
                                      <p:rCtr x="72483" y="0"/>
                                    </p:animMotion>
                                  </p:childTnLst>
                                </p:cTn>
                              </p:par>
                              <p:par>
                                <p:cTn id="81" presetID="63" presetClass="path" presetSubtype="0" fill="hold" grpId="0" nodeType="withEffect">
                                  <p:stCondLst>
                                    <p:cond delay="0"/>
                                  </p:stCondLst>
                                  <p:childTnLst>
                                    <p:animMotion origin="layout" path="M 2.5E-6 1.11111E-6 L 1.44965 1.11111E-6 " pathEditMode="relative" rAng="0" ptsTypes="AA">
                                      <p:cBhvr>
                                        <p:cTn id="82" dur="10000" fill="hold"/>
                                        <p:tgtEl>
                                          <p:spTgt spid="328"/>
                                        </p:tgtEl>
                                        <p:attrNameLst>
                                          <p:attrName>ppt_x</p:attrName>
                                          <p:attrName>ppt_y</p:attrName>
                                        </p:attrNameLst>
                                      </p:cBhvr>
                                      <p:rCtr x="72483" y="0"/>
                                    </p:animMotion>
                                  </p:childTnLst>
                                </p:cTn>
                              </p:par>
                              <p:par>
                                <p:cTn id="83" presetID="63" presetClass="path" presetSubtype="0" fill="hold" grpId="0" nodeType="withEffect">
                                  <p:stCondLst>
                                    <p:cond delay="0"/>
                                  </p:stCondLst>
                                  <p:childTnLst>
                                    <p:animMotion origin="layout" path="M 2.5E-6 -2.22222E-6 L 1.44965 -2.22222E-6 " pathEditMode="relative" rAng="0" ptsTypes="AA">
                                      <p:cBhvr>
                                        <p:cTn id="84" dur="10000" fill="hold"/>
                                        <p:tgtEl>
                                          <p:spTgt spid="329"/>
                                        </p:tgtEl>
                                        <p:attrNameLst>
                                          <p:attrName>ppt_x</p:attrName>
                                          <p:attrName>ppt_y</p:attrName>
                                        </p:attrNameLst>
                                      </p:cBhvr>
                                      <p:rCtr x="72483" y="0"/>
                                    </p:animMotion>
                                  </p:childTnLst>
                                </p:cTn>
                              </p:par>
                              <p:par>
                                <p:cTn id="85" presetID="63" presetClass="path" presetSubtype="0" fill="hold" grpId="0" nodeType="withEffect">
                                  <p:stCondLst>
                                    <p:cond delay="0"/>
                                  </p:stCondLst>
                                  <p:childTnLst>
                                    <p:animMotion origin="layout" path="M 2.5E-6 4.44444E-6 L 1.44965 4.44444E-6 " pathEditMode="relative" rAng="0" ptsTypes="AA">
                                      <p:cBhvr>
                                        <p:cTn id="86" dur="10000" fill="hold"/>
                                        <p:tgtEl>
                                          <p:spTgt spid="330"/>
                                        </p:tgtEl>
                                        <p:attrNameLst>
                                          <p:attrName>ppt_x</p:attrName>
                                          <p:attrName>ppt_y</p:attrName>
                                        </p:attrNameLst>
                                      </p:cBhvr>
                                      <p:rCtr x="72483" y="0"/>
                                    </p:animMotion>
                                  </p:childTnLst>
                                </p:cTn>
                              </p:par>
                              <p:par>
                                <p:cTn id="87" presetID="63" presetClass="path" presetSubtype="0" fill="hold" grpId="0" nodeType="withEffect">
                                  <p:stCondLst>
                                    <p:cond delay="0"/>
                                  </p:stCondLst>
                                  <p:childTnLst>
                                    <p:animMotion origin="layout" path="M 2.5E-6 1.11111E-6 L 1.44965 1.11111E-6 " pathEditMode="relative" rAng="0" ptsTypes="AA">
                                      <p:cBhvr>
                                        <p:cTn id="88" dur="10000" fill="hold"/>
                                        <p:tgtEl>
                                          <p:spTgt spid="331"/>
                                        </p:tgtEl>
                                        <p:attrNameLst>
                                          <p:attrName>ppt_x</p:attrName>
                                          <p:attrName>ppt_y</p:attrName>
                                        </p:attrNameLst>
                                      </p:cBhvr>
                                      <p:rCtr x="72483" y="0"/>
                                    </p:animMotion>
                                  </p:childTnLst>
                                </p:cTn>
                              </p:par>
                              <p:par>
                                <p:cTn id="89" presetID="63" presetClass="path" presetSubtype="0" fill="hold" grpId="0" nodeType="withEffect">
                                  <p:stCondLst>
                                    <p:cond delay="0"/>
                                  </p:stCondLst>
                                  <p:childTnLst>
                                    <p:animMotion origin="layout" path="M 2.5E-6 -2.22222E-6 L 1.44965 -2.22222E-6 " pathEditMode="relative" rAng="0" ptsTypes="AA">
                                      <p:cBhvr>
                                        <p:cTn id="90" dur="10000" fill="hold"/>
                                        <p:tgtEl>
                                          <p:spTgt spid="332"/>
                                        </p:tgtEl>
                                        <p:attrNameLst>
                                          <p:attrName>ppt_x</p:attrName>
                                          <p:attrName>ppt_y</p:attrName>
                                        </p:attrNameLst>
                                      </p:cBhvr>
                                      <p:rCtr x="72483" y="0"/>
                                    </p:animMotion>
                                  </p:childTnLst>
                                </p:cTn>
                              </p:par>
                              <p:par>
                                <p:cTn id="91" presetID="63" presetClass="path" presetSubtype="0" fill="hold" grpId="0" nodeType="withEffect">
                                  <p:stCondLst>
                                    <p:cond delay="0"/>
                                  </p:stCondLst>
                                  <p:childTnLst>
                                    <p:animMotion origin="layout" path="M 2.5E-6 4.44444E-6 L 1.44965 4.44444E-6 " pathEditMode="relative" rAng="0" ptsTypes="AA">
                                      <p:cBhvr>
                                        <p:cTn id="92" dur="10000" fill="hold"/>
                                        <p:tgtEl>
                                          <p:spTgt spid="333"/>
                                        </p:tgtEl>
                                        <p:attrNameLst>
                                          <p:attrName>ppt_x</p:attrName>
                                          <p:attrName>ppt_y</p:attrName>
                                        </p:attrNameLst>
                                      </p:cBhvr>
                                      <p:rCtr x="72483" y="0"/>
                                    </p:animMotion>
                                  </p:childTnLst>
                                </p:cTn>
                              </p:par>
                              <p:par>
                                <p:cTn id="93" presetID="63" presetClass="path" presetSubtype="0" fill="hold" grpId="0" nodeType="withEffect">
                                  <p:stCondLst>
                                    <p:cond delay="0"/>
                                  </p:stCondLst>
                                  <p:childTnLst>
                                    <p:animMotion origin="layout" path="M 2.5E-6 1.11111E-6 L 1.44965 1.11111E-6 " pathEditMode="relative" rAng="0" ptsTypes="AA">
                                      <p:cBhvr>
                                        <p:cTn id="94" dur="10000" fill="hold"/>
                                        <p:tgtEl>
                                          <p:spTgt spid="334"/>
                                        </p:tgtEl>
                                        <p:attrNameLst>
                                          <p:attrName>ppt_x</p:attrName>
                                          <p:attrName>ppt_y</p:attrName>
                                        </p:attrNameLst>
                                      </p:cBhvr>
                                      <p:rCtr x="72483" y="0"/>
                                    </p:animMotion>
                                  </p:childTnLst>
                                </p:cTn>
                              </p:par>
                              <p:par>
                                <p:cTn id="95" presetID="63" presetClass="path" presetSubtype="0" fill="hold" grpId="0" nodeType="withEffect">
                                  <p:stCondLst>
                                    <p:cond delay="0"/>
                                  </p:stCondLst>
                                  <p:childTnLst>
                                    <p:animMotion origin="layout" path="M 5.55556E-7 -2.22222E-6 L 1.44965 -2.22222E-6 " pathEditMode="relative" rAng="0" ptsTypes="AA">
                                      <p:cBhvr>
                                        <p:cTn id="96" dur="10000" fill="hold"/>
                                        <p:tgtEl>
                                          <p:spTgt spid="335"/>
                                        </p:tgtEl>
                                        <p:attrNameLst>
                                          <p:attrName>ppt_x</p:attrName>
                                          <p:attrName>ppt_y</p:attrName>
                                        </p:attrNameLst>
                                      </p:cBhvr>
                                      <p:rCtr x="72483" y="0"/>
                                    </p:animMotion>
                                  </p:childTnLst>
                                </p:cTn>
                              </p:par>
                              <p:par>
                                <p:cTn id="97" presetID="63" presetClass="path" presetSubtype="0" fill="hold" grpId="0" nodeType="withEffect">
                                  <p:stCondLst>
                                    <p:cond delay="0"/>
                                  </p:stCondLst>
                                  <p:childTnLst>
                                    <p:animMotion origin="layout" path="M 5.55556E-7 4.44444E-6 L 1.44965 4.44444E-6 " pathEditMode="relative" rAng="0" ptsTypes="AA">
                                      <p:cBhvr>
                                        <p:cTn id="98" dur="10000" fill="hold"/>
                                        <p:tgtEl>
                                          <p:spTgt spid="336"/>
                                        </p:tgtEl>
                                        <p:attrNameLst>
                                          <p:attrName>ppt_x</p:attrName>
                                          <p:attrName>ppt_y</p:attrName>
                                        </p:attrNameLst>
                                      </p:cBhvr>
                                      <p:rCtr x="72483" y="0"/>
                                    </p:animMotion>
                                  </p:childTnLst>
                                </p:cTn>
                              </p:par>
                              <p:par>
                                <p:cTn id="99" presetID="63" presetClass="path" presetSubtype="0" fill="hold" grpId="0" nodeType="withEffect">
                                  <p:stCondLst>
                                    <p:cond delay="0"/>
                                  </p:stCondLst>
                                  <p:childTnLst>
                                    <p:animMotion origin="layout" path="M 5.55556E-7 1.11111E-6 L 1.44965 1.11111E-6 " pathEditMode="relative" rAng="0" ptsTypes="AA">
                                      <p:cBhvr>
                                        <p:cTn id="100" dur="10000" fill="hold"/>
                                        <p:tgtEl>
                                          <p:spTgt spid="337"/>
                                        </p:tgtEl>
                                        <p:attrNameLst>
                                          <p:attrName>ppt_x</p:attrName>
                                          <p:attrName>ppt_y</p:attrName>
                                        </p:attrNameLst>
                                      </p:cBhvr>
                                      <p:rCtr x="72483" y="0"/>
                                    </p:animMotion>
                                  </p:childTnLst>
                                </p:cTn>
                              </p:par>
                              <p:par>
                                <p:cTn id="101" presetID="63" presetClass="path" presetSubtype="0" fill="hold" grpId="0" nodeType="withEffect">
                                  <p:stCondLst>
                                    <p:cond delay="0"/>
                                  </p:stCondLst>
                                  <p:childTnLst>
                                    <p:animMotion origin="layout" path="M 5.55556E-7 -2.22222E-6 L 1.44965 -2.22222E-6 " pathEditMode="relative" rAng="0" ptsTypes="AA">
                                      <p:cBhvr>
                                        <p:cTn id="102" dur="10000" fill="hold"/>
                                        <p:tgtEl>
                                          <p:spTgt spid="338"/>
                                        </p:tgtEl>
                                        <p:attrNameLst>
                                          <p:attrName>ppt_x</p:attrName>
                                          <p:attrName>ppt_y</p:attrName>
                                        </p:attrNameLst>
                                      </p:cBhvr>
                                      <p:rCtr x="72483" y="0"/>
                                    </p:animMotion>
                                  </p:childTnLst>
                                </p:cTn>
                              </p:par>
                              <p:par>
                                <p:cTn id="103" presetID="63" presetClass="path" presetSubtype="0" fill="hold" grpId="0" nodeType="withEffect">
                                  <p:stCondLst>
                                    <p:cond delay="0"/>
                                  </p:stCondLst>
                                  <p:childTnLst>
                                    <p:animMotion origin="layout" path="M 5.55556E-7 4.44444E-6 L 1.44965 4.44444E-6 " pathEditMode="relative" rAng="0" ptsTypes="AA">
                                      <p:cBhvr>
                                        <p:cTn id="104" dur="10000" fill="hold"/>
                                        <p:tgtEl>
                                          <p:spTgt spid="339"/>
                                        </p:tgtEl>
                                        <p:attrNameLst>
                                          <p:attrName>ppt_x</p:attrName>
                                          <p:attrName>ppt_y</p:attrName>
                                        </p:attrNameLst>
                                      </p:cBhvr>
                                      <p:rCtr x="72483" y="0"/>
                                    </p:animMotion>
                                  </p:childTnLst>
                                </p:cTn>
                              </p:par>
                              <p:par>
                                <p:cTn id="105" presetID="63" presetClass="path" presetSubtype="0" fill="hold" grpId="0" nodeType="withEffect">
                                  <p:stCondLst>
                                    <p:cond delay="0"/>
                                  </p:stCondLst>
                                  <p:childTnLst>
                                    <p:animMotion origin="layout" path="M 5.55556E-7 1.11111E-6 L 1.44965 1.11111E-6 " pathEditMode="relative" rAng="0" ptsTypes="AA">
                                      <p:cBhvr>
                                        <p:cTn id="106" dur="10000" fill="hold"/>
                                        <p:tgtEl>
                                          <p:spTgt spid="340"/>
                                        </p:tgtEl>
                                        <p:attrNameLst>
                                          <p:attrName>ppt_x</p:attrName>
                                          <p:attrName>ppt_y</p:attrName>
                                        </p:attrNameLst>
                                      </p:cBhvr>
                                      <p:rCtr x="72483" y="0"/>
                                    </p:animMotion>
                                  </p:childTnLst>
                                </p:cTn>
                              </p:par>
                              <p:par>
                                <p:cTn id="107" presetID="63" presetClass="path" presetSubtype="0" fill="hold" grpId="0" nodeType="withEffect">
                                  <p:stCondLst>
                                    <p:cond delay="0"/>
                                  </p:stCondLst>
                                  <p:childTnLst>
                                    <p:animMotion origin="layout" path="M 5.55556E-7 -2.22222E-6 L 1.44965 -2.22222E-6 " pathEditMode="relative" rAng="0" ptsTypes="AA">
                                      <p:cBhvr>
                                        <p:cTn id="108" dur="10000" fill="hold"/>
                                        <p:tgtEl>
                                          <p:spTgt spid="341"/>
                                        </p:tgtEl>
                                        <p:attrNameLst>
                                          <p:attrName>ppt_x</p:attrName>
                                          <p:attrName>ppt_y</p:attrName>
                                        </p:attrNameLst>
                                      </p:cBhvr>
                                      <p:rCtr x="72483" y="0"/>
                                    </p:animMotion>
                                  </p:childTnLst>
                                </p:cTn>
                              </p:par>
                              <p:par>
                                <p:cTn id="109" presetID="63" presetClass="path" presetSubtype="0" fill="hold" grpId="0" nodeType="withEffect">
                                  <p:stCondLst>
                                    <p:cond delay="0"/>
                                  </p:stCondLst>
                                  <p:childTnLst>
                                    <p:animMotion origin="layout" path="M 5.55556E-7 4.44444E-6 L 1.44965 4.44444E-6 " pathEditMode="relative" rAng="0" ptsTypes="AA">
                                      <p:cBhvr>
                                        <p:cTn id="110" dur="10000" fill="hold"/>
                                        <p:tgtEl>
                                          <p:spTgt spid="342"/>
                                        </p:tgtEl>
                                        <p:attrNameLst>
                                          <p:attrName>ppt_x</p:attrName>
                                          <p:attrName>ppt_y</p:attrName>
                                        </p:attrNameLst>
                                      </p:cBhvr>
                                      <p:rCtr x="72483" y="0"/>
                                    </p:animMotion>
                                  </p:childTnLst>
                                </p:cTn>
                              </p:par>
                              <p:par>
                                <p:cTn id="111" presetID="63" presetClass="path" presetSubtype="0" fill="hold" grpId="0" nodeType="withEffect">
                                  <p:stCondLst>
                                    <p:cond delay="0"/>
                                  </p:stCondLst>
                                  <p:childTnLst>
                                    <p:animMotion origin="layout" path="M 5.55556E-7 1.11111E-6 L 1.44965 1.11111E-6 " pathEditMode="relative" rAng="0" ptsTypes="AA">
                                      <p:cBhvr>
                                        <p:cTn id="112" dur="10000" fill="hold"/>
                                        <p:tgtEl>
                                          <p:spTgt spid="343"/>
                                        </p:tgtEl>
                                        <p:attrNameLst>
                                          <p:attrName>ppt_x</p:attrName>
                                          <p:attrName>ppt_y</p:attrName>
                                        </p:attrNameLst>
                                      </p:cBhvr>
                                      <p:rCtr x="72483" y="0"/>
                                    </p:animMotion>
                                  </p:childTnLst>
                                </p:cTn>
                              </p:par>
                              <p:par>
                                <p:cTn id="113" presetID="63" presetClass="path" presetSubtype="0" fill="hold" grpId="0" nodeType="withEffect">
                                  <p:stCondLst>
                                    <p:cond delay="0"/>
                                  </p:stCondLst>
                                  <p:childTnLst>
                                    <p:animMotion origin="layout" path="M 5.55556E-7 -2.22222E-6 L 1.44965 -2.22222E-6 " pathEditMode="relative" rAng="0" ptsTypes="AA">
                                      <p:cBhvr>
                                        <p:cTn id="114" dur="10000" fill="hold"/>
                                        <p:tgtEl>
                                          <p:spTgt spid="344"/>
                                        </p:tgtEl>
                                        <p:attrNameLst>
                                          <p:attrName>ppt_x</p:attrName>
                                          <p:attrName>ppt_y</p:attrName>
                                        </p:attrNameLst>
                                      </p:cBhvr>
                                      <p:rCtr x="72483" y="0"/>
                                    </p:animMotion>
                                  </p:childTnLst>
                                </p:cTn>
                              </p:par>
                              <p:par>
                                <p:cTn id="115" presetID="63" presetClass="path" presetSubtype="0" fill="hold" grpId="0" nodeType="withEffect">
                                  <p:stCondLst>
                                    <p:cond delay="0"/>
                                  </p:stCondLst>
                                  <p:childTnLst>
                                    <p:animMotion origin="layout" path="M 5.55556E-7 4.44444E-6 L 1.44965 4.44444E-6 " pathEditMode="relative" rAng="0" ptsTypes="AA">
                                      <p:cBhvr>
                                        <p:cTn id="116" dur="10000" fill="hold"/>
                                        <p:tgtEl>
                                          <p:spTgt spid="345"/>
                                        </p:tgtEl>
                                        <p:attrNameLst>
                                          <p:attrName>ppt_x</p:attrName>
                                          <p:attrName>ppt_y</p:attrName>
                                        </p:attrNameLst>
                                      </p:cBhvr>
                                      <p:rCtr x="72483" y="0"/>
                                    </p:animMotion>
                                  </p:childTnLst>
                                </p:cTn>
                              </p:par>
                              <p:par>
                                <p:cTn id="117" presetID="63" presetClass="path" presetSubtype="0" fill="hold" grpId="0" nodeType="withEffect">
                                  <p:stCondLst>
                                    <p:cond delay="0"/>
                                  </p:stCondLst>
                                  <p:childTnLst>
                                    <p:animMotion origin="layout" path="M 5.55556E-7 1.11111E-6 L 1.44965 1.11111E-6 " pathEditMode="relative" rAng="0" ptsTypes="AA">
                                      <p:cBhvr>
                                        <p:cTn id="118" dur="10000" fill="hold"/>
                                        <p:tgtEl>
                                          <p:spTgt spid="346"/>
                                        </p:tgtEl>
                                        <p:attrNameLst>
                                          <p:attrName>ppt_x</p:attrName>
                                          <p:attrName>ppt_y</p:attrName>
                                        </p:attrNameLst>
                                      </p:cBhvr>
                                      <p:rCtr x="72483" y="0"/>
                                    </p:animMotion>
                                  </p:childTnLst>
                                </p:cTn>
                              </p:par>
                              <p:par>
                                <p:cTn id="119" presetID="63" presetClass="path" presetSubtype="0" fill="hold" grpId="0" nodeType="withEffect">
                                  <p:stCondLst>
                                    <p:cond delay="0"/>
                                  </p:stCondLst>
                                  <p:childTnLst>
                                    <p:animMotion origin="layout" path="M 5.55556E-7 -2.22222E-6 L 1.44965 -2.22222E-6 " pathEditMode="relative" rAng="0" ptsTypes="AA">
                                      <p:cBhvr>
                                        <p:cTn id="120" dur="10000" fill="hold"/>
                                        <p:tgtEl>
                                          <p:spTgt spid="347"/>
                                        </p:tgtEl>
                                        <p:attrNameLst>
                                          <p:attrName>ppt_x</p:attrName>
                                          <p:attrName>ppt_y</p:attrName>
                                        </p:attrNameLst>
                                      </p:cBhvr>
                                      <p:rCtr x="72483" y="0"/>
                                    </p:animMotion>
                                  </p:childTnLst>
                                </p:cTn>
                              </p:par>
                              <p:par>
                                <p:cTn id="121" presetID="63" presetClass="path" presetSubtype="0" fill="hold" grpId="0" nodeType="withEffect">
                                  <p:stCondLst>
                                    <p:cond delay="0"/>
                                  </p:stCondLst>
                                  <p:childTnLst>
                                    <p:animMotion origin="layout" path="M 5.55556E-7 4.44444E-6 L 1.44965 4.44444E-6 " pathEditMode="relative" rAng="0" ptsTypes="AA">
                                      <p:cBhvr>
                                        <p:cTn id="122" dur="10000" fill="hold"/>
                                        <p:tgtEl>
                                          <p:spTgt spid="348"/>
                                        </p:tgtEl>
                                        <p:attrNameLst>
                                          <p:attrName>ppt_x</p:attrName>
                                          <p:attrName>ppt_y</p:attrName>
                                        </p:attrNameLst>
                                      </p:cBhvr>
                                      <p:rCtr x="72483" y="0"/>
                                    </p:animMotion>
                                  </p:childTnLst>
                                </p:cTn>
                              </p:par>
                              <p:par>
                                <p:cTn id="123" presetID="63" presetClass="path" presetSubtype="0" fill="hold" grpId="0" nodeType="withEffect">
                                  <p:stCondLst>
                                    <p:cond delay="0"/>
                                  </p:stCondLst>
                                  <p:childTnLst>
                                    <p:animMotion origin="layout" path="M 5.55556E-7 1.11111E-6 L 1.44965 1.11111E-6 " pathEditMode="relative" rAng="0" ptsTypes="AA">
                                      <p:cBhvr>
                                        <p:cTn id="124" dur="10000" fill="hold"/>
                                        <p:tgtEl>
                                          <p:spTgt spid="349"/>
                                        </p:tgtEl>
                                        <p:attrNameLst>
                                          <p:attrName>ppt_x</p:attrName>
                                          <p:attrName>ppt_y</p:attrName>
                                        </p:attrNameLst>
                                      </p:cBhvr>
                                      <p:rCtr x="72483" y="0"/>
                                    </p:animMotion>
                                  </p:childTnLst>
                                </p:cTn>
                              </p:par>
                              <p:par>
                                <p:cTn id="125" presetID="63" presetClass="path" presetSubtype="0" fill="hold" grpId="0" nodeType="withEffect">
                                  <p:stCondLst>
                                    <p:cond delay="0"/>
                                  </p:stCondLst>
                                  <p:childTnLst>
                                    <p:animMotion origin="layout" path="M 5.55556E-7 -2.22222E-6 L 1.44965 -2.22222E-6 " pathEditMode="relative" rAng="0" ptsTypes="AA">
                                      <p:cBhvr>
                                        <p:cTn id="126" dur="10000" fill="hold"/>
                                        <p:tgtEl>
                                          <p:spTgt spid="350"/>
                                        </p:tgtEl>
                                        <p:attrNameLst>
                                          <p:attrName>ppt_x</p:attrName>
                                          <p:attrName>ppt_y</p:attrName>
                                        </p:attrNameLst>
                                      </p:cBhvr>
                                      <p:rCtr x="72483" y="0"/>
                                    </p:animMotion>
                                  </p:childTnLst>
                                </p:cTn>
                              </p:par>
                              <p:par>
                                <p:cTn id="127" presetID="63" presetClass="path" presetSubtype="0" fill="hold" grpId="0" nodeType="withEffect">
                                  <p:stCondLst>
                                    <p:cond delay="0"/>
                                  </p:stCondLst>
                                  <p:childTnLst>
                                    <p:animMotion origin="layout" path="M 5.55556E-7 4.44444E-6 L 1.44965 4.44444E-6 " pathEditMode="relative" rAng="0" ptsTypes="AA">
                                      <p:cBhvr>
                                        <p:cTn id="128" dur="10000" fill="hold"/>
                                        <p:tgtEl>
                                          <p:spTgt spid="351"/>
                                        </p:tgtEl>
                                        <p:attrNameLst>
                                          <p:attrName>ppt_x</p:attrName>
                                          <p:attrName>ppt_y</p:attrName>
                                        </p:attrNameLst>
                                      </p:cBhvr>
                                      <p:rCtr x="72483" y="0"/>
                                    </p:animMotion>
                                  </p:childTnLst>
                                </p:cTn>
                              </p:par>
                              <p:par>
                                <p:cTn id="129" presetID="63" presetClass="path" presetSubtype="0" fill="hold" grpId="0" nodeType="withEffect">
                                  <p:stCondLst>
                                    <p:cond delay="0"/>
                                  </p:stCondLst>
                                  <p:childTnLst>
                                    <p:animMotion origin="layout" path="M 5.55556E-7 1.11111E-6 L 1.44965 1.11111E-6 " pathEditMode="relative" rAng="0" ptsTypes="AA">
                                      <p:cBhvr>
                                        <p:cTn id="130" dur="10000" fill="hold"/>
                                        <p:tgtEl>
                                          <p:spTgt spid="352"/>
                                        </p:tgtEl>
                                        <p:attrNameLst>
                                          <p:attrName>ppt_x</p:attrName>
                                          <p:attrName>ppt_y</p:attrName>
                                        </p:attrNameLst>
                                      </p:cBhvr>
                                      <p:rCtr x="72483" y="0"/>
                                    </p:animMotion>
                                  </p:childTnLst>
                                </p:cTn>
                              </p:par>
                              <p:par>
                                <p:cTn id="131" presetID="63" presetClass="path" presetSubtype="0" fill="hold" grpId="0" nodeType="withEffect">
                                  <p:stCondLst>
                                    <p:cond delay="0"/>
                                  </p:stCondLst>
                                  <p:childTnLst>
                                    <p:animMotion origin="layout" path="M 5.55556E-7 -2.22222E-6 L 1.44965 -2.22222E-6 " pathEditMode="relative" rAng="0" ptsTypes="AA">
                                      <p:cBhvr>
                                        <p:cTn id="132" dur="10000" fill="hold"/>
                                        <p:tgtEl>
                                          <p:spTgt spid="353"/>
                                        </p:tgtEl>
                                        <p:attrNameLst>
                                          <p:attrName>ppt_x</p:attrName>
                                          <p:attrName>ppt_y</p:attrName>
                                        </p:attrNameLst>
                                      </p:cBhvr>
                                      <p:rCtr x="72483" y="0"/>
                                    </p:animMotion>
                                  </p:childTnLst>
                                </p:cTn>
                              </p:par>
                              <p:par>
                                <p:cTn id="133" presetID="63" presetClass="path" presetSubtype="0" fill="hold" grpId="0" nodeType="withEffect">
                                  <p:stCondLst>
                                    <p:cond delay="0"/>
                                  </p:stCondLst>
                                  <p:childTnLst>
                                    <p:animMotion origin="layout" path="M 5.55556E-7 4.44444E-6 L 1.44965 4.44444E-6 " pathEditMode="relative" rAng="0" ptsTypes="AA">
                                      <p:cBhvr>
                                        <p:cTn id="134" dur="10000" fill="hold"/>
                                        <p:tgtEl>
                                          <p:spTgt spid="354"/>
                                        </p:tgtEl>
                                        <p:attrNameLst>
                                          <p:attrName>ppt_x</p:attrName>
                                          <p:attrName>ppt_y</p:attrName>
                                        </p:attrNameLst>
                                      </p:cBhvr>
                                      <p:rCtr x="72483" y="0"/>
                                    </p:animMotion>
                                  </p:childTnLst>
                                </p:cTn>
                              </p:par>
                              <p:par>
                                <p:cTn id="135" presetID="63" presetClass="path" presetSubtype="0" fill="hold" grpId="0" nodeType="withEffect">
                                  <p:stCondLst>
                                    <p:cond delay="0"/>
                                  </p:stCondLst>
                                  <p:childTnLst>
                                    <p:animMotion origin="layout" path="M 5.55556E-7 1.11111E-6 L 1.44965 1.11111E-6 " pathEditMode="relative" rAng="0" ptsTypes="AA">
                                      <p:cBhvr>
                                        <p:cTn id="136" dur="10000" fill="hold"/>
                                        <p:tgtEl>
                                          <p:spTgt spid="355"/>
                                        </p:tgtEl>
                                        <p:attrNameLst>
                                          <p:attrName>ppt_x</p:attrName>
                                          <p:attrName>ppt_y</p:attrName>
                                        </p:attrNameLst>
                                      </p:cBhvr>
                                      <p:rCtr x="72483" y="0"/>
                                    </p:animMotion>
                                  </p:childTnLst>
                                </p:cTn>
                              </p:par>
                              <p:par>
                                <p:cTn id="137" presetID="63" presetClass="path" presetSubtype="0" fill="hold" grpId="0" nodeType="withEffect">
                                  <p:stCondLst>
                                    <p:cond delay="0"/>
                                  </p:stCondLst>
                                  <p:childTnLst>
                                    <p:animMotion origin="layout" path="M 5.55556E-7 -2.22222E-6 L 1.44965 -2.22222E-6 " pathEditMode="relative" rAng="0" ptsTypes="AA">
                                      <p:cBhvr>
                                        <p:cTn id="138" dur="10000" fill="hold"/>
                                        <p:tgtEl>
                                          <p:spTgt spid="356"/>
                                        </p:tgtEl>
                                        <p:attrNameLst>
                                          <p:attrName>ppt_x</p:attrName>
                                          <p:attrName>ppt_y</p:attrName>
                                        </p:attrNameLst>
                                      </p:cBhvr>
                                      <p:rCtr x="72483" y="0"/>
                                    </p:animMotion>
                                  </p:childTnLst>
                                </p:cTn>
                              </p:par>
                              <p:par>
                                <p:cTn id="139" presetID="63" presetClass="path" presetSubtype="0" fill="hold" grpId="0" nodeType="withEffect">
                                  <p:stCondLst>
                                    <p:cond delay="0"/>
                                  </p:stCondLst>
                                  <p:childTnLst>
                                    <p:animMotion origin="layout" path="M 5.55556E-7 4.44444E-6 L 1.44965 4.44444E-6 " pathEditMode="relative" rAng="0" ptsTypes="AA">
                                      <p:cBhvr>
                                        <p:cTn id="140" dur="10000" fill="hold"/>
                                        <p:tgtEl>
                                          <p:spTgt spid="357"/>
                                        </p:tgtEl>
                                        <p:attrNameLst>
                                          <p:attrName>ppt_x</p:attrName>
                                          <p:attrName>ppt_y</p:attrName>
                                        </p:attrNameLst>
                                      </p:cBhvr>
                                      <p:rCtr x="72483" y="0"/>
                                    </p:animMotion>
                                  </p:childTnLst>
                                </p:cTn>
                              </p:par>
                              <p:par>
                                <p:cTn id="141" presetID="63" presetClass="path" presetSubtype="0" fill="hold" grpId="0" nodeType="withEffect">
                                  <p:stCondLst>
                                    <p:cond delay="0"/>
                                  </p:stCondLst>
                                  <p:childTnLst>
                                    <p:animMotion origin="layout" path="M 5.55556E-7 1.11111E-6 L 1.44965 1.11111E-6 " pathEditMode="relative" rAng="0" ptsTypes="AA">
                                      <p:cBhvr>
                                        <p:cTn id="142" dur="10000" fill="hold"/>
                                        <p:tgtEl>
                                          <p:spTgt spid="358"/>
                                        </p:tgtEl>
                                        <p:attrNameLst>
                                          <p:attrName>ppt_x</p:attrName>
                                          <p:attrName>ppt_y</p:attrName>
                                        </p:attrNameLst>
                                      </p:cBhvr>
                                      <p:rCtr x="72483" y="0"/>
                                    </p:animMotion>
                                  </p:childTnLst>
                                </p:cTn>
                              </p:par>
                              <p:par>
                                <p:cTn id="143" presetID="63" presetClass="path" presetSubtype="0" fill="hold" grpId="0" nodeType="withEffect">
                                  <p:stCondLst>
                                    <p:cond delay="0"/>
                                  </p:stCondLst>
                                  <p:childTnLst>
                                    <p:animMotion origin="layout" path="M 5.55556E-7 -2.22222E-6 L 1.44965 -2.22222E-6 " pathEditMode="relative" rAng="0" ptsTypes="AA">
                                      <p:cBhvr>
                                        <p:cTn id="144" dur="10000" fill="hold"/>
                                        <p:tgtEl>
                                          <p:spTgt spid="359"/>
                                        </p:tgtEl>
                                        <p:attrNameLst>
                                          <p:attrName>ppt_x</p:attrName>
                                          <p:attrName>ppt_y</p:attrName>
                                        </p:attrNameLst>
                                      </p:cBhvr>
                                      <p:rCtr x="72483" y="0"/>
                                    </p:animMotion>
                                  </p:childTnLst>
                                </p:cTn>
                              </p:par>
                              <p:par>
                                <p:cTn id="145" presetID="63" presetClass="path" presetSubtype="0" fill="hold" grpId="0" nodeType="withEffect">
                                  <p:stCondLst>
                                    <p:cond delay="0"/>
                                  </p:stCondLst>
                                  <p:childTnLst>
                                    <p:animMotion origin="layout" path="M 5.55556E-7 4.44444E-6 L 1.44965 4.44444E-6 " pathEditMode="relative" rAng="0" ptsTypes="AA">
                                      <p:cBhvr>
                                        <p:cTn id="146" dur="10000" fill="hold"/>
                                        <p:tgtEl>
                                          <p:spTgt spid="360"/>
                                        </p:tgtEl>
                                        <p:attrNameLst>
                                          <p:attrName>ppt_x</p:attrName>
                                          <p:attrName>ppt_y</p:attrName>
                                        </p:attrNameLst>
                                      </p:cBhvr>
                                      <p:rCtr x="72483" y="0"/>
                                    </p:animMotion>
                                  </p:childTnLst>
                                </p:cTn>
                              </p:par>
                              <p:par>
                                <p:cTn id="147" presetID="63" presetClass="path" presetSubtype="0" fill="hold" grpId="0" nodeType="withEffect">
                                  <p:stCondLst>
                                    <p:cond delay="0"/>
                                  </p:stCondLst>
                                  <p:childTnLst>
                                    <p:animMotion origin="layout" path="M 5.55556E-7 1.11111E-6 L 1.44965 1.11111E-6 " pathEditMode="relative" rAng="0" ptsTypes="AA">
                                      <p:cBhvr>
                                        <p:cTn id="148" dur="10000" fill="hold"/>
                                        <p:tgtEl>
                                          <p:spTgt spid="361"/>
                                        </p:tgtEl>
                                        <p:attrNameLst>
                                          <p:attrName>ppt_x</p:attrName>
                                          <p:attrName>ppt_y</p:attrName>
                                        </p:attrNameLst>
                                      </p:cBhvr>
                                      <p:rCtr x="72483" y="0"/>
                                    </p:animMotion>
                                  </p:childTnLst>
                                </p:cTn>
                              </p:par>
                              <p:par>
                                <p:cTn id="149" presetID="63" presetClass="path" presetSubtype="0" fill="hold" grpId="0" nodeType="withEffect">
                                  <p:stCondLst>
                                    <p:cond delay="0"/>
                                  </p:stCondLst>
                                  <p:childTnLst>
                                    <p:animMotion origin="layout" path="M 5.55556E-7 -2.22222E-6 L 1.44965 -2.22222E-6 " pathEditMode="relative" rAng="0" ptsTypes="AA">
                                      <p:cBhvr>
                                        <p:cTn id="150" dur="10000" fill="hold"/>
                                        <p:tgtEl>
                                          <p:spTgt spid="362"/>
                                        </p:tgtEl>
                                        <p:attrNameLst>
                                          <p:attrName>ppt_x</p:attrName>
                                          <p:attrName>ppt_y</p:attrName>
                                        </p:attrNameLst>
                                      </p:cBhvr>
                                      <p:rCtr x="72483" y="0"/>
                                    </p:animMotion>
                                  </p:childTnLst>
                                </p:cTn>
                              </p:par>
                              <p:par>
                                <p:cTn id="151" presetID="63" presetClass="path" presetSubtype="0" fill="hold" grpId="0" nodeType="withEffect">
                                  <p:stCondLst>
                                    <p:cond delay="0"/>
                                  </p:stCondLst>
                                  <p:childTnLst>
                                    <p:animMotion origin="layout" path="M 5.55556E-7 4.44444E-6 L 1.44965 4.44444E-6 " pathEditMode="relative" rAng="0" ptsTypes="AA">
                                      <p:cBhvr>
                                        <p:cTn id="152" dur="10000" fill="hold"/>
                                        <p:tgtEl>
                                          <p:spTgt spid="363"/>
                                        </p:tgtEl>
                                        <p:attrNameLst>
                                          <p:attrName>ppt_x</p:attrName>
                                          <p:attrName>ppt_y</p:attrName>
                                        </p:attrNameLst>
                                      </p:cBhvr>
                                      <p:rCtr x="72483" y="0"/>
                                    </p:animMotion>
                                  </p:childTnLst>
                                </p:cTn>
                              </p:par>
                              <p:par>
                                <p:cTn id="153" presetID="63" presetClass="path" presetSubtype="0" fill="hold" grpId="0" nodeType="withEffect">
                                  <p:stCondLst>
                                    <p:cond delay="0"/>
                                  </p:stCondLst>
                                  <p:childTnLst>
                                    <p:animMotion origin="layout" path="M 5.55556E-7 1.11111E-6 L 1.44965 1.11111E-6 " pathEditMode="relative" rAng="0" ptsTypes="AA">
                                      <p:cBhvr>
                                        <p:cTn id="154" dur="10000" fill="hold"/>
                                        <p:tgtEl>
                                          <p:spTgt spid="364"/>
                                        </p:tgtEl>
                                        <p:attrNameLst>
                                          <p:attrName>ppt_x</p:attrName>
                                          <p:attrName>ppt_y</p:attrName>
                                        </p:attrNameLst>
                                      </p:cBhvr>
                                      <p:rCtr x="72483" y="0"/>
                                    </p:animMotion>
                                  </p:childTnLst>
                                </p:cTn>
                              </p:par>
                              <p:par>
                                <p:cTn id="155" presetID="63" presetClass="path" presetSubtype="0" fill="hold" grpId="0" nodeType="withEffect">
                                  <p:stCondLst>
                                    <p:cond delay="0"/>
                                  </p:stCondLst>
                                  <p:childTnLst>
                                    <p:animMotion origin="layout" path="M 5.55556E-7 -2.22222E-6 L 1.44965 -2.22222E-6 " pathEditMode="relative" rAng="0" ptsTypes="AA">
                                      <p:cBhvr>
                                        <p:cTn id="156" dur="10000" fill="hold"/>
                                        <p:tgtEl>
                                          <p:spTgt spid="365"/>
                                        </p:tgtEl>
                                        <p:attrNameLst>
                                          <p:attrName>ppt_x</p:attrName>
                                          <p:attrName>ppt_y</p:attrName>
                                        </p:attrNameLst>
                                      </p:cBhvr>
                                      <p:rCtr x="72483" y="0"/>
                                    </p:animMotion>
                                  </p:childTnLst>
                                </p:cTn>
                              </p:par>
                              <p:par>
                                <p:cTn id="157" presetID="63" presetClass="path" presetSubtype="0" fill="hold" grpId="0" nodeType="withEffect">
                                  <p:stCondLst>
                                    <p:cond delay="0"/>
                                  </p:stCondLst>
                                  <p:childTnLst>
                                    <p:animMotion origin="layout" path="M 5.55556E-7 4.44444E-6 L 1.44965 4.44444E-6 " pathEditMode="relative" rAng="0" ptsTypes="AA">
                                      <p:cBhvr>
                                        <p:cTn id="158" dur="10000" fill="hold"/>
                                        <p:tgtEl>
                                          <p:spTgt spid="366"/>
                                        </p:tgtEl>
                                        <p:attrNameLst>
                                          <p:attrName>ppt_x</p:attrName>
                                          <p:attrName>ppt_y</p:attrName>
                                        </p:attrNameLst>
                                      </p:cBhvr>
                                      <p:rCtr x="72483" y="0"/>
                                    </p:animMotion>
                                  </p:childTnLst>
                                </p:cTn>
                              </p:par>
                              <p:par>
                                <p:cTn id="159" presetID="63" presetClass="path" presetSubtype="0" fill="hold" grpId="0" nodeType="withEffect">
                                  <p:stCondLst>
                                    <p:cond delay="0"/>
                                  </p:stCondLst>
                                  <p:childTnLst>
                                    <p:animMotion origin="layout" path="M 5.55556E-7 1.11111E-6 L 1.44965 1.11111E-6 " pathEditMode="relative" rAng="0" ptsTypes="AA">
                                      <p:cBhvr>
                                        <p:cTn id="160" dur="10000" fill="hold"/>
                                        <p:tgtEl>
                                          <p:spTgt spid="367"/>
                                        </p:tgtEl>
                                        <p:attrNameLst>
                                          <p:attrName>ppt_x</p:attrName>
                                          <p:attrName>ppt_y</p:attrName>
                                        </p:attrNameLst>
                                      </p:cBhvr>
                                      <p:rCtr x="72483" y="0"/>
                                    </p:animMotion>
                                  </p:childTnLst>
                                </p:cTn>
                              </p:par>
                              <p:par>
                                <p:cTn id="161" presetID="63" presetClass="path" presetSubtype="0" fill="hold" grpId="0" nodeType="withEffect">
                                  <p:stCondLst>
                                    <p:cond delay="0"/>
                                  </p:stCondLst>
                                  <p:childTnLst>
                                    <p:animMotion origin="layout" path="M 5.55556E-7 -2.22222E-6 L 1.44965 -2.22222E-6 " pathEditMode="relative" rAng="0" ptsTypes="AA">
                                      <p:cBhvr>
                                        <p:cTn id="162" dur="10000" fill="hold"/>
                                        <p:tgtEl>
                                          <p:spTgt spid="368"/>
                                        </p:tgtEl>
                                        <p:attrNameLst>
                                          <p:attrName>ppt_x</p:attrName>
                                          <p:attrName>ppt_y</p:attrName>
                                        </p:attrNameLst>
                                      </p:cBhvr>
                                      <p:rCtr x="72483" y="0"/>
                                    </p:animMotion>
                                  </p:childTnLst>
                                </p:cTn>
                              </p:par>
                              <p:par>
                                <p:cTn id="163" presetID="63" presetClass="path" presetSubtype="0" fill="hold" grpId="0" nodeType="withEffect">
                                  <p:stCondLst>
                                    <p:cond delay="0"/>
                                  </p:stCondLst>
                                  <p:childTnLst>
                                    <p:animMotion origin="layout" path="M 5.55556E-7 4.44444E-6 L 1.44965 4.44444E-6 " pathEditMode="relative" rAng="0" ptsTypes="AA">
                                      <p:cBhvr>
                                        <p:cTn id="164" dur="10000" fill="hold"/>
                                        <p:tgtEl>
                                          <p:spTgt spid="369"/>
                                        </p:tgtEl>
                                        <p:attrNameLst>
                                          <p:attrName>ppt_x</p:attrName>
                                          <p:attrName>ppt_y</p:attrName>
                                        </p:attrNameLst>
                                      </p:cBhvr>
                                      <p:rCtr x="72483" y="0"/>
                                    </p:animMotion>
                                  </p:childTnLst>
                                </p:cTn>
                              </p:par>
                              <p:par>
                                <p:cTn id="165" presetID="63" presetClass="path" presetSubtype="0" fill="hold" grpId="0" nodeType="withEffect">
                                  <p:stCondLst>
                                    <p:cond delay="0"/>
                                  </p:stCondLst>
                                  <p:childTnLst>
                                    <p:animMotion origin="layout" path="M 5.55556E-7 1.11111E-6 L 1.44965 1.11111E-6 " pathEditMode="relative" rAng="0" ptsTypes="AA">
                                      <p:cBhvr>
                                        <p:cTn id="166" dur="10000" fill="hold"/>
                                        <p:tgtEl>
                                          <p:spTgt spid="370"/>
                                        </p:tgtEl>
                                        <p:attrNameLst>
                                          <p:attrName>ppt_x</p:attrName>
                                          <p:attrName>ppt_y</p:attrName>
                                        </p:attrNameLst>
                                      </p:cBhvr>
                                      <p:rCtr x="72483" y="0"/>
                                    </p:animMotion>
                                  </p:childTnLst>
                                </p:cTn>
                              </p:par>
                              <p:par>
                                <p:cTn id="167" presetID="63" presetClass="path" presetSubtype="0" fill="hold" grpId="0" nodeType="withEffect">
                                  <p:stCondLst>
                                    <p:cond delay="0"/>
                                  </p:stCondLst>
                                  <p:childTnLst>
                                    <p:animMotion origin="layout" path="M 5.55556E-7 -2.22222E-6 L 1.44965 -2.22222E-6 " pathEditMode="relative" rAng="0" ptsTypes="AA">
                                      <p:cBhvr>
                                        <p:cTn id="168" dur="10000" fill="hold"/>
                                        <p:tgtEl>
                                          <p:spTgt spid="371"/>
                                        </p:tgtEl>
                                        <p:attrNameLst>
                                          <p:attrName>ppt_x</p:attrName>
                                          <p:attrName>ppt_y</p:attrName>
                                        </p:attrNameLst>
                                      </p:cBhvr>
                                      <p:rCtr x="72483" y="0"/>
                                    </p:animMotion>
                                  </p:childTnLst>
                                </p:cTn>
                              </p:par>
                              <p:par>
                                <p:cTn id="169" presetID="63" presetClass="path" presetSubtype="0" fill="hold" grpId="0" nodeType="withEffect">
                                  <p:stCondLst>
                                    <p:cond delay="0"/>
                                  </p:stCondLst>
                                  <p:childTnLst>
                                    <p:animMotion origin="layout" path="M 5.55556E-7 4.44444E-6 L 1.44965 4.44444E-6 " pathEditMode="relative" rAng="0" ptsTypes="AA">
                                      <p:cBhvr>
                                        <p:cTn id="170" dur="10000" fill="hold"/>
                                        <p:tgtEl>
                                          <p:spTgt spid="372"/>
                                        </p:tgtEl>
                                        <p:attrNameLst>
                                          <p:attrName>ppt_x</p:attrName>
                                          <p:attrName>ppt_y</p:attrName>
                                        </p:attrNameLst>
                                      </p:cBhvr>
                                      <p:rCtr x="72483" y="0"/>
                                    </p:animMotion>
                                  </p:childTnLst>
                                </p:cTn>
                              </p:par>
                              <p:par>
                                <p:cTn id="171" presetID="63" presetClass="path" presetSubtype="0" fill="hold" grpId="0" nodeType="withEffect">
                                  <p:stCondLst>
                                    <p:cond delay="0"/>
                                  </p:stCondLst>
                                  <p:childTnLst>
                                    <p:animMotion origin="layout" path="M 5.55556E-7 1.11111E-6 L 1.44965 1.11111E-6 " pathEditMode="relative" rAng="0" ptsTypes="AA">
                                      <p:cBhvr>
                                        <p:cTn id="172" dur="10000" fill="hold"/>
                                        <p:tgtEl>
                                          <p:spTgt spid="373"/>
                                        </p:tgtEl>
                                        <p:attrNameLst>
                                          <p:attrName>ppt_x</p:attrName>
                                          <p:attrName>ppt_y</p:attrName>
                                        </p:attrNameLst>
                                      </p:cBhvr>
                                      <p:rCtr x="72483" y="0"/>
                                    </p:animMotion>
                                  </p:childTnLst>
                                </p:cTn>
                              </p:par>
                              <p:par>
                                <p:cTn id="173" presetID="63" presetClass="path" presetSubtype="0" fill="hold" grpId="0" nodeType="withEffect">
                                  <p:stCondLst>
                                    <p:cond delay="0"/>
                                  </p:stCondLst>
                                  <p:childTnLst>
                                    <p:animMotion origin="layout" path="M 5.55556E-7 -2.22222E-6 L 1.44965 -2.22222E-6 " pathEditMode="relative" rAng="0" ptsTypes="AA">
                                      <p:cBhvr>
                                        <p:cTn id="174" dur="10000" fill="hold"/>
                                        <p:tgtEl>
                                          <p:spTgt spid="374"/>
                                        </p:tgtEl>
                                        <p:attrNameLst>
                                          <p:attrName>ppt_x</p:attrName>
                                          <p:attrName>ppt_y</p:attrName>
                                        </p:attrNameLst>
                                      </p:cBhvr>
                                      <p:rCtr x="72483" y="0"/>
                                    </p:animMotion>
                                  </p:childTnLst>
                                </p:cTn>
                              </p:par>
                              <p:par>
                                <p:cTn id="175" presetID="63" presetClass="path" presetSubtype="0" fill="hold" grpId="0" nodeType="withEffect">
                                  <p:stCondLst>
                                    <p:cond delay="0"/>
                                  </p:stCondLst>
                                  <p:childTnLst>
                                    <p:animMotion origin="layout" path="M 5.55556E-7 4.44444E-6 L 1.44965 4.44444E-6 " pathEditMode="relative" rAng="0" ptsTypes="AA">
                                      <p:cBhvr>
                                        <p:cTn id="176" dur="10000" fill="hold"/>
                                        <p:tgtEl>
                                          <p:spTgt spid="375"/>
                                        </p:tgtEl>
                                        <p:attrNameLst>
                                          <p:attrName>ppt_x</p:attrName>
                                          <p:attrName>ppt_y</p:attrName>
                                        </p:attrNameLst>
                                      </p:cBhvr>
                                      <p:rCtr x="72483" y="0"/>
                                    </p:animMotion>
                                  </p:childTnLst>
                                </p:cTn>
                              </p:par>
                              <p:par>
                                <p:cTn id="177" presetID="63" presetClass="path" presetSubtype="0" fill="hold" grpId="0" nodeType="withEffect">
                                  <p:stCondLst>
                                    <p:cond delay="0"/>
                                  </p:stCondLst>
                                  <p:childTnLst>
                                    <p:animMotion origin="layout" path="M 5.55556E-7 1.11111E-6 L 1.44965 1.11111E-6 " pathEditMode="relative" rAng="0" ptsTypes="AA">
                                      <p:cBhvr>
                                        <p:cTn id="178" dur="10000" fill="hold"/>
                                        <p:tgtEl>
                                          <p:spTgt spid="376"/>
                                        </p:tgtEl>
                                        <p:attrNameLst>
                                          <p:attrName>ppt_x</p:attrName>
                                          <p:attrName>ppt_y</p:attrName>
                                        </p:attrNameLst>
                                      </p:cBhvr>
                                      <p:rCtr x="72483" y="0"/>
                                    </p:animMotion>
                                  </p:childTnLst>
                                </p:cTn>
                              </p:par>
                              <p:par>
                                <p:cTn id="179" presetID="63" presetClass="path" presetSubtype="0" fill="hold" grpId="0" nodeType="withEffect">
                                  <p:stCondLst>
                                    <p:cond delay="0"/>
                                  </p:stCondLst>
                                  <p:childTnLst>
                                    <p:animMotion origin="layout" path="M 5.55556E-7 -2.22222E-6 L 1.44965 -2.22222E-6 " pathEditMode="relative" rAng="0" ptsTypes="AA">
                                      <p:cBhvr>
                                        <p:cTn id="180" dur="10000" fill="hold"/>
                                        <p:tgtEl>
                                          <p:spTgt spid="377"/>
                                        </p:tgtEl>
                                        <p:attrNameLst>
                                          <p:attrName>ppt_x</p:attrName>
                                          <p:attrName>ppt_y</p:attrName>
                                        </p:attrNameLst>
                                      </p:cBhvr>
                                      <p:rCtr x="72483" y="0"/>
                                    </p:animMotion>
                                  </p:childTnLst>
                                </p:cTn>
                              </p:par>
                              <p:par>
                                <p:cTn id="181" presetID="63" presetClass="path" presetSubtype="0" fill="hold" grpId="0" nodeType="withEffect">
                                  <p:stCondLst>
                                    <p:cond delay="0"/>
                                  </p:stCondLst>
                                  <p:childTnLst>
                                    <p:animMotion origin="layout" path="M 5.55556E-7 4.44444E-6 L 1.44965 4.44444E-6 " pathEditMode="relative" rAng="0" ptsTypes="AA">
                                      <p:cBhvr>
                                        <p:cTn id="182" dur="10000" fill="hold"/>
                                        <p:tgtEl>
                                          <p:spTgt spid="378"/>
                                        </p:tgtEl>
                                        <p:attrNameLst>
                                          <p:attrName>ppt_x</p:attrName>
                                          <p:attrName>ppt_y</p:attrName>
                                        </p:attrNameLst>
                                      </p:cBhvr>
                                      <p:rCtr x="72483" y="0"/>
                                    </p:animMotion>
                                  </p:childTnLst>
                                </p:cTn>
                              </p:par>
                              <p:par>
                                <p:cTn id="183" presetID="63" presetClass="path" presetSubtype="0" fill="hold" grpId="0" nodeType="withEffect">
                                  <p:stCondLst>
                                    <p:cond delay="0"/>
                                  </p:stCondLst>
                                  <p:childTnLst>
                                    <p:animMotion origin="layout" path="M 5.55556E-7 1.11111E-6 L 1.44965 1.11111E-6 " pathEditMode="relative" rAng="0" ptsTypes="AA">
                                      <p:cBhvr>
                                        <p:cTn id="184" dur="10000" fill="hold"/>
                                        <p:tgtEl>
                                          <p:spTgt spid="379"/>
                                        </p:tgtEl>
                                        <p:attrNameLst>
                                          <p:attrName>ppt_x</p:attrName>
                                          <p:attrName>ppt_y</p:attrName>
                                        </p:attrNameLst>
                                      </p:cBhvr>
                                      <p:rCtr x="72483" y="0"/>
                                    </p:animMotion>
                                  </p:childTnLst>
                                </p:cTn>
                              </p:par>
                              <p:par>
                                <p:cTn id="185" presetID="63" presetClass="path" presetSubtype="0" fill="hold" grpId="0" nodeType="withEffect">
                                  <p:stCondLst>
                                    <p:cond delay="0"/>
                                  </p:stCondLst>
                                  <p:childTnLst>
                                    <p:animMotion origin="layout" path="M -2.77778E-6 -2.22222E-6 L 1.44966 -2.22222E-6 " pathEditMode="relative" rAng="0" ptsTypes="AA">
                                      <p:cBhvr>
                                        <p:cTn id="186" dur="10000" fill="hold"/>
                                        <p:tgtEl>
                                          <p:spTgt spid="380"/>
                                        </p:tgtEl>
                                        <p:attrNameLst>
                                          <p:attrName>ppt_x</p:attrName>
                                          <p:attrName>ppt_y</p:attrName>
                                        </p:attrNameLst>
                                      </p:cBhvr>
                                      <p:rCtr x="72483" y="0"/>
                                    </p:animMotion>
                                  </p:childTnLst>
                                </p:cTn>
                              </p:par>
                              <p:par>
                                <p:cTn id="187" presetID="63" presetClass="path" presetSubtype="0" fill="hold" grpId="0" nodeType="withEffect">
                                  <p:stCondLst>
                                    <p:cond delay="0"/>
                                  </p:stCondLst>
                                  <p:childTnLst>
                                    <p:animMotion origin="layout" path="M -2.77778E-6 4.44444E-6 L 1.44966 4.44444E-6 " pathEditMode="relative" rAng="0" ptsTypes="AA">
                                      <p:cBhvr>
                                        <p:cTn id="188" dur="10000" fill="hold"/>
                                        <p:tgtEl>
                                          <p:spTgt spid="381"/>
                                        </p:tgtEl>
                                        <p:attrNameLst>
                                          <p:attrName>ppt_x</p:attrName>
                                          <p:attrName>ppt_y</p:attrName>
                                        </p:attrNameLst>
                                      </p:cBhvr>
                                      <p:rCtr x="72483" y="0"/>
                                    </p:animMotion>
                                  </p:childTnLst>
                                </p:cTn>
                              </p:par>
                              <p:par>
                                <p:cTn id="189" presetID="63" presetClass="path" presetSubtype="0" fill="hold" grpId="0" nodeType="withEffect">
                                  <p:stCondLst>
                                    <p:cond delay="0"/>
                                  </p:stCondLst>
                                  <p:childTnLst>
                                    <p:animMotion origin="layout" path="M -2.77778E-6 1.11111E-6 L 1.44966 1.11111E-6 " pathEditMode="relative" rAng="0" ptsTypes="AA">
                                      <p:cBhvr>
                                        <p:cTn id="190" dur="10000" fill="hold"/>
                                        <p:tgtEl>
                                          <p:spTgt spid="382"/>
                                        </p:tgtEl>
                                        <p:attrNameLst>
                                          <p:attrName>ppt_x</p:attrName>
                                          <p:attrName>ppt_y</p:attrName>
                                        </p:attrNameLst>
                                      </p:cBhvr>
                                      <p:rCtr x="72483" y="0"/>
                                    </p:animMotion>
                                  </p:childTnLst>
                                </p:cTn>
                              </p:par>
                              <p:par>
                                <p:cTn id="191" presetID="63" presetClass="path" presetSubtype="0" fill="hold" grpId="0" nodeType="withEffect">
                                  <p:stCondLst>
                                    <p:cond delay="0"/>
                                  </p:stCondLst>
                                  <p:childTnLst>
                                    <p:animMotion origin="layout" path="M -2.77778E-6 -2.22222E-6 L 1.44966 -2.22222E-6 " pathEditMode="relative" rAng="0" ptsTypes="AA">
                                      <p:cBhvr>
                                        <p:cTn id="192" dur="10000" fill="hold"/>
                                        <p:tgtEl>
                                          <p:spTgt spid="383"/>
                                        </p:tgtEl>
                                        <p:attrNameLst>
                                          <p:attrName>ppt_x</p:attrName>
                                          <p:attrName>ppt_y</p:attrName>
                                        </p:attrNameLst>
                                      </p:cBhvr>
                                      <p:rCtr x="72483" y="0"/>
                                    </p:animMotion>
                                  </p:childTnLst>
                                </p:cTn>
                              </p:par>
                              <p:par>
                                <p:cTn id="193" presetID="63" presetClass="path" presetSubtype="0" fill="hold" grpId="0" nodeType="withEffect">
                                  <p:stCondLst>
                                    <p:cond delay="0"/>
                                  </p:stCondLst>
                                  <p:childTnLst>
                                    <p:animMotion origin="layout" path="M -2.77778E-6 4.44444E-6 L 1.44966 4.44444E-6 " pathEditMode="relative" rAng="0" ptsTypes="AA">
                                      <p:cBhvr>
                                        <p:cTn id="194" dur="10000" fill="hold"/>
                                        <p:tgtEl>
                                          <p:spTgt spid="384"/>
                                        </p:tgtEl>
                                        <p:attrNameLst>
                                          <p:attrName>ppt_x</p:attrName>
                                          <p:attrName>ppt_y</p:attrName>
                                        </p:attrNameLst>
                                      </p:cBhvr>
                                      <p:rCtr x="72483" y="0"/>
                                    </p:animMotion>
                                  </p:childTnLst>
                                </p:cTn>
                              </p:par>
                              <p:par>
                                <p:cTn id="195" presetID="63" presetClass="path" presetSubtype="0" fill="hold" grpId="0" nodeType="withEffect">
                                  <p:stCondLst>
                                    <p:cond delay="0"/>
                                  </p:stCondLst>
                                  <p:childTnLst>
                                    <p:animMotion origin="layout" path="M -2.77778E-6 1.11111E-6 L 1.44966 1.11111E-6 " pathEditMode="relative" rAng="0" ptsTypes="AA">
                                      <p:cBhvr>
                                        <p:cTn id="196" dur="10000" fill="hold"/>
                                        <p:tgtEl>
                                          <p:spTgt spid="385"/>
                                        </p:tgtEl>
                                        <p:attrNameLst>
                                          <p:attrName>ppt_x</p:attrName>
                                          <p:attrName>ppt_y</p:attrName>
                                        </p:attrNameLst>
                                      </p:cBhvr>
                                      <p:rCtr x="72483" y="0"/>
                                    </p:animMotion>
                                  </p:childTnLst>
                                </p:cTn>
                              </p:par>
                              <p:par>
                                <p:cTn id="197" presetID="63" presetClass="path" presetSubtype="0" fill="hold" grpId="0" nodeType="withEffect">
                                  <p:stCondLst>
                                    <p:cond delay="0"/>
                                  </p:stCondLst>
                                  <p:childTnLst>
                                    <p:animMotion origin="layout" path="M -2.77778E-6 -2.22222E-6 L 1.44966 -2.22222E-6 " pathEditMode="relative" rAng="0" ptsTypes="AA">
                                      <p:cBhvr>
                                        <p:cTn id="198" dur="10000" fill="hold"/>
                                        <p:tgtEl>
                                          <p:spTgt spid="386"/>
                                        </p:tgtEl>
                                        <p:attrNameLst>
                                          <p:attrName>ppt_x</p:attrName>
                                          <p:attrName>ppt_y</p:attrName>
                                        </p:attrNameLst>
                                      </p:cBhvr>
                                      <p:rCtr x="72483" y="0"/>
                                    </p:animMotion>
                                  </p:childTnLst>
                                </p:cTn>
                              </p:par>
                              <p:par>
                                <p:cTn id="199" presetID="63" presetClass="path" presetSubtype="0" fill="hold" grpId="0" nodeType="withEffect">
                                  <p:stCondLst>
                                    <p:cond delay="0"/>
                                  </p:stCondLst>
                                  <p:childTnLst>
                                    <p:animMotion origin="layout" path="M -2.77778E-6 4.44444E-6 L 1.44966 4.44444E-6 " pathEditMode="relative" rAng="0" ptsTypes="AA">
                                      <p:cBhvr>
                                        <p:cTn id="200" dur="10000" fill="hold"/>
                                        <p:tgtEl>
                                          <p:spTgt spid="387"/>
                                        </p:tgtEl>
                                        <p:attrNameLst>
                                          <p:attrName>ppt_x</p:attrName>
                                          <p:attrName>ppt_y</p:attrName>
                                        </p:attrNameLst>
                                      </p:cBhvr>
                                      <p:rCtr x="72483" y="0"/>
                                    </p:animMotion>
                                  </p:childTnLst>
                                </p:cTn>
                              </p:par>
                              <p:par>
                                <p:cTn id="201" presetID="63" presetClass="path" presetSubtype="0" fill="hold" grpId="0" nodeType="withEffect">
                                  <p:stCondLst>
                                    <p:cond delay="0"/>
                                  </p:stCondLst>
                                  <p:childTnLst>
                                    <p:animMotion origin="layout" path="M -2.77778E-6 1.11111E-6 L 1.44966 1.11111E-6 " pathEditMode="relative" rAng="0" ptsTypes="AA">
                                      <p:cBhvr>
                                        <p:cTn id="202" dur="10000" fill="hold"/>
                                        <p:tgtEl>
                                          <p:spTgt spid="388"/>
                                        </p:tgtEl>
                                        <p:attrNameLst>
                                          <p:attrName>ppt_x</p:attrName>
                                          <p:attrName>ppt_y</p:attrName>
                                        </p:attrNameLst>
                                      </p:cBhvr>
                                      <p:rCtr x="72483" y="0"/>
                                    </p:animMotion>
                                  </p:childTnLst>
                                </p:cTn>
                              </p:par>
                              <p:par>
                                <p:cTn id="203" presetID="63" presetClass="path" presetSubtype="0" fill="hold" grpId="0" nodeType="withEffect">
                                  <p:stCondLst>
                                    <p:cond delay="0"/>
                                  </p:stCondLst>
                                  <p:childTnLst>
                                    <p:animMotion origin="layout" path="M -2.77778E-6 -2.22222E-6 L 1.44966 -2.22222E-6 " pathEditMode="relative" rAng="0" ptsTypes="AA">
                                      <p:cBhvr>
                                        <p:cTn id="204" dur="10000" fill="hold"/>
                                        <p:tgtEl>
                                          <p:spTgt spid="389"/>
                                        </p:tgtEl>
                                        <p:attrNameLst>
                                          <p:attrName>ppt_x</p:attrName>
                                          <p:attrName>ppt_y</p:attrName>
                                        </p:attrNameLst>
                                      </p:cBhvr>
                                      <p:rCtr x="72483" y="0"/>
                                    </p:animMotion>
                                  </p:childTnLst>
                                </p:cTn>
                              </p:par>
                              <p:par>
                                <p:cTn id="205" presetID="63" presetClass="path" presetSubtype="0" fill="hold" grpId="0" nodeType="withEffect">
                                  <p:stCondLst>
                                    <p:cond delay="0"/>
                                  </p:stCondLst>
                                  <p:childTnLst>
                                    <p:animMotion origin="layout" path="M -2.77778E-6 4.44444E-6 L 1.44966 4.44444E-6 " pathEditMode="relative" rAng="0" ptsTypes="AA">
                                      <p:cBhvr>
                                        <p:cTn id="206" dur="10000" fill="hold"/>
                                        <p:tgtEl>
                                          <p:spTgt spid="390"/>
                                        </p:tgtEl>
                                        <p:attrNameLst>
                                          <p:attrName>ppt_x</p:attrName>
                                          <p:attrName>ppt_y</p:attrName>
                                        </p:attrNameLst>
                                      </p:cBhvr>
                                      <p:rCtr x="72483" y="0"/>
                                    </p:animMotion>
                                  </p:childTnLst>
                                </p:cTn>
                              </p:par>
                              <p:par>
                                <p:cTn id="207" presetID="63" presetClass="path" presetSubtype="0" fill="hold" grpId="0" nodeType="withEffect">
                                  <p:stCondLst>
                                    <p:cond delay="0"/>
                                  </p:stCondLst>
                                  <p:childTnLst>
                                    <p:animMotion origin="layout" path="M -2.77778E-6 1.11111E-6 L 1.44966 1.11111E-6 " pathEditMode="relative" rAng="0" ptsTypes="AA">
                                      <p:cBhvr>
                                        <p:cTn id="208" dur="10000" fill="hold"/>
                                        <p:tgtEl>
                                          <p:spTgt spid="391"/>
                                        </p:tgtEl>
                                        <p:attrNameLst>
                                          <p:attrName>ppt_x</p:attrName>
                                          <p:attrName>ppt_y</p:attrName>
                                        </p:attrNameLst>
                                      </p:cBhvr>
                                      <p:rCtr x="72483" y="0"/>
                                    </p:animMotion>
                                  </p:childTnLst>
                                </p:cTn>
                              </p:par>
                              <p:par>
                                <p:cTn id="209" presetID="63" presetClass="path" presetSubtype="0" fill="hold" grpId="0" nodeType="withEffect">
                                  <p:stCondLst>
                                    <p:cond delay="0"/>
                                  </p:stCondLst>
                                  <p:childTnLst>
                                    <p:animMotion origin="layout" path="M -2.77778E-6 -2.22222E-6 L 1.44966 -2.22222E-6 " pathEditMode="relative" rAng="0" ptsTypes="AA">
                                      <p:cBhvr>
                                        <p:cTn id="210" dur="10000" fill="hold"/>
                                        <p:tgtEl>
                                          <p:spTgt spid="392"/>
                                        </p:tgtEl>
                                        <p:attrNameLst>
                                          <p:attrName>ppt_x</p:attrName>
                                          <p:attrName>ppt_y</p:attrName>
                                        </p:attrNameLst>
                                      </p:cBhvr>
                                      <p:rCtr x="72483" y="0"/>
                                    </p:animMotion>
                                  </p:childTnLst>
                                </p:cTn>
                              </p:par>
                              <p:par>
                                <p:cTn id="211" presetID="63" presetClass="path" presetSubtype="0" fill="hold" grpId="0" nodeType="withEffect">
                                  <p:stCondLst>
                                    <p:cond delay="0"/>
                                  </p:stCondLst>
                                  <p:childTnLst>
                                    <p:animMotion origin="layout" path="M -2.77778E-6 4.44444E-6 L 1.44966 4.44444E-6 " pathEditMode="relative" rAng="0" ptsTypes="AA">
                                      <p:cBhvr>
                                        <p:cTn id="212" dur="10000" fill="hold"/>
                                        <p:tgtEl>
                                          <p:spTgt spid="393"/>
                                        </p:tgtEl>
                                        <p:attrNameLst>
                                          <p:attrName>ppt_x</p:attrName>
                                          <p:attrName>ppt_y</p:attrName>
                                        </p:attrNameLst>
                                      </p:cBhvr>
                                      <p:rCtr x="72483" y="0"/>
                                    </p:animMotion>
                                  </p:childTnLst>
                                </p:cTn>
                              </p:par>
                              <p:par>
                                <p:cTn id="213" presetID="63" presetClass="path" presetSubtype="0" fill="hold" grpId="0" nodeType="withEffect">
                                  <p:stCondLst>
                                    <p:cond delay="0"/>
                                  </p:stCondLst>
                                  <p:childTnLst>
                                    <p:animMotion origin="layout" path="M -2.77778E-6 1.11111E-6 L 1.44966 1.11111E-6 " pathEditMode="relative" rAng="0" ptsTypes="AA">
                                      <p:cBhvr>
                                        <p:cTn id="214" dur="10000" fill="hold"/>
                                        <p:tgtEl>
                                          <p:spTgt spid="394"/>
                                        </p:tgtEl>
                                        <p:attrNameLst>
                                          <p:attrName>ppt_x</p:attrName>
                                          <p:attrName>ppt_y</p:attrName>
                                        </p:attrNameLst>
                                      </p:cBhvr>
                                      <p:rCtr x="72483" y="0"/>
                                    </p:animMotion>
                                  </p:childTnLst>
                                </p:cTn>
                              </p:par>
                              <p:par>
                                <p:cTn id="215" presetID="63" presetClass="path" presetSubtype="0" fill="hold" grpId="0" nodeType="withEffect">
                                  <p:stCondLst>
                                    <p:cond delay="0"/>
                                  </p:stCondLst>
                                  <p:childTnLst>
                                    <p:animMotion origin="layout" path="M -2.77778E-6 -2.22222E-6 L 1.44966 -2.22222E-6 " pathEditMode="relative" rAng="0" ptsTypes="AA">
                                      <p:cBhvr>
                                        <p:cTn id="216" dur="10000" fill="hold"/>
                                        <p:tgtEl>
                                          <p:spTgt spid="395"/>
                                        </p:tgtEl>
                                        <p:attrNameLst>
                                          <p:attrName>ppt_x</p:attrName>
                                          <p:attrName>ppt_y</p:attrName>
                                        </p:attrNameLst>
                                      </p:cBhvr>
                                      <p:rCtr x="72483" y="0"/>
                                    </p:animMotion>
                                  </p:childTnLst>
                                </p:cTn>
                              </p:par>
                              <p:par>
                                <p:cTn id="217" presetID="63" presetClass="path" presetSubtype="0" fill="hold" grpId="0" nodeType="withEffect">
                                  <p:stCondLst>
                                    <p:cond delay="0"/>
                                  </p:stCondLst>
                                  <p:childTnLst>
                                    <p:animMotion origin="layout" path="M -2.77778E-6 4.44444E-6 L 1.44966 4.44444E-6 " pathEditMode="relative" rAng="0" ptsTypes="AA">
                                      <p:cBhvr>
                                        <p:cTn id="218" dur="10000" fill="hold"/>
                                        <p:tgtEl>
                                          <p:spTgt spid="396"/>
                                        </p:tgtEl>
                                        <p:attrNameLst>
                                          <p:attrName>ppt_x</p:attrName>
                                          <p:attrName>ppt_y</p:attrName>
                                        </p:attrNameLst>
                                      </p:cBhvr>
                                      <p:rCtr x="72483" y="0"/>
                                    </p:animMotion>
                                  </p:childTnLst>
                                </p:cTn>
                              </p:par>
                              <p:par>
                                <p:cTn id="219" presetID="63" presetClass="path" presetSubtype="0" fill="hold" grpId="0" nodeType="withEffect">
                                  <p:stCondLst>
                                    <p:cond delay="0"/>
                                  </p:stCondLst>
                                  <p:childTnLst>
                                    <p:animMotion origin="layout" path="M -2.77778E-6 1.11111E-6 L 1.44966 1.11111E-6 " pathEditMode="relative" rAng="0" ptsTypes="AA">
                                      <p:cBhvr>
                                        <p:cTn id="220" dur="10000" fill="hold"/>
                                        <p:tgtEl>
                                          <p:spTgt spid="397"/>
                                        </p:tgtEl>
                                        <p:attrNameLst>
                                          <p:attrName>ppt_x</p:attrName>
                                          <p:attrName>ppt_y</p:attrName>
                                        </p:attrNameLst>
                                      </p:cBhvr>
                                      <p:rCtr x="72483" y="0"/>
                                    </p:animMotion>
                                  </p:childTnLst>
                                </p:cTn>
                              </p:par>
                              <p:par>
                                <p:cTn id="221" presetID="63" presetClass="path" presetSubtype="0" fill="hold" grpId="0" nodeType="withEffect">
                                  <p:stCondLst>
                                    <p:cond delay="0"/>
                                  </p:stCondLst>
                                  <p:childTnLst>
                                    <p:animMotion origin="layout" path="M -2.77778E-6 -2.22222E-6 L 1.44966 -2.22222E-6 " pathEditMode="relative" rAng="0" ptsTypes="AA">
                                      <p:cBhvr>
                                        <p:cTn id="222" dur="10000" fill="hold"/>
                                        <p:tgtEl>
                                          <p:spTgt spid="398"/>
                                        </p:tgtEl>
                                        <p:attrNameLst>
                                          <p:attrName>ppt_x</p:attrName>
                                          <p:attrName>ppt_y</p:attrName>
                                        </p:attrNameLst>
                                      </p:cBhvr>
                                      <p:rCtr x="72483" y="0"/>
                                    </p:animMotion>
                                  </p:childTnLst>
                                </p:cTn>
                              </p:par>
                              <p:par>
                                <p:cTn id="223" presetID="63" presetClass="path" presetSubtype="0" fill="hold" grpId="0" nodeType="withEffect">
                                  <p:stCondLst>
                                    <p:cond delay="0"/>
                                  </p:stCondLst>
                                  <p:childTnLst>
                                    <p:animMotion origin="layout" path="M -2.77778E-6 4.44444E-6 L 1.44966 4.44444E-6 " pathEditMode="relative" rAng="0" ptsTypes="AA">
                                      <p:cBhvr>
                                        <p:cTn id="224" dur="10000" fill="hold"/>
                                        <p:tgtEl>
                                          <p:spTgt spid="399"/>
                                        </p:tgtEl>
                                        <p:attrNameLst>
                                          <p:attrName>ppt_x</p:attrName>
                                          <p:attrName>ppt_y</p:attrName>
                                        </p:attrNameLst>
                                      </p:cBhvr>
                                      <p:rCtr x="72483" y="0"/>
                                    </p:animMotion>
                                  </p:childTnLst>
                                </p:cTn>
                              </p:par>
                              <p:par>
                                <p:cTn id="225" presetID="63" presetClass="path" presetSubtype="0" fill="hold" grpId="0" nodeType="withEffect">
                                  <p:stCondLst>
                                    <p:cond delay="0"/>
                                  </p:stCondLst>
                                  <p:childTnLst>
                                    <p:animMotion origin="layout" path="M -2.77778E-6 1.11111E-6 L 1.44966 1.11111E-6 " pathEditMode="relative" rAng="0" ptsTypes="AA">
                                      <p:cBhvr>
                                        <p:cTn id="226" dur="10000" fill="hold"/>
                                        <p:tgtEl>
                                          <p:spTgt spid="400"/>
                                        </p:tgtEl>
                                        <p:attrNameLst>
                                          <p:attrName>ppt_x</p:attrName>
                                          <p:attrName>ppt_y</p:attrName>
                                        </p:attrNameLst>
                                      </p:cBhvr>
                                      <p:rCtr x="72483" y="0"/>
                                    </p:animMotion>
                                  </p:childTnLst>
                                </p:cTn>
                              </p:par>
                              <p:par>
                                <p:cTn id="227" presetID="63" presetClass="path" presetSubtype="0" fill="hold" grpId="0" nodeType="withEffect">
                                  <p:stCondLst>
                                    <p:cond delay="0"/>
                                  </p:stCondLst>
                                  <p:childTnLst>
                                    <p:animMotion origin="layout" path="M -2.77778E-6 -2.22222E-6 L 1.44966 -2.22222E-6 " pathEditMode="relative" rAng="0" ptsTypes="AA">
                                      <p:cBhvr>
                                        <p:cTn id="228" dur="10000" fill="hold"/>
                                        <p:tgtEl>
                                          <p:spTgt spid="401"/>
                                        </p:tgtEl>
                                        <p:attrNameLst>
                                          <p:attrName>ppt_x</p:attrName>
                                          <p:attrName>ppt_y</p:attrName>
                                        </p:attrNameLst>
                                      </p:cBhvr>
                                      <p:rCtr x="72483" y="0"/>
                                    </p:animMotion>
                                  </p:childTnLst>
                                </p:cTn>
                              </p:par>
                              <p:par>
                                <p:cTn id="229" presetID="63" presetClass="path" presetSubtype="0" fill="hold" grpId="0" nodeType="withEffect">
                                  <p:stCondLst>
                                    <p:cond delay="0"/>
                                  </p:stCondLst>
                                  <p:childTnLst>
                                    <p:animMotion origin="layout" path="M -2.77778E-6 4.44444E-6 L 1.44966 4.44444E-6 " pathEditMode="relative" rAng="0" ptsTypes="AA">
                                      <p:cBhvr>
                                        <p:cTn id="230" dur="10000" fill="hold"/>
                                        <p:tgtEl>
                                          <p:spTgt spid="402"/>
                                        </p:tgtEl>
                                        <p:attrNameLst>
                                          <p:attrName>ppt_x</p:attrName>
                                          <p:attrName>ppt_y</p:attrName>
                                        </p:attrNameLst>
                                      </p:cBhvr>
                                      <p:rCtr x="72483" y="0"/>
                                    </p:animMotion>
                                  </p:childTnLst>
                                </p:cTn>
                              </p:par>
                              <p:par>
                                <p:cTn id="231" presetID="63" presetClass="path" presetSubtype="0" fill="hold" grpId="0" nodeType="withEffect">
                                  <p:stCondLst>
                                    <p:cond delay="0"/>
                                  </p:stCondLst>
                                  <p:childTnLst>
                                    <p:animMotion origin="layout" path="M -2.77778E-6 1.11111E-6 L 1.44966 1.11111E-6 " pathEditMode="relative" rAng="0" ptsTypes="AA">
                                      <p:cBhvr>
                                        <p:cTn id="232" dur="10000" fill="hold"/>
                                        <p:tgtEl>
                                          <p:spTgt spid="403"/>
                                        </p:tgtEl>
                                        <p:attrNameLst>
                                          <p:attrName>ppt_x</p:attrName>
                                          <p:attrName>ppt_y</p:attrName>
                                        </p:attrNameLst>
                                      </p:cBhvr>
                                      <p:rCtr x="72483" y="0"/>
                                    </p:animMotion>
                                  </p:childTnLst>
                                </p:cTn>
                              </p:par>
                              <p:par>
                                <p:cTn id="233" presetID="63" presetClass="path" presetSubtype="0" fill="hold" grpId="0" nodeType="withEffect">
                                  <p:stCondLst>
                                    <p:cond delay="0"/>
                                  </p:stCondLst>
                                  <p:childTnLst>
                                    <p:animMotion origin="layout" path="M -2.77778E-6 -2.22222E-6 L 1.44966 -2.22222E-6 " pathEditMode="relative" rAng="0" ptsTypes="AA">
                                      <p:cBhvr>
                                        <p:cTn id="234" dur="10000" fill="hold"/>
                                        <p:tgtEl>
                                          <p:spTgt spid="404"/>
                                        </p:tgtEl>
                                        <p:attrNameLst>
                                          <p:attrName>ppt_x</p:attrName>
                                          <p:attrName>ppt_y</p:attrName>
                                        </p:attrNameLst>
                                      </p:cBhvr>
                                      <p:rCtr x="72483" y="0"/>
                                    </p:animMotion>
                                  </p:childTnLst>
                                </p:cTn>
                              </p:par>
                              <p:par>
                                <p:cTn id="235" presetID="63" presetClass="path" presetSubtype="0" fill="hold" grpId="0" nodeType="withEffect">
                                  <p:stCondLst>
                                    <p:cond delay="0"/>
                                  </p:stCondLst>
                                  <p:childTnLst>
                                    <p:animMotion origin="layout" path="M -2.77778E-6 4.44444E-6 L 1.44966 4.44444E-6 " pathEditMode="relative" rAng="0" ptsTypes="AA">
                                      <p:cBhvr>
                                        <p:cTn id="236" dur="10000" fill="hold"/>
                                        <p:tgtEl>
                                          <p:spTgt spid="405"/>
                                        </p:tgtEl>
                                        <p:attrNameLst>
                                          <p:attrName>ppt_x</p:attrName>
                                          <p:attrName>ppt_y</p:attrName>
                                        </p:attrNameLst>
                                      </p:cBhvr>
                                      <p:rCtr x="72483" y="0"/>
                                    </p:animMotion>
                                  </p:childTnLst>
                                </p:cTn>
                              </p:par>
                              <p:par>
                                <p:cTn id="237" presetID="63" presetClass="path" presetSubtype="0" fill="hold" grpId="0" nodeType="withEffect">
                                  <p:stCondLst>
                                    <p:cond delay="0"/>
                                  </p:stCondLst>
                                  <p:childTnLst>
                                    <p:animMotion origin="layout" path="M -2.77778E-6 1.11111E-6 L 1.44966 1.11111E-6 " pathEditMode="relative" rAng="0" ptsTypes="AA">
                                      <p:cBhvr>
                                        <p:cTn id="238" dur="10000" fill="hold"/>
                                        <p:tgtEl>
                                          <p:spTgt spid="406"/>
                                        </p:tgtEl>
                                        <p:attrNameLst>
                                          <p:attrName>ppt_x</p:attrName>
                                          <p:attrName>ppt_y</p:attrName>
                                        </p:attrNameLst>
                                      </p:cBhvr>
                                      <p:rCtr x="72483" y="0"/>
                                    </p:animMotion>
                                  </p:childTnLst>
                                </p:cTn>
                              </p:par>
                              <p:par>
                                <p:cTn id="239" presetID="63" presetClass="path" presetSubtype="0" fill="hold" grpId="0" nodeType="withEffect">
                                  <p:stCondLst>
                                    <p:cond delay="0"/>
                                  </p:stCondLst>
                                  <p:childTnLst>
                                    <p:animMotion origin="layout" path="M -2.77778E-6 -2.22222E-6 L 1.44966 -2.22222E-6 " pathEditMode="relative" rAng="0" ptsTypes="AA">
                                      <p:cBhvr>
                                        <p:cTn id="240" dur="10000" fill="hold"/>
                                        <p:tgtEl>
                                          <p:spTgt spid="407"/>
                                        </p:tgtEl>
                                        <p:attrNameLst>
                                          <p:attrName>ppt_x</p:attrName>
                                          <p:attrName>ppt_y</p:attrName>
                                        </p:attrNameLst>
                                      </p:cBhvr>
                                      <p:rCtr x="72483" y="0"/>
                                    </p:animMotion>
                                  </p:childTnLst>
                                </p:cTn>
                              </p:par>
                              <p:par>
                                <p:cTn id="241" presetID="63" presetClass="path" presetSubtype="0" fill="hold" grpId="0" nodeType="withEffect">
                                  <p:stCondLst>
                                    <p:cond delay="0"/>
                                  </p:stCondLst>
                                  <p:childTnLst>
                                    <p:animMotion origin="layout" path="M -2.77778E-6 4.44444E-6 L 1.44966 4.44444E-6 " pathEditMode="relative" rAng="0" ptsTypes="AA">
                                      <p:cBhvr>
                                        <p:cTn id="242" dur="10000" fill="hold"/>
                                        <p:tgtEl>
                                          <p:spTgt spid="408"/>
                                        </p:tgtEl>
                                        <p:attrNameLst>
                                          <p:attrName>ppt_x</p:attrName>
                                          <p:attrName>ppt_y</p:attrName>
                                        </p:attrNameLst>
                                      </p:cBhvr>
                                      <p:rCtr x="72483" y="0"/>
                                    </p:animMotion>
                                  </p:childTnLst>
                                </p:cTn>
                              </p:par>
                              <p:par>
                                <p:cTn id="243" presetID="63" presetClass="path" presetSubtype="0" fill="hold" grpId="0" nodeType="withEffect">
                                  <p:stCondLst>
                                    <p:cond delay="0"/>
                                  </p:stCondLst>
                                  <p:childTnLst>
                                    <p:animMotion origin="layout" path="M -2.77778E-6 1.11111E-6 L 1.44966 1.11111E-6 " pathEditMode="relative" rAng="0" ptsTypes="AA">
                                      <p:cBhvr>
                                        <p:cTn id="244" dur="10000" fill="hold"/>
                                        <p:tgtEl>
                                          <p:spTgt spid="409"/>
                                        </p:tgtEl>
                                        <p:attrNameLst>
                                          <p:attrName>ppt_x</p:attrName>
                                          <p:attrName>ppt_y</p:attrName>
                                        </p:attrNameLst>
                                      </p:cBhvr>
                                      <p:rCtr x="72483" y="0"/>
                                    </p:animMotion>
                                  </p:childTnLst>
                                </p:cTn>
                              </p:par>
                              <p:par>
                                <p:cTn id="245" presetID="63" presetClass="path" presetSubtype="0" fill="hold" grpId="0" nodeType="withEffect">
                                  <p:stCondLst>
                                    <p:cond delay="0"/>
                                  </p:stCondLst>
                                  <p:childTnLst>
                                    <p:animMotion origin="layout" path="M -2.77778E-6 -2.22222E-6 L 1.44966 -2.22222E-6 " pathEditMode="relative" rAng="0" ptsTypes="AA">
                                      <p:cBhvr>
                                        <p:cTn id="246" dur="10000" fill="hold"/>
                                        <p:tgtEl>
                                          <p:spTgt spid="410"/>
                                        </p:tgtEl>
                                        <p:attrNameLst>
                                          <p:attrName>ppt_x</p:attrName>
                                          <p:attrName>ppt_y</p:attrName>
                                        </p:attrNameLst>
                                      </p:cBhvr>
                                      <p:rCtr x="72483" y="0"/>
                                    </p:animMotion>
                                  </p:childTnLst>
                                </p:cTn>
                              </p:par>
                              <p:par>
                                <p:cTn id="247" presetID="63" presetClass="path" presetSubtype="0" fill="hold" grpId="0" nodeType="withEffect">
                                  <p:stCondLst>
                                    <p:cond delay="0"/>
                                  </p:stCondLst>
                                  <p:childTnLst>
                                    <p:animMotion origin="layout" path="M -2.77778E-6 4.44444E-6 L 1.44966 4.44444E-6 " pathEditMode="relative" rAng="0" ptsTypes="AA">
                                      <p:cBhvr>
                                        <p:cTn id="248" dur="10000" fill="hold"/>
                                        <p:tgtEl>
                                          <p:spTgt spid="411"/>
                                        </p:tgtEl>
                                        <p:attrNameLst>
                                          <p:attrName>ppt_x</p:attrName>
                                          <p:attrName>ppt_y</p:attrName>
                                        </p:attrNameLst>
                                      </p:cBhvr>
                                      <p:rCtr x="72483" y="0"/>
                                    </p:animMotion>
                                  </p:childTnLst>
                                </p:cTn>
                              </p:par>
                              <p:par>
                                <p:cTn id="249" presetID="63" presetClass="path" presetSubtype="0" fill="hold" grpId="0" nodeType="withEffect">
                                  <p:stCondLst>
                                    <p:cond delay="0"/>
                                  </p:stCondLst>
                                  <p:childTnLst>
                                    <p:animMotion origin="layout" path="M -2.77778E-6 1.11111E-6 L 1.44966 1.11111E-6 " pathEditMode="relative" rAng="0" ptsTypes="AA">
                                      <p:cBhvr>
                                        <p:cTn id="250" dur="10000" fill="hold"/>
                                        <p:tgtEl>
                                          <p:spTgt spid="412"/>
                                        </p:tgtEl>
                                        <p:attrNameLst>
                                          <p:attrName>ppt_x</p:attrName>
                                          <p:attrName>ppt_y</p:attrName>
                                        </p:attrNameLst>
                                      </p:cBhvr>
                                      <p:rCtr x="72483" y="0"/>
                                    </p:animMotion>
                                  </p:childTnLst>
                                </p:cTn>
                              </p:par>
                              <p:par>
                                <p:cTn id="251" presetID="63" presetClass="path" presetSubtype="0" fill="hold" grpId="0" nodeType="withEffect">
                                  <p:stCondLst>
                                    <p:cond delay="0"/>
                                  </p:stCondLst>
                                  <p:childTnLst>
                                    <p:animMotion origin="layout" path="M -2.77778E-6 -2.22222E-6 L 1.44966 -2.22222E-6 " pathEditMode="relative" rAng="0" ptsTypes="AA">
                                      <p:cBhvr>
                                        <p:cTn id="252" dur="10000" fill="hold"/>
                                        <p:tgtEl>
                                          <p:spTgt spid="413"/>
                                        </p:tgtEl>
                                        <p:attrNameLst>
                                          <p:attrName>ppt_x</p:attrName>
                                          <p:attrName>ppt_y</p:attrName>
                                        </p:attrNameLst>
                                      </p:cBhvr>
                                      <p:rCtr x="72483" y="0"/>
                                    </p:animMotion>
                                  </p:childTnLst>
                                </p:cTn>
                              </p:par>
                              <p:par>
                                <p:cTn id="253" presetID="63" presetClass="path" presetSubtype="0" fill="hold" grpId="0" nodeType="withEffect">
                                  <p:stCondLst>
                                    <p:cond delay="0"/>
                                  </p:stCondLst>
                                  <p:childTnLst>
                                    <p:animMotion origin="layout" path="M -2.77778E-6 4.44444E-6 L 1.44966 4.44444E-6 " pathEditMode="relative" rAng="0" ptsTypes="AA">
                                      <p:cBhvr>
                                        <p:cTn id="254" dur="10000" fill="hold"/>
                                        <p:tgtEl>
                                          <p:spTgt spid="414"/>
                                        </p:tgtEl>
                                        <p:attrNameLst>
                                          <p:attrName>ppt_x</p:attrName>
                                          <p:attrName>ppt_y</p:attrName>
                                        </p:attrNameLst>
                                      </p:cBhvr>
                                      <p:rCtr x="72483" y="0"/>
                                    </p:animMotion>
                                  </p:childTnLst>
                                </p:cTn>
                              </p:par>
                              <p:par>
                                <p:cTn id="255" presetID="63" presetClass="path" presetSubtype="0" fill="hold" grpId="0" nodeType="withEffect">
                                  <p:stCondLst>
                                    <p:cond delay="0"/>
                                  </p:stCondLst>
                                  <p:childTnLst>
                                    <p:animMotion origin="layout" path="M -2.77778E-6 1.11111E-6 L 1.44966 1.11111E-6 " pathEditMode="relative" rAng="0" ptsTypes="AA">
                                      <p:cBhvr>
                                        <p:cTn id="256" dur="10000" fill="hold"/>
                                        <p:tgtEl>
                                          <p:spTgt spid="415"/>
                                        </p:tgtEl>
                                        <p:attrNameLst>
                                          <p:attrName>ppt_x</p:attrName>
                                          <p:attrName>ppt_y</p:attrName>
                                        </p:attrNameLst>
                                      </p:cBhvr>
                                      <p:rCtr x="72483" y="0"/>
                                    </p:animMotion>
                                  </p:childTnLst>
                                </p:cTn>
                              </p:par>
                              <p:par>
                                <p:cTn id="257" presetID="63" presetClass="path" presetSubtype="0" fill="hold" grpId="0" nodeType="withEffect">
                                  <p:stCondLst>
                                    <p:cond delay="0"/>
                                  </p:stCondLst>
                                  <p:childTnLst>
                                    <p:animMotion origin="layout" path="M -2.77778E-6 -2.22222E-6 L 1.44966 -2.22222E-6 " pathEditMode="relative" rAng="0" ptsTypes="AA">
                                      <p:cBhvr>
                                        <p:cTn id="258" dur="10000" fill="hold"/>
                                        <p:tgtEl>
                                          <p:spTgt spid="416"/>
                                        </p:tgtEl>
                                        <p:attrNameLst>
                                          <p:attrName>ppt_x</p:attrName>
                                          <p:attrName>ppt_y</p:attrName>
                                        </p:attrNameLst>
                                      </p:cBhvr>
                                      <p:rCtr x="72483" y="0"/>
                                    </p:animMotion>
                                  </p:childTnLst>
                                </p:cTn>
                              </p:par>
                              <p:par>
                                <p:cTn id="259" presetID="63" presetClass="path" presetSubtype="0" fill="hold" grpId="0" nodeType="withEffect">
                                  <p:stCondLst>
                                    <p:cond delay="0"/>
                                  </p:stCondLst>
                                  <p:childTnLst>
                                    <p:animMotion origin="layout" path="M -2.77778E-6 4.44444E-6 L 1.44966 4.44444E-6 " pathEditMode="relative" rAng="0" ptsTypes="AA">
                                      <p:cBhvr>
                                        <p:cTn id="260" dur="10000" fill="hold"/>
                                        <p:tgtEl>
                                          <p:spTgt spid="417"/>
                                        </p:tgtEl>
                                        <p:attrNameLst>
                                          <p:attrName>ppt_x</p:attrName>
                                          <p:attrName>ppt_y</p:attrName>
                                        </p:attrNameLst>
                                      </p:cBhvr>
                                      <p:rCtr x="72483" y="0"/>
                                    </p:animMotion>
                                  </p:childTnLst>
                                </p:cTn>
                              </p:par>
                              <p:par>
                                <p:cTn id="261" presetID="63" presetClass="path" presetSubtype="0" fill="hold" grpId="0" nodeType="withEffect">
                                  <p:stCondLst>
                                    <p:cond delay="0"/>
                                  </p:stCondLst>
                                  <p:childTnLst>
                                    <p:animMotion origin="layout" path="M -2.77778E-6 1.11111E-6 L 1.44966 1.11111E-6 " pathEditMode="relative" rAng="0" ptsTypes="AA">
                                      <p:cBhvr>
                                        <p:cTn id="262" dur="10000" fill="hold"/>
                                        <p:tgtEl>
                                          <p:spTgt spid="418"/>
                                        </p:tgtEl>
                                        <p:attrNameLst>
                                          <p:attrName>ppt_x</p:attrName>
                                          <p:attrName>ppt_y</p:attrName>
                                        </p:attrNameLst>
                                      </p:cBhvr>
                                      <p:rCtr x="72483" y="0"/>
                                    </p:animMotion>
                                  </p:childTnLst>
                                </p:cTn>
                              </p:par>
                              <p:par>
                                <p:cTn id="263" presetID="63" presetClass="path" presetSubtype="0" fill="hold" grpId="0" nodeType="withEffect">
                                  <p:stCondLst>
                                    <p:cond delay="0"/>
                                  </p:stCondLst>
                                  <p:childTnLst>
                                    <p:animMotion origin="layout" path="M -2.77778E-6 -2.22222E-6 L 1.44966 -2.22222E-6 " pathEditMode="relative" rAng="0" ptsTypes="AA">
                                      <p:cBhvr>
                                        <p:cTn id="264" dur="10000" fill="hold"/>
                                        <p:tgtEl>
                                          <p:spTgt spid="419"/>
                                        </p:tgtEl>
                                        <p:attrNameLst>
                                          <p:attrName>ppt_x</p:attrName>
                                          <p:attrName>ppt_y</p:attrName>
                                        </p:attrNameLst>
                                      </p:cBhvr>
                                      <p:rCtr x="72483" y="0"/>
                                    </p:animMotion>
                                  </p:childTnLst>
                                </p:cTn>
                              </p:par>
                              <p:par>
                                <p:cTn id="265" presetID="63" presetClass="path" presetSubtype="0" fill="hold" grpId="0" nodeType="withEffect">
                                  <p:stCondLst>
                                    <p:cond delay="0"/>
                                  </p:stCondLst>
                                  <p:childTnLst>
                                    <p:animMotion origin="layout" path="M -2.77778E-6 4.44444E-6 L 1.44966 4.44444E-6 " pathEditMode="relative" rAng="0" ptsTypes="AA">
                                      <p:cBhvr>
                                        <p:cTn id="266" dur="10000" fill="hold"/>
                                        <p:tgtEl>
                                          <p:spTgt spid="420"/>
                                        </p:tgtEl>
                                        <p:attrNameLst>
                                          <p:attrName>ppt_x</p:attrName>
                                          <p:attrName>ppt_y</p:attrName>
                                        </p:attrNameLst>
                                      </p:cBhvr>
                                      <p:rCtr x="72483" y="0"/>
                                    </p:animMotion>
                                  </p:childTnLst>
                                </p:cTn>
                              </p:par>
                              <p:par>
                                <p:cTn id="267" presetID="63" presetClass="path" presetSubtype="0" fill="hold" grpId="0" nodeType="withEffect">
                                  <p:stCondLst>
                                    <p:cond delay="0"/>
                                  </p:stCondLst>
                                  <p:childTnLst>
                                    <p:animMotion origin="layout" path="M -2.77778E-6 1.11111E-6 L 1.44966 1.11111E-6 " pathEditMode="relative" rAng="0" ptsTypes="AA">
                                      <p:cBhvr>
                                        <p:cTn id="268" dur="10000" fill="hold"/>
                                        <p:tgtEl>
                                          <p:spTgt spid="421"/>
                                        </p:tgtEl>
                                        <p:attrNameLst>
                                          <p:attrName>ppt_x</p:attrName>
                                          <p:attrName>ppt_y</p:attrName>
                                        </p:attrNameLst>
                                      </p:cBhvr>
                                      <p:rCtr x="72483" y="0"/>
                                    </p:animMotion>
                                  </p:childTnLst>
                                </p:cTn>
                              </p:par>
                              <p:par>
                                <p:cTn id="269" presetID="63" presetClass="path" presetSubtype="0" fill="hold" grpId="0" nodeType="withEffect">
                                  <p:stCondLst>
                                    <p:cond delay="0"/>
                                  </p:stCondLst>
                                  <p:childTnLst>
                                    <p:animMotion origin="layout" path="M -2.77778E-6 -2.22222E-6 L 1.44966 -2.22222E-6 " pathEditMode="relative" rAng="0" ptsTypes="AA">
                                      <p:cBhvr>
                                        <p:cTn id="270" dur="10000" fill="hold"/>
                                        <p:tgtEl>
                                          <p:spTgt spid="422"/>
                                        </p:tgtEl>
                                        <p:attrNameLst>
                                          <p:attrName>ppt_x</p:attrName>
                                          <p:attrName>ppt_y</p:attrName>
                                        </p:attrNameLst>
                                      </p:cBhvr>
                                      <p:rCtr x="72483" y="0"/>
                                    </p:animMotion>
                                  </p:childTnLst>
                                </p:cTn>
                              </p:par>
                              <p:par>
                                <p:cTn id="271" presetID="63" presetClass="path" presetSubtype="0" fill="hold" grpId="0" nodeType="withEffect">
                                  <p:stCondLst>
                                    <p:cond delay="0"/>
                                  </p:stCondLst>
                                  <p:childTnLst>
                                    <p:animMotion origin="layout" path="M -2.77778E-6 4.44444E-6 L 1.44966 4.44444E-6 " pathEditMode="relative" rAng="0" ptsTypes="AA">
                                      <p:cBhvr>
                                        <p:cTn id="272" dur="10000" fill="hold"/>
                                        <p:tgtEl>
                                          <p:spTgt spid="423"/>
                                        </p:tgtEl>
                                        <p:attrNameLst>
                                          <p:attrName>ppt_x</p:attrName>
                                          <p:attrName>ppt_y</p:attrName>
                                        </p:attrNameLst>
                                      </p:cBhvr>
                                      <p:rCtr x="72483" y="0"/>
                                    </p:animMotion>
                                  </p:childTnLst>
                                </p:cTn>
                              </p:par>
                              <p:par>
                                <p:cTn id="273" presetID="63" presetClass="path" presetSubtype="0" fill="hold" grpId="0" nodeType="withEffect">
                                  <p:stCondLst>
                                    <p:cond delay="0"/>
                                  </p:stCondLst>
                                  <p:childTnLst>
                                    <p:animMotion origin="layout" path="M -2.77778E-6 1.11111E-6 L 1.44966 1.11111E-6 " pathEditMode="relative" rAng="0" ptsTypes="AA">
                                      <p:cBhvr>
                                        <p:cTn id="274" dur="10000" fill="hold"/>
                                        <p:tgtEl>
                                          <p:spTgt spid="424"/>
                                        </p:tgtEl>
                                        <p:attrNameLst>
                                          <p:attrName>ppt_x</p:attrName>
                                          <p:attrName>ppt_y</p:attrName>
                                        </p:attrNameLst>
                                      </p:cBhvr>
                                      <p:rCtr x="72483" y="0"/>
                                    </p:animMotion>
                                  </p:childTnLst>
                                </p:cTn>
                              </p:par>
                              <p:par>
                                <p:cTn id="275" presetID="10" presetClass="entr" presetSubtype="0" fill="hold" grpId="0" nodeType="withEffect">
                                  <p:stCondLst>
                                    <p:cond delay="5000"/>
                                  </p:stCondLst>
                                  <p:childTnLst>
                                    <p:set>
                                      <p:cBhvr>
                                        <p:cTn id="276" dur="1" fill="hold">
                                          <p:stCondLst>
                                            <p:cond delay="0"/>
                                          </p:stCondLst>
                                        </p:cTn>
                                        <p:tgtEl>
                                          <p:spTgt spid="509"/>
                                        </p:tgtEl>
                                        <p:attrNameLst>
                                          <p:attrName>style.visibility</p:attrName>
                                        </p:attrNameLst>
                                      </p:cBhvr>
                                      <p:to>
                                        <p:strVal val="visible"/>
                                      </p:to>
                                    </p:set>
                                    <p:animEffect transition="in" filter="fade">
                                      <p:cBhvr>
                                        <p:cTn id="277" dur="500"/>
                                        <p:tgtEl>
                                          <p:spTgt spid="509"/>
                                        </p:tgtEl>
                                      </p:cBhvr>
                                    </p:animEffect>
                                  </p:childTnLst>
                                </p:cTn>
                              </p:par>
                              <p:par>
                                <p:cTn id="278" presetID="10" presetClass="entr" presetSubtype="0" fill="hold" grpId="0" nodeType="withEffect">
                                  <p:stCondLst>
                                    <p:cond delay="5500"/>
                                  </p:stCondLst>
                                  <p:childTnLst>
                                    <p:set>
                                      <p:cBhvr>
                                        <p:cTn id="279" dur="1" fill="hold">
                                          <p:stCondLst>
                                            <p:cond delay="0"/>
                                          </p:stCondLst>
                                        </p:cTn>
                                        <p:tgtEl>
                                          <p:spTgt spid="510"/>
                                        </p:tgtEl>
                                        <p:attrNameLst>
                                          <p:attrName>style.visibility</p:attrName>
                                        </p:attrNameLst>
                                      </p:cBhvr>
                                      <p:to>
                                        <p:strVal val="visible"/>
                                      </p:to>
                                    </p:set>
                                    <p:animEffect transition="in" filter="fade">
                                      <p:cBhvr>
                                        <p:cTn id="280" dur="500"/>
                                        <p:tgtEl>
                                          <p:spTgt spid="510"/>
                                        </p:tgtEl>
                                      </p:cBhvr>
                                    </p:animEffect>
                                  </p:childTnLst>
                                </p:cTn>
                              </p:par>
                              <p:par>
                                <p:cTn id="281" presetID="10" presetClass="entr" presetSubtype="0" fill="hold" grpId="0" nodeType="withEffect">
                                  <p:stCondLst>
                                    <p:cond delay="6000"/>
                                  </p:stCondLst>
                                  <p:childTnLst>
                                    <p:set>
                                      <p:cBhvr>
                                        <p:cTn id="282" dur="1" fill="hold">
                                          <p:stCondLst>
                                            <p:cond delay="0"/>
                                          </p:stCondLst>
                                        </p:cTn>
                                        <p:tgtEl>
                                          <p:spTgt spid="511"/>
                                        </p:tgtEl>
                                        <p:attrNameLst>
                                          <p:attrName>style.visibility</p:attrName>
                                        </p:attrNameLst>
                                      </p:cBhvr>
                                      <p:to>
                                        <p:strVal val="visible"/>
                                      </p:to>
                                    </p:set>
                                    <p:animEffect transition="in" filter="fade">
                                      <p:cBhvr>
                                        <p:cTn id="283" dur="500"/>
                                        <p:tgtEl>
                                          <p:spTgt spid="511"/>
                                        </p:tgtEl>
                                      </p:cBhvr>
                                    </p:animEffect>
                                  </p:childTnLst>
                                </p:cTn>
                              </p:par>
                              <p:par>
                                <p:cTn id="284" presetID="10" presetClass="entr" presetSubtype="0" fill="hold" grpId="0" nodeType="withEffect">
                                  <p:stCondLst>
                                    <p:cond delay="6500"/>
                                  </p:stCondLst>
                                  <p:childTnLst>
                                    <p:set>
                                      <p:cBhvr>
                                        <p:cTn id="285" dur="1" fill="hold">
                                          <p:stCondLst>
                                            <p:cond delay="0"/>
                                          </p:stCondLst>
                                        </p:cTn>
                                        <p:tgtEl>
                                          <p:spTgt spid="512"/>
                                        </p:tgtEl>
                                        <p:attrNameLst>
                                          <p:attrName>style.visibility</p:attrName>
                                        </p:attrNameLst>
                                      </p:cBhvr>
                                      <p:to>
                                        <p:strVal val="visible"/>
                                      </p:to>
                                    </p:set>
                                    <p:animEffect transition="in" filter="fade">
                                      <p:cBhvr>
                                        <p:cTn id="286" dur="500"/>
                                        <p:tgtEl>
                                          <p:spTgt spid="512"/>
                                        </p:tgtEl>
                                      </p:cBhvr>
                                    </p:animEffect>
                                  </p:childTnLst>
                                </p:cTn>
                              </p:par>
                              <p:par>
                                <p:cTn id="287" presetID="10" presetClass="entr" presetSubtype="0" fill="hold" grpId="0" nodeType="withEffect">
                                  <p:stCondLst>
                                    <p:cond delay="7000"/>
                                  </p:stCondLst>
                                  <p:childTnLst>
                                    <p:set>
                                      <p:cBhvr>
                                        <p:cTn id="288" dur="1" fill="hold">
                                          <p:stCondLst>
                                            <p:cond delay="0"/>
                                          </p:stCondLst>
                                        </p:cTn>
                                        <p:tgtEl>
                                          <p:spTgt spid="513"/>
                                        </p:tgtEl>
                                        <p:attrNameLst>
                                          <p:attrName>style.visibility</p:attrName>
                                        </p:attrNameLst>
                                      </p:cBhvr>
                                      <p:to>
                                        <p:strVal val="visible"/>
                                      </p:to>
                                    </p:set>
                                    <p:animEffect transition="in" filter="fade">
                                      <p:cBhvr>
                                        <p:cTn id="289" dur="500"/>
                                        <p:tgtEl>
                                          <p:spTgt spid="513"/>
                                        </p:tgtEl>
                                      </p:cBhvr>
                                    </p:animEffect>
                                  </p:childTnLst>
                                </p:cTn>
                              </p:par>
                              <p:par>
                                <p:cTn id="290" presetID="10" presetClass="entr" presetSubtype="0" fill="hold" grpId="0" nodeType="withEffect">
                                  <p:stCondLst>
                                    <p:cond delay="7500"/>
                                  </p:stCondLst>
                                  <p:childTnLst>
                                    <p:set>
                                      <p:cBhvr>
                                        <p:cTn id="291" dur="1" fill="hold">
                                          <p:stCondLst>
                                            <p:cond delay="0"/>
                                          </p:stCondLst>
                                        </p:cTn>
                                        <p:tgtEl>
                                          <p:spTgt spid="514"/>
                                        </p:tgtEl>
                                        <p:attrNameLst>
                                          <p:attrName>style.visibility</p:attrName>
                                        </p:attrNameLst>
                                      </p:cBhvr>
                                      <p:to>
                                        <p:strVal val="visible"/>
                                      </p:to>
                                    </p:set>
                                    <p:animEffect transition="in" filter="fade">
                                      <p:cBhvr>
                                        <p:cTn id="292" dur="500"/>
                                        <p:tgtEl>
                                          <p:spTgt spid="514"/>
                                        </p:tgtEl>
                                      </p:cBhvr>
                                    </p:animEffect>
                                  </p:childTnLst>
                                </p:cTn>
                              </p:par>
                              <p:par>
                                <p:cTn id="293" presetID="10" presetClass="entr" presetSubtype="0" fill="hold" grpId="0" nodeType="withEffect">
                                  <p:stCondLst>
                                    <p:cond delay="8000"/>
                                  </p:stCondLst>
                                  <p:childTnLst>
                                    <p:set>
                                      <p:cBhvr>
                                        <p:cTn id="294" dur="1" fill="hold">
                                          <p:stCondLst>
                                            <p:cond delay="0"/>
                                          </p:stCondLst>
                                        </p:cTn>
                                        <p:tgtEl>
                                          <p:spTgt spid="515"/>
                                        </p:tgtEl>
                                        <p:attrNameLst>
                                          <p:attrName>style.visibility</p:attrName>
                                        </p:attrNameLst>
                                      </p:cBhvr>
                                      <p:to>
                                        <p:strVal val="visible"/>
                                      </p:to>
                                    </p:set>
                                    <p:animEffect transition="in" filter="fade">
                                      <p:cBhvr>
                                        <p:cTn id="295" dur="500"/>
                                        <p:tgtEl>
                                          <p:spTgt spid="515"/>
                                        </p:tgtEl>
                                      </p:cBhvr>
                                    </p:animEffect>
                                  </p:childTnLst>
                                </p:cTn>
                              </p:par>
                              <p:par>
                                <p:cTn id="296" presetID="10" presetClass="entr" presetSubtype="0" fill="hold" grpId="0" nodeType="withEffect">
                                  <p:stCondLst>
                                    <p:cond delay="8500"/>
                                  </p:stCondLst>
                                  <p:childTnLst>
                                    <p:set>
                                      <p:cBhvr>
                                        <p:cTn id="297" dur="1" fill="hold">
                                          <p:stCondLst>
                                            <p:cond delay="0"/>
                                          </p:stCondLst>
                                        </p:cTn>
                                        <p:tgtEl>
                                          <p:spTgt spid="516"/>
                                        </p:tgtEl>
                                        <p:attrNameLst>
                                          <p:attrName>style.visibility</p:attrName>
                                        </p:attrNameLst>
                                      </p:cBhvr>
                                      <p:to>
                                        <p:strVal val="visible"/>
                                      </p:to>
                                    </p:set>
                                    <p:animEffect transition="in" filter="fade">
                                      <p:cBhvr>
                                        <p:cTn id="298" dur="500"/>
                                        <p:tgtEl>
                                          <p:spTgt spid="516"/>
                                        </p:tgtEl>
                                      </p:cBhvr>
                                    </p:animEffect>
                                  </p:childTnLst>
                                </p:cTn>
                              </p:par>
                              <p:par>
                                <p:cTn id="299" presetID="10" presetClass="entr" presetSubtype="0" fill="hold" grpId="0" nodeType="withEffect">
                                  <p:stCondLst>
                                    <p:cond delay="9000"/>
                                  </p:stCondLst>
                                  <p:childTnLst>
                                    <p:set>
                                      <p:cBhvr>
                                        <p:cTn id="300" dur="1" fill="hold">
                                          <p:stCondLst>
                                            <p:cond delay="0"/>
                                          </p:stCondLst>
                                        </p:cTn>
                                        <p:tgtEl>
                                          <p:spTgt spid="517"/>
                                        </p:tgtEl>
                                        <p:attrNameLst>
                                          <p:attrName>style.visibility</p:attrName>
                                        </p:attrNameLst>
                                      </p:cBhvr>
                                      <p:to>
                                        <p:strVal val="visible"/>
                                      </p:to>
                                    </p:set>
                                    <p:animEffect transition="in" filter="fade">
                                      <p:cBhvr>
                                        <p:cTn id="301" dur="500"/>
                                        <p:tgtEl>
                                          <p:spTgt spid="517"/>
                                        </p:tgtEl>
                                      </p:cBhvr>
                                    </p:animEffect>
                                  </p:childTnLst>
                                </p:cTn>
                              </p:par>
                              <p:par>
                                <p:cTn id="302" presetID="10" presetClass="entr" presetSubtype="0" fill="hold" grpId="0" nodeType="withEffect">
                                  <p:stCondLst>
                                    <p:cond delay="9500"/>
                                  </p:stCondLst>
                                  <p:childTnLst>
                                    <p:set>
                                      <p:cBhvr>
                                        <p:cTn id="303" dur="1" fill="hold">
                                          <p:stCondLst>
                                            <p:cond delay="0"/>
                                          </p:stCondLst>
                                        </p:cTn>
                                        <p:tgtEl>
                                          <p:spTgt spid="518"/>
                                        </p:tgtEl>
                                        <p:attrNameLst>
                                          <p:attrName>style.visibility</p:attrName>
                                        </p:attrNameLst>
                                      </p:cBhvr>
                                      <p:to>
                                        <p:strVal val="visible"/>
                                      </p:to>
                                    </p:set>
                                    <p:animEffect transition="in" filter="fade">
                                      <p:cBhvr>
                                        <p:cTn id="304" dur="500"/>
                                        <p:tgtEl>
                                          <p:spTgt spid="518"/>
                                        </p:tgtEl>
                                      </p:cBhvr>
                                    </p:animEffect>
                                  </p:childTnLst>
                                </p:cTn>
                              </p:par>
                              <p:par>
                                <p:cTn id="305" presetID="53" presetClass="entr" presetSubtype="16" fill="hold" grpId="0" nodeType="withEffect">
                                  <p:stCondLst>
                                    <p:cond delay="1500"/>
                                  </p:stCondLst>
                                  <p:childTnLst>
                                    <p:set>
                                      <p:cBhvr>
                                        <p:cTn id="306" dur="1" fill="hold">
                                          <p:stCondLst>
                                            <p:cond delay="0"/>
                                          </p:stCondLst>
                                        </p:cTn>
                                        <p:tgtEl>
                                          <p:spTgt spid="508"/>
                                        </p:tgtEl>
                                        <p:attrNameLst>
                                          <p:attrName>style.visibility</p:attrName>
                                        </p:attrNameLst>
                                      </p:cBhvr>
                                      <p:to>
                                        <p:strVal val="visible"/>
                                      </p:to>
                                    </p:set>
                                    <p:anim calcmode="lin" valueType="num">
                                      <p:cBhvr>
                                        <p:cTn id="307" dur="5000" fill="hold"/>
                                        <p:tgtEl>
                                          <p:spTgt spid="508"/>
                                        </p:tgtEl>
                                        <p:attrNameLst>
                                          <p:attrName>ppt_w</p:attrName>
                                        </p:attrNameLst>
                                      </p:cBhvr>
                                      <p:tavLst>
                                        <p:tav tm="0">
                                          <p:val>
                                            <p:fltVal val="0"/>
                                          </p:val>
                                        </p:tav>
                                        <p:tav tm="100000">
                                          <p:val>
                                            <p:strVal val="#ppt_w"/>
                                          </p:val>
                                        </p:tav>
                                      </p:tavLst>
                                    </p:anim>
                                    <p:anim calcmode="lin" valueType="num">
                                      <p:cBhvr>
                                        <p:cTn id="308" dur="5000" fill="hold"/>
                                        <p:tgtEl>
                                          <p:spTgt spid="508"/>
                                        </p:tgtEl>
                                        <p:attrNameLst>
                                          <p:attrName>ppt_h</p:attrName>
                                        </p:attrNameLst>
                                      </p:cBhvr>
                                      <p:tavLst>
                                        <p:tav tm="0">
                                          <p:val>
                                            <p:fltVal val="0"/>
                                          </p:val>
                                        </p:tav>
                                        <p:tav tm="100000">
                                          <p:val>
                                            <p:strVal val="#ppt_h"/>
                                          </p:val>
                                        </p:tav>
                                      </p:tavLst>
                                    </p:anim>
                                    <p:animEffect transition="in" filter="fade">
                                      <p:cBhvr>
                                        <p:cTn id="309" dur="5000"/>
                                        <p:tgtEl>
                                          <p:spTgt spid="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hu-HU" dirty="0" smtClean="0"/>
              <a:t>Hogyan jellemezhetjük, hogy adott irányba milyen erősen ad egy rádióadó?</a:t>
            </a:r>
          </a:p>
          <a:p>
            <a:r>
              <a:rPr lang="hu-HU" dirty="0" smtClean="0"/>
              <a:t>A teljesítménysűrűség a mérés távolságától is függ</a:t>
            </a:r>
          </a:p>
          <a:p>
            <a:r>
              <a:rPr lang="hu-HU" dirty="0" smtClean="0"/>
              <a:t>Itt az irányok szerinti eloszlás az érdekes</a:t>
            </a:r>
            <a:endParaRPr lang="en-US" dirty="0"/>
          </a:p>
        </p:txBody>
      </p:sp>
      <p:pic>
        <p:nvPicPr>
          <p:cNvPr id="60418" name="Picture 2" descr="http://www.clker.com/cliparts/r/N/v/3/M/L/antenna-radio-transmitter-m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4503" y="5308374"/>
            <a:ext cx="1036417" cy="116063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60418" idx="3"/>
          </p:cNvCxnSpPr>
          <p:nvPr/>
        </p:nvCxnSpPr>
        <p:spPr>
          <a:xfrm flipV="1">
            <a:off x="3500919" y="5874818"/>
            <a:ext cx="3145340" cy="13872"/>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869423" y="5261156"/>
            <a:ext cx="402674" cy="707886"/>
          </a:xfrm>
          <a:prstGeom prst="rect">
            <a:avLst/>
          </a:prstGeom>
          <a:noFill/>
        </p:spPr>
        <p:txBody>
          <a:bodyPr wrap="none" rtlCol="0">
            <a:spAutoFit/>
          </a:bodyPr>
          <a:lstStyle/>
          <a:p>
            <a:r>
              <a:rPr lang="hu-HU" sz="4000" dirty="0">
                <a:latin typeface="Whipsmart" panose="020B0502030203050204" pitchFamily="34" charset="0"/>
              </a:rPr>
              <a:t>?</a:t>
            </a:r>
            <a:endParaRPr lang="en-US" sz="4000" dirty="0">
              <a:latin typeface="Whipsmart" panose="020B0502030203050204" pitchFamily="34" charset="0"/>
            </a:endParaRPr>
          </a:p>
        </p:txBody>
      </p:sp>
      <p:cxnSp>
        <p:nvCxnSpPr>
          <p:cNvPr id="8" name="Straight Arrow Connector 7"/>
          <p:cNvCxnSpPr/>
          <p:nvPr/>
        </p:nvCxnSpPr>
        <p:spPr>
          <a:xfrm flipV="1">
            <a:off x="3271881" y="3940822"/>
            <a:ext cx="1319001" cy="152130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96513" y="3860469"/>
            <a:ext cx="402674" cy="707886"/>
          </a:xfrm>
          <a:prstGeom prst="rect">
            <a:avLst/>
          </a:prstGeom>
          <a:noFill/>
        </p:spPr>
        <p:txBody>
          <a:bodyPr wrap="none" rtlCol="0">
            <a:spAutoFit/>
          </a:bodyPr>
          <a:lstStyle/>
          <a:p>
            <a:r>
              <a:rPr lang="hu-HU" sz="4000" dirty="0">
                <a:latin typeface="Whipsmart" panose="020B0502030203050204" pitchFamily="34" charset="0"/>
              </a:rPr>
              <a:t>?</a:t>
            </a:r>
            <a:endParaRPr lang="en-US" sz="4000" dirty="0">
              <a:latin typeface="Whipsmart" panose="020B0502030203050204" pitchFamily="34" charset="0"/>
            </a:endParaRPr>
          </a:p>
        </p:txBody>
      </p:sp>
      <p:pic>
        <p:nvPicPr>
          <p:cNvPr id="14" name="Picture 1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9206" y="746576"/>
            <a:ext cx="3292910" cy="580115"/>
          </a:xfrm>
          <a:prstGeom prst="rect">
            <a:avLst/>
          </a:prstGeom>
        </p:spPr>
      </p:pic>
    </p:spTree>
    <p:extLst>
      <p:ext uri="{BB962C8B-B14F-4D97-AF65-F5344CB8AC3E}">
        <p14:creationId xmlns:p14="http://schemas.microsoft.com/office/powerpoint/2010/main" val="7922298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RIGINALHEIGHT" val="114.766"/>
  <p:tag name="ORIGINALWIDTH" val="744.103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ppgreen}&#10;Teljesítmény: $\mathit{\Phi}$&#10;\end{document}"/>
  <p:tag name="IGUANATEXSIZE" val="44"/>
  <p:tag name="IGUANATEXCURSOR" val="43"/>
</p:tagLst>
</file>

<file path=ppt/tags/tag10.xml><?xml version="1.0" encoding="utf-8"?>
<p:tagLst xmlns:a="http://schemas.openxmlformats.org/drawingml/2006/main" xmlns:r="http://schemas.openxmlformats.org/officeDocument/2006/relationships" xmlns:p="http://schemas.openxmlformats.org/presentationml/2006/main">
  <p:tag name="ORIGINALHEIGHT" val="129.7681"/>
  <p:tag name="ORIGINALWIDTH" val="905.3764"/>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ppgreen}&#10;Radiancia: $L(\rvec{x}, \omega)$&#10;\end{document}"/>
  <p:tag name="IGUANATEXSIZE" val="44"/>
  <p:tag name="IGUANATEXCURSOR" val="921"/>
</p:tagLst>
</file>

<file path=ppt/tags/tag100.xml><?xml version="1.0" encoding="utf-8"?>
<p:tagLst xmlns:a="http://schemas.openxmlformats.org/drawingml/2006/main" xmlns:r="http://schemas.openxmlformats.org/officeDocument/2006/relationships" xmlns:p="http://schemas.openxmlformats.org/presentationml/2006/main">
  <p:tag name="ORIGINALHEIGHT" val="223.5312"/>
  <p:tag name="ORIGINALWIDTH" val="1395.945"/>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t} = \frac{\uvec{d}}{\mu} + \uvec{n}\left( \frac{\cos\alpha}{\mu} - \cos\beta\right)$&#10;\end{document}"/>
  <p:tag name="IGUANATEXSIZE" val="32"/>
  <p:tag name="IGUANATEXCURSOR" val="977"/>
</p:tagLst>
</file>

<file path=ppt/tags/tag101.xml><?xml version="1.0" encoding="utf-8"?>
<p:tagLst xmlns:a="http://schemas.openxmlformats.org/drawingml/2006/main" xmlns:r="http://schemas.openxmlformats.org/officeDocument/2006/relationships" xmlns:p="http://schemas.openxmlformats.org/presentationml/2006/main">
  <p:tag name="ORIGINALHEIGHT" val="372.0519"/>
  <p:tag name="ORIGINALWIDTH" val="1938.271"/>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t} = \frac{\uvec{d}}{\mu} + \uvec{n}\left( \frac{\cos\alpha}{\mu} - \sqrt{1-\left(\frac{\sin\alpha}{\mu}\right)^2}\right)$&#10;\end{document}"/>
  <p:tag name="IGUANATEXSIZE" val="32"/>
  <p:tag name="IGUANATEXCURSOR" val="1008"/>
</p:tagLst>
</file>

<file path=ppt/tags/tag102.xml><?xml version="1.0" encoding="utf-8"?>
<p:tagLst xmlns:a="http://schemas.openxmlformats.org/drawingml/2006/main" xmlns:r="http://schemas.openxmlformats.org/officeDocument/2006/relationships" xmlns:p="http://schemas.openxmlformats.org/presentationml/2006/main">
  <p:tag name="ORIGINALHEIGHT" val="336.75"/>
  <p:tag name="ORIGINALWIDTH" val="235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omega) = \color{red} \int\limits_\mathit{\Omega} \color{black} L^\mathrm{in}(\rvec{x}, \omega') \color{ppblue} \cos \theta' f_\mathrm{r}(\omega', \rvec{x}, \omega) \color{red} \mathrm{d}\omega'&#10;$$&#10;&#10;\end{document}"/>
  <p:tag name="IGUANATEXSIZE" val="36"/>
  <p:tag name="IGUANATEXCURSOR" val="916"/>
</p:tagLst>
</file>

<file path=ppt/tags/tag103.xml><?xml version="1.0" encoding="utf-8"?>
<p:tagLst xmlns:a="http://schemas.openxmlformats.org/drawingml/2006/main" xmlns:r="http://schemas.openxmlformats.org/officeDocument/2006/relationships" xmlns:p="http://schemas.openxmlformats.org/presentationml/2006/main">
  <p:tag name="ORIGINALHEIGHT" val="117.75"/>
  <p:tag name="ORIGINALWIDTH" val="387.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omega' \rightarrow \uvec{l}&#10;$$&#10;&#10;\end{document}"/>
  <p:tag name="IGUANATEXSIZE" val="28"/>
  <p:tag name="IGUANATEXCURSOR" val="799"/>
</p:tagLst>
</file>

<file path=ppt/tags/tag104.xml><?xml version="1.0" encoding="utf-8"?>
<p:tagLst xmlns:a="http://schemas.openxmlformats.org/drawingml/2006/main" xmlns:r="http://schemas.openxmlformats.org/officeDocument/2006/relationships" xmlns:p="http://schemas.openxmlformats.org/presentationml/2006/main">
  <p:tag name="ORIGINALHEIGHT" val="336.75"/>
  <p:tag name="ORIGINALWIDTH" val="2211.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uvec{v}) = \color{red} \int\limits_\mathit{\Omega} \color{black} L^\mathrm{in}(\rvec{x}, \omega') \color{red} \mathrm{d}\omega' \color{ppblue} \cos \theta' f_\mathrm{r}(\uvec{l}, \rvec{x}, \uvec{v}) &#10;$$&#10;&#10;\end{document}"/>
  <p:tag name="IGUANATEXSIZE" val="36"/>
  <p:tag name="IGUANATEXCURSOR" val="989"/>
</p:tagLst>
</file>

<file path=ppt/tags/tag105.xml><?xml version="1.0" encoding="utf-8"?>
<p:tagLst xmlns:a="http://schemas.openxmlformats.org/drawingml/2006/main" xmlns:r="http://schemas.openxmlformats.org/officeDocument/2006/relationships" xmlns:p="http://schemas.openxmlformats.org/presentationml/2006/main">
  <p:tag name="ORIGINALHEIGHT" val="150"/>
  <p:tag name="ORIGINALWIDTH" val="1742.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uvec{v}) = M(\rvec{x}, \uvec{l}) \color{ppblue} \cos \theta' f_\mathrm{r}(\uvec{l}, \rvec{x}, \uvec{v}) &#10;$$&#10;&#10;\end{document}"/>
  <p:tag name="IGUANATEXSIZE" val="36"/>
  <p:tag name="IGUANATEXCURSOR" val="824"/>
</p:tagLst>
</file>

<file path=ppt/tags/tag106.xml><?xml version="1.0" encoding="utf-8"?>
<p:tagLst xmlns:a="http://schemas.openxmlformats.org/drawingml/2006/main" xmlns:r="http://schemas.openxmlformats.org/officeDocument/2006/relationships" xmlns:p="http://schemas.openxmlformats.org/presentationml/2006/main">
  <p:tag name="ORIGINALHEIGHT" val="150"/>
  <p:tag name="ORIGINALWIDTH" val="1380.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uvec{v}) = E(\rvec{x}, \uvec{l}) \color{ppblue} f_\mathrm{r}(\uvec{l}, \rvec{x}, \uvec{v}) &#10;$$&#10;&#10;\end{document}"/>
  <p:tag name="IGUANATEXSIZE" val="36"/>
  <p:tag name="IGUANATEXCURSOR" val="841"/>
</p:tagLst>
</file>

<file path=ppt/tags/tag107.xml><?xml version="1.0" encoding="utf-8"?>
<p:tagLst xmlns:a="http://schemas.openxmlformats.org/drawingml/2006/main" xmlns:r="http://schemas.openxmlformats.org/officeDocument/2006/relationships" xmlns:p="http://schemas.openxmlformats.org/presentationml/2006/main">
  <p:tag name="ORIGINALHEIGHT" val="87"/>
  <p:tag name="ORIGINALWIDTH" val="364.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omega \rightarrow \uvec{v}&#10;$$&#10;&#10;\end{document}"/>
  <p:tag name="IGUANATEXSIZE" val="28"/>
  <p:tag name="IGUANATEXCURSOR" val="788"/>
</p:tagLst>
</file>

<file path=ppt/tags/tag108.xml><?xml version="1.0" encoding="utf-8"?>
<p:tagLst xmlns:a="http://schemas.openxmlformats.org/drawingml/2006/main" xmlns:r="http://schemas.openxmlformats.org/officeDocument/2006/relationships" xmlns:p="http://schemas.openxmlformats.org/presentationml/2006/main">
  <p:tag name="ORIGINALHEIGHT" val="144.0201"/>
  <p:tag name="ORIGINALWIDTH" val="1337.43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Dirac-delta az $\uvec{l}$ fényiránynál&#10;\end{document}"/>
  <p:tag name="IGUANATEXSIZE" val="28"/>
  <p:tag name="IGUANATEXCURSOR" val="901"/>
</p:tagLst>
</file>

<file path=ppt/tags/tag109.xml><?xml version="1.0" encoding="utf-8"?>
<p:tagLst xmlns:a="http://schemas.openxmlformats.org/drawingml/2006/main" xmlns:r="http://schemas.openxmlformats.org/officeDocument/2006/relationships" xmlns:p="http://schemas.openxmlformats.org/presentationml/2006/main">
  <p:tag name="ORIGINALHEIGHT" val="150"/>
  <p:tag name="ORIGINALWIDTH" val="1380.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uvec{v}) = E(\rvec{x}, \uvec{l}) \color{ppgreen} f_\mathrm{r}(\uvec{l}, \rvec{x}, \uvec{v}) &#10;$$&#10;&#10;\end{document}"/>
  <p:tag name="IGUANATEXSIZE" val="36"/>
  <p:tag name="IGUANATEXCURSOR" val="840"/>
</p:tagLst>
</file>

<file path=ppt/tags/tag11.xml><?xml version="1.0" encoding="utf-8"?>
<p:tagLst xmlns:a="http://schemas.openxmlformats.org/drawingml/2006/main" xmlns:r="http://schemas.openxmlformats.org/officeDocument/2006/relationships" xmlns:p="http://schemas.openxmlformats.org/presentationml/2006/main">
  <p:tag name="ORIGINALHEIGHT" val="87"/>
  <p:tag name="ORIGINALWIDTH" val="63"/>
  <p:tag name="LATEXADDIN" val="\documentclass{tufte-book}&#10;\usepackage{amsmath}&#10;\usepackage{amssymb}&#10;%\usepackage{urwchancal}&#10;%\usepackage[cal=rsfso,calscaled=.96]{mathalfa}&#10;\usepackage{bm}&#10;\usepackage{accents}&#10;\usepackage{color}&#10;&#10;\definecolor{ppblue}{rgb}{0.0, 0.44, 0.75}&#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ppblue}&#10;\uvec{v}&#10;$$&#10;&#10;\end{document}"/>
  <p:tag name="IGUANATEXSIZE" val="32"/>
  <p:tag name="IGUANATEXCURSOR" val="240"/>
</p:tagLst>
</file>

<file path=ppt/tags/tag110.xml><?xml version="1.0" encoding="utf-8"?>
<p:tagLst xmlns:a="http://schemas.openxmlformats.org/drawingml/2006/main" xmlns:r="http://schemas.openxmlformats.org/officeDocument/2006/relationships" xmlns:p="http://schemas.openxmlformats.org/presentationml/2006/main">
  <p:tag name="ORIGINALHEIGHT" val="131.25"/>
  <p:tag name="ORIGINALWIDTH" val="353.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uvec{v})&#10;$$&#10;&#10;\end{document}"/>
  <p:tag name="IGUANATEXSIZE" val="36"/>
  <p:tag name="IGUANATEXCURSOR" val="801"/>
</p:tagLst>
</file>

<file path=ppt/tags/tag111.xml><?xml version="1.0" encoding="utf-8"?>
<p:tagLst xmlns:a="http://schemas.openxmlformats.org/drawingml/2006/main" xmlns:r="http://schemas.openxmlformats.org/officeDocument/2006/relationships" xmlns:p="http://schemas.openxmlformats.org/presentationml/2006/main">
  <p:tag name="ORIGINALHEIGHT" val="87"/>
  <p:tag name="ORIGINALWIDTH" val="6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36"/>
  <p:tag name="IGUANATEXCURSOR" val="788"/>
</p:tagLst>
</file>

<file path=ppt/tags/tag112.xml><?xml version="1.0" encoding="utf-8"?>
<p:tagLst xmlns:a="http://schemas.openxmlformats.org/drawingml/2006/main" xmlns:r="http://schemas.openxmlformats.org/officeDocument/2006/relationships" xmlns:p="http://schemas.openxmlformats.org/presentationml/2006/main">
  <p:tag name="ORIGINALHEIGHT" val="60.75"/>
  <p:tag name="ORIGINALWIDTH" val="6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x}&#10;$$&#10;&#10;\end{document}"/>
  <p:tag name="IGUANATEXSIZE" val="36"/>
  <p:tag name="IGUANATEXCURSOR" val="781"/>
</p:tagLst>
</file>

<file path=ppt/tags/tag113.xml><?xml version="1.0" encoding="utf-8"?>
<p:tagLst xmlns:a="http://schemas.openxmlformats.org/drawingml/2006/main" xmlns:r="http://schemas.openxmlformats.org/officeDocument/2006/relationships" xmlns:p="http://schemas.openxmlformats.org/presentationml/2006/main">
  <p:tag name="ORIGINALHEIGHT" val="148.5"/>
  <p:tag name="ORIGINALWIDTH" val="334.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E(\rvec{x}, \uvec{l})&#10;$$&#10;&#10;\end{document}"/>
  <p:tag name="IGUANATEXSIZE" val="36"/>
  <p:tag name="IGUANATEXCURSOR" val="801"/>
</p:tagLst>
</file>

<file path=ppt/tags/tag114.xml><?xml version="1.0" encoding="utf-8"?>
<p:tagLst xmlns:a="http://schemas.openxmlformats.org/drawingml/2006/main" xmlns:r="http://schemas.openxmlformats.org/officeDocument/2006/relationships" xmlns:p="http://schemas.openxmlformats.org/presentationml/2006/main">
  <p:tag name="ORIGINALHEIGHT" val="117.75"/>
  <p:tag name="ORIGINALWIDTH" val="4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36"/>
  <p:tag name="IGUANATEXCURSOR" val="788"/>
</p:tagLst>
</file>

<file path=ppt/tags/tag115.xml><?xml version="1.0" encoding="utf-8"?>
<p:tagLst xmlns:a="http://schemas.openxmlformats.org/drawingml/2006/main" xmlns:r="http://schemas.openxmlformats.org/officeDocument/2006/relationships" xmlns:p="http://schemas.openxmlformats.org/presentationml/2006/main">
  <p:tag name="ORIGINALHEIGHT" val="150"/>
  <p:tag name="ORIGINALWIDTH" val="48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ppgreen} f_\mathrm{r}(\uvec{l}, \rvec{x}, \uvec{v}) &#10;$$&#10;&#10;\end{document}"/>
  <p:tag name="IGUANATEXSIZE" val="36"/>
  <p:tag name="IGUANATEXCURSOR" val="780"/>
</p:tagLst>
</file>

<file path=ppt/tags/tag116.xml><?xml version="1.0" encoding="utf-8"?>
<p:tagLst xmlns:a="http://schemas.openxmlformats.org/drawingml/2006/main" xmlns:r="http://schemas.openxmlformats.org/officeDocument/2006/relationships" xmlns:p="http://schemas.openxmlformats.org/presentationml/2006/main">
  <p:tag name="ORIGINALHEIGHT" val="318.75"/>
  <p:tag name="ORIGINALWIDTH" val="106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mathrm{r}(\uvec{l}, \rvec{x}, \uvec{v}) = \frac{&#10;L(\rvec{x}, \uvec{v}) }{ E(\rvec{x}, \uvec{l}) }&#10;$$&#10;&#10;\end{document}"/>
  <p:tag name="IGUANATEXSIZE" val="36"/>
  <p:tag name="IGUANATEXCURSOR" val="881"/>
</p:tagLst>
</file>

<file path=ppt/tags/tag117.xml><?xml version="1.0" encoding="utf-8"?>
<p:tagLst xmlns:a="http://schemas.openxmlformats.org/drawingml/2006/main" xmlns:r="http://schemas.openxmlformats.org/officeDocument/2006/relationships" xmlns:p="http://schemas.openxmlformats.org/presentationml/2006/main">
  <p:tag name="ORIGINALHEIGHT" val="60.75"/>
  <p:tag name="ORIGINALWIDTH" val="6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x}&#10;$$&#10;&#10;\end{document}"/>
  <p:tag name="IGUANATEXSIZE" val="28"/>
  <p:tag name="IGUANATEXCURSOR" val="788"/>
</p:tagLst>
</file>

<file path=ppt/tags/tag118.xml><?xml version="1.0" encoding="utf-8"?>
<p:tagLst xmlns:a="http://schemas.openxmlformats.org/drawingml/2006/main" xmlns:r="http://schemas.openxmlformats.org/officeDocument/2006/relationships" xmlns:p="http://schemas.openxmlformats.org/presentationml/2006/main">
  <p:tag name="ORIGINALHEIGHT" val="117.75"/>
  <p:tag name="ORIGINALWIDTH" val="4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28"/>
  <p:tag name="IGUANATEXCURSOR" val="788"/>
</p:tagLst>
</file>

<file path=ppt/tags/tag119.xml><?xml version="1.0" encoding="utf-8"?>
<p:tagLst xmlns:a="http://schemas.openxmlformats.org/drawingml/2006/main" xmlns:r="http://schemas.openxmlformats.org/officeDocument/2006/relationships" xmlns:p="http://schemas.openxmlformats.org/presentationml/2006/main">
  <p:tag name="ORIGINALHEIGHT" val="87"/>
  <p:tag name="ORIGINALWIDTH" val="6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28"/>
  <p:tag name="IGUANATEXCURSOR" val="787"/>
</p:tagLst>
</file>

<file path=ppt/tags/tag12.xml><?xml version="1.0" encoding="utf-8"?>
<p:tagLst xmlns:a="http://schemas.openxmlformats.org/drawingml/2006/main" xmlns:r="http://schemas.openxmlformats.org/officeDocument/2006/relationships" xmlns:p="http://schemas.openxmlformats.org/presentationml/2006/main">
  <p:tag name="ORIGINALHEIGHT" val="92.25"/>
  <p:tag name="ORIGINALWIDTH" val="165.75"/>
  <p:tag name="LATEXADDIN" val="\documentclass{tufte-book}&#10;\usepackage{amsmath}&#10;\usepackage{amssymb}&#10;%\usepackage{urwchancal}&#10;%\usepackage[cal=rsfso,calscaled=.96]{mathalfa}&#10;\usepackage{bm}&#10;\usepackage{accents}&#10;\usepackage{color}&#10;&#10;\definecolor{ppblue}{rgb}{0.0, 0.44, 0.75}&#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mathrm{d}\mathit{\Phi}&#10;$$&#10;&#10;\end{document}"/>
  <p:tag name="IGUANATEXSIZE" val="32"/>
  <p:tag name="IGUANATEXCURSOR" val="708"/>
</p:tagLst>
</file>

<file path=ppt/tags/tag120.xml><?xml version="1.0" encoding="utf-8"?>
<p:tagLst xmlns:a="http://schemas.openxmlformats.org/drawingml/2006/main" xmlns:r="http://schemas.openxmlformats.org/officeDocument/2006/relationships" xmlns:p="http://schemas.openxmlformats.org/presentationml/2006/main">
  <p:tag name="ORIGINALHEIGHT" val="150"/>
  <p:tag name="ORIGINALWIDTH" val="1160.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mathrm{r}(\uvec{l}, \rvec{x}, \uvec{v}) = f_\mathrm{r}(\uvec{v}, \rvec{x}, \uvec{l})&#10;$$&#10;&#10;\end{document}"/>
  <p:tag name="IGUANATEXSIZE" val="36"/>
  <p:tag name="IGUANATEXCURSOR" val="865"/>
</p:tagLst>
</file>

<file path=ppt/tags/tag121.xml><?xml version="1.0" encoding="utf-8"?>
<p:tagLst xmlns:a="http://schemas.openxmlformats.org/drawingml/2006/main" xmlns:r="http://schemas.openxmlformats.org/officeDocument/2006/relationships" xmlns:p="http://schemas.openxmlformats.org/presentationml/2006/main">
  <p:tag name="ORIGINALHEIGHT" val="117.75"/>
  <p:tag name="ORIGINALWIDTH" val="4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36"/>
  <p:tag name="IGUANATEXCURSOR" val="787"/>
</p:tagLst>
</file>

<file path=ppt/tags/tag122.xml><?xml version="1.0" encoding="utf-8"?>
<p:tagLst xmlns:a="http://schemas.openxmlformats.org/drawingml/2006/main" xmlns:r="http://schemas.openxmlformats.org/officeDocument/2006/relationships" xmlns:p="http://schemas.openxmlformats.org/presentationml/2006/main">
  <p:tag name="ORIGINALHEIGHT" val="131.25"/>
  <p:tag name="ORIGINALWIDTH" val="353.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uvec{v}) &#10;$$&#10;&#10;\end{document}"/>
  <p:tag name="IGUANATEXSIZE" val="36"/>
  <p:tag name="IGUANATEXCURSOR" val="802"/>
</p:tagLst>
</file>

<file path=ppt/tags/tag123.xml><?xml version="1.0" encoding="utf-8"?>
<p:tagLst xmlns:a="http://schemas.openxmlformats.org/drawingml/2006/main" xmlns:r="http://schemas.openxmlformats.org/officeDocument/2006/relationships" xmlns:p="http://schemas.openxmlformats.org/presentationml/2006/main">
  <p:tag name="ORIGINALHEIGHT" val="87"/>
  <p:tag name="ORIGINALWIDTH" val="6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36"/>
  <p:tag name="IGUANATEXCURSOR" val="788"/>
</p:tagLst>
</file>

<file path=ppt/tags/tag124.xml><?xml version="1.0" encoding="utf-8"?>
<p:tagLst xmlns:a="http://schemas.openxmlformats.org/drawingml/2006/main" xmlns:r="http://schemas.openxmlformats.org/officeDocument/2006/relationships" xmlns:p="http://schemas.openxmlformats.org/presentationml/2006/main">
  <p:tag name="ORIGINALHEIGHT" val="60.75"/>
  <p:tag name="ORIGINALWIDTH" val="6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x}&#10;$$&#10;&#10;\end{document}"/>
  <p:tag name="IGUANATEXSIZE" val="36"/>
  <p:tag name="IGUANATEXCURSOR" val="787"/>
</p:tagLst>
</file>

<file path=ppt/tags/tag125.xml><?xml version="1.0" encoding="utf-8"?>
<p:tagLst xmlns:a="http://schemas.openxmlformats.org/drawingml/2006/main" xmlns:r="http://schemas.openxmlformats.org/officeDocument/2006/relationships" xmlns:p="http://schemas.openxmlformats.org/presentationml/2006/main">
  <p:tag name="ORIGINALHEIGHT" val="87"/>
  <p:tag name="ORIGINALWIDTH" val="6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n}&#10;$$&#10;&#10;\end{document}"/>
  <p:tag name="IGUANATEXSIZE" val="36"/>
  <p:tag name="IGUANATEXCURSOR" val="787"/>
</p:tagLst>
</file>

<file path=ppt/tags/tag126.xml><?xml version="1.0" encoding="utf-8"?>
<p:tagLst xmlns:a="http://schemas.openxmlformats.org/drawingml/2006/main" xmlns:r="http://schemas.openxmlformats.org/officeDocument/2006/relationships" xmlns:p="http://schemas.openxmlformats.org/presentationml/2006/main">
  <p:tag name="ORIGINALHEIGHT" val="148.5"/>
  <p:tag name="ORIGINALWIDTH" val="334.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E(\rvec{x}, \uvec{l}) &#10;$$&#10;&#10;\end{document}"/>
  <p:tag name="IGUANATEXSIZE" val="36"/>
  <p:tag name="IGUANATEXCURSOR" val="799"/>
</p:tagLst>
</file>

<file path=ppt/tags/tag127.xml><?xml version="1.0" encoding="utf-8"?>
<p:tagLst xmlns:a="http://schemas.openxmlformats.org/drawingml/2006/main" xmlns:r="http://schemas.openxmlformats.org/officeDocument/2006/relationships" xmlns:p="http://schemas.openxmlformats.org/presentationml/2006/main">
  <p:tag name="ORIGINALHEIGHT" val="148.5"/>
  <p:tag name="ORIGINALWIDTH" val="38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pporange}&#10;M(\rvec{x}, \uvec{l}) &#10;$$&#10;&#10;\end{document}"/>
  <p:tag name="IGUANATEXSIZE" val="36"/>
  <p:tag name="IGUANATEXCURSOR" val="372"/>
</p:tagLst>
</file>

<file path=ppt/tags/tag128.xml><?xml version="1.0" encoding="utf-8"?>
<p:tagLst xmlns:a="http://schemas.openxmlformats.org/drawingml/2006/main" xmlns:r="http://schemas.openxmlformats.org/officeDocument/2006/relationships" xmlns:p="http://schemas.openxmlformats.org/presentationml/2006/main">
  <p:tag name="ORIGINALHEIGHT" val="108"/>
  <p:tag name="ORIGINALWIDTH" val="85.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theta'&#10;$$&#10;&#10;\end{document}"/>
  <p:tag name="IGUANATEXSIZE" val="36"/>
  <p:tag name="IGUANATEXCURSOR" val="787"/>
</p:tagLst>
</file>

<file path=ppt/tags/tag129.xml><?xml version="1.0" encoding="utf-8"?>
<p:tagLst xmlns:a="http://schemas.openxmlformats.org/drawingml/2006/main" xmlns:r="http://schemas.openxmlformats.org/officeDocument/2006/relationships" xmlns:p="http://schemas.openxmlformats.org/presentationml/2006/main">
  <p:tag name="ORIGINALHEIGHT" val="150"/>
  <p:tag name="ORIGINALWIDTH" val="48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ppgreen} f_\mathrm{r}(\uvec{l}, \rvec{x}, \uvec{v}) &#10;$$&#10;&#10;\end{document}"/>
  <p:tag name="IGUANATEXSIZE" val="36"/>
  <p:tag name="IGUANATEXCURSOR" val="780"/>
</p:tagLst>
</file>

<file path=ppt/tags/tag13.xml><?xml version="1.0" encoding="utf-8"?>
<p:tagLst xmlns:a="http://schemas.openxmlformats.org/drawingml/2006/main" xmlns:r="http://schemas.openxmlformats.org/officeDocument/2006/relationships" xmlns:p="http://schemas.openxmlformats.org/presentationml/2006/main">
  <p:tag name="ORIGINALHEIGHT" val="92.25"/>
  <p:tag name="ORIGINALWIDTH" val="164.25"/>
  <p:tag name="LATEXADDIN" val="\documentclass{tufte-book}&#10;\usepackage{amsmath}&#10;\usepackage{amssymb}&#10;%\usepackage{urwchancal}&#10;%\usepackage[cal=rsfso,calscaled=.96]{mathalfa}&#10;\usepackage{bm}&#10;\usepackage{accents}&#10;\usepackage{color}&#10;&#10;\definecolor{ppblue}{rgb}{0.0, 0.44, 0.75}&#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red}&#10;\mathrm{d}\omega&#10;$$&#10;&#10;\end{document}"/>
  <p:tag name="IGUANATEXSIZE" val="32"/>
  <p:tag name="IGUANATEXCURSOR" val="714"/>
</p:tagLst>
</file>

<file path=ppt/tags/tag130.xml><?xml version="1.0" encoding="utf-8"?>
<p:tagLst xmlns:a="http://schemas.openxmlformats.org/drawingml/2006/main" xmlns:r="http://schemas.openxmlformats.org/officeDocument/2006/relationships" xmlns:p="http://schemas.openxmlformats.org/presentationml/2006/main">
  <p:tag name="ORIGINALHEIGHT" val="117.0163"/>
  <p:tag name="ORIGINALWIDTH" val="3405.475"/>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dott az $\rvec{x}$ pozíció és $\uvec{n}$ normálvektor, valamint a szem- és fénypozíciók&#10;\end{document}"/>
  <p:tag name="IGUANATEXSIZE" val="28"/>
  <p:tag name="IGUANATEXCURSOR" val="917"/>
</p:tagLst>
</file>

<file path=ppt/tags/tag131.xml><?xml version="1.0" encoding="utf-8"?>
<p:tagLst xmlns:a="http://schemas.openxmlformats.org/drawingml/2006/main" xmlns:r="http://schemas.openxmlformats.org/officeDocument/2006/relationships" xmlns:p="http://schemas.openxmlformats.org/presentationml/2006/main">
  <p:tag name="ORIGINALHEIGHT" val="144.0201"/>
  <p:tag name="ORIGINALWIDTH" val="1864.01"/>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keressük meg a $\uvec{v}$ nézeti és $\uvec{l}$ fényirányt&#10;\end{document}"/>
  <p:tag name="IGUANATEXSIZE" val="28"/>
  <p:tag name="IGUANATEXCURSOR" val="922"/>
</p:tagLst>
</file>

<file path=ppt/tags/tag132.xml><?xml version="1.0" encoding="utf-8"?>
<p:tagLst xmlns:a="http://schemas.openxmlformats.org/drawingml/2006/main" xmlns:r="http://schemas.openxmlformats.org/officeDocument/2006/relationships" xmlns:p="http://schemas.openxmlformats.org/presentationml/2006/main">
  <p:tag name="ORIGINALHEIGHT" val="114.0159"/>
  <p:tag name="ORIGINALWIDTH" val="2707.87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keressük meg az $M$ teljesítménysűrűséget az $\rvec{x}$ pontban&#10;\end{document}"/>
  <p:tag name="IGUANATEXSIZE" val="28"/>
  <p:tag name="IGUANATEXCURSOR" val="931"/>
</p:tagLst>
</file>

<file path=ppt/tags/tag133.xml><?xml version="1.0" encoding="utf-8"?>
<p:tagLst xmlns:a="http://schemas.openxmlformats.org/drawingml/2006/main" xmlns:r="http://schemas.openxmlformats.org/officeDocument/2006/relationships" xmlns:p="http://schemas.openxmlformats.org/presentationml/2006/main">
  <p:tag name="ORIGINALHEIGHT" val="147.7706"/>
  <p:tag name="ORIGINALWIDTH" val="2610.364"/>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számoljuk ki az irradianciát: $E = M \cos \theta' = M (\uvec{n}\cdot\uvec{l})&#10;$&#10;\end{document}"/>
  <p:tag name="IGUANATEXSIZE" val="28"/>
  <p:tag name="IGUANATEXCURSOR" val="956"/>
</p:tagLst>
</file>

<file path=ppt/tags/tag134.xml><?xml version="1.0" encoding="utf-8"?>
<p:tagLst xmlns:a="http://schemas.openxmlformats.org/drawingml/2006/main" xmlns:r="http://schemas.openxmlformats.org/officeDocument/2006/relationships" xmlns:p="http://schemas.openxmlformats.org/presentationml/2006/main">
  <p:tag name="ORIGINALHEIGHT" val="125.2675"/>
  <p:tag name="ORIGINALWIDTH" val="2026.03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számoljuk ki a kimenő radianciát: $L = E f_\mathrm{r}$&#10;\end{document}"/>
  <p:tag name="IGUANATEXSIZE" val="28"/>
  <p:tag name="IGUANATEXCURSOR" val="931"/>
</p:tagLst>
</file>

<file path=ppt/tags/tag135.xml><?xml version="1.0" encoding="utf-8"?>
<p:tagLst xmlns:a="http://schemas.openxmlformats.org/drawingml/2006/main" xmlns:r="http://schemas.openxmlformats.org/officeDocument/2006/relationships" xmlns:p="http://schemas.openxmlformats.org/presentationml/2006/main">
  <p:tag name="ORIGINALHEIGHT" val="92.25"/>
  <p:tag name="ORIGINALWIDTH" val="6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y}&#10;$$&#10;&#10;\end{document}"/>
  <p:tag name="IGUANATEXSIZE" val="36"/>
  <p:tag name="IGUANATEXCURSOR" val="787"/>
</p:tagLst>
</file>

<file path=ppt/tags/tag136.xml><?xml version="1.0" encoding="utf-8"?>
<p:tagLst xmlns:a="http://schemas.openxmlformats.org/drawingml/2006/main" xmlns:r="http://schemas.openxmlformats.org/officeDocument/2006/relationships" xmlns:p="http://schemas.openxmlformats.org/presentationml/2006/main">
  <p:tag name="ORIGINALHEIGHT" val="88.5"/>
  <p:tag name="ORIGINALWIDTH" val="7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gamma&#10;$$&#10;&#10;\end{document}"/>
  <p:tag name="IGUANATEXSIZE" val="36"/>
  <p:tag name="IGUANATEXCURSOR" val="786"/>
</p:tagLst>
</file>

<file path=ppt/tags/tag137.xml><?xml version="1.0" encoding="utf-8"?>
<p:tagLst xmlns:a="http://schemas.openxmlformats.org/drawingml/2006/main" xmlns:r="http://schemas.openxmlformats.org/officeDocument/2006/relationships" xmlns:p="http://schemas.openxmlformats.org/presentationml/2006/main">
  <p:tag name="ORIGINALHEIGHT" val="153.75"/>
  <p:tag name="ORIGINALWIDTH" val="692.2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mathrm{emitted}(\rvec{y}, \gamma)&#10;$$&#10;&#10;\end{document}"/>
  <p:tag name="IGUANATEXSIZE" val="36"/>
  <p:tag name="IGUANATEXCURSOR" val="787"/>
</p:tagLst>
</file>

<file path=ppt/tags/tag138.xml><?xml version="1.0" encoding="utf-8"?>
<p:tagLst xmlns:a="http://schemas.openxmlformats.org/drawingml/2006/main" xmlns:r="http://schemas.openxmlformats.org/officeDocument/2006/relationships" xmlns:p="http://schemas.openxmlformats.org/presentationml/2006/main">
  <p:tag name="ORIGINALHEIGHT" val="144.0201"/>
  <p:tag name="ORIGINALWIDTH" val="2895.404"/>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z $\uvec{l}$ fényiránnyal és az $M$ teljesítménysűrűséggel adjuk meg&#10;\end{document}"/>
  <p:tag name="IGUANATEXSIZE" val="28"/>
  <p:tag name="IGUANATEXCURSOR" val="913"/>
</p:tagLst>
</file>

<file path=ppt/tags/tag139.xml><?xml version="1.0" encoding="utf-8"?>
<p:tagLst xmlns:a="http://schemas.openxmlformats.org/drawingml/2006/main" xmlns:r="http://schemas.openxmlformats.org/officeDocument/2006/relationships" xmlns:p="http://schemas.openxmlformats.org/presentationml/2006/main">
  <p:tag name="ORIGINALHEIGHT" val="117.0163"/>
  <p:tag name="ORIGINALWIDTH" val="1289.4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bármely $\rvec{x}$ felületi pontban&#10;\end{document}"/>
  <p:tag name="IGUANATEXSIZE" val="28"/>
  <p:tag name="IGUANATEXCURSOR" val="892"/>
</p:tagLst>
</file>

<file path=ppt/tags/tag14.xml><?xml version="1.0" encoding="utf-8"?>
<p:tagLst xmlns:a="http://schemas.openxmlformats.org/drawingml/2006/main" xmlns:r="http://schemas.openxmlformats.org/officeDocument/2006/relationships" xmlns:p="http://schemas.openxmlformats.org/presentationml/2006/main">
  <p:tag name="ORIGINALHEIGHT" val="92.25"/>
  <p:tag name="ORIGINALWIDTH" val="165"/>
  <p:tag name="LATEXADDIN" val="\documentclass{tufte-book}&#10;\usepackage{amsmath}&#10;\usepackage{amssymb}&#10;%\usepackage{urwchancal}&#10;%\usepackage[cal=rsfso,calscaled=.96]{mathalfa}&#10;\usepackage{bm}&#10;\usepackage{accents}&#10;\usepackage{color}&#10;&#10;\definecolor{ppblue}{rgb}{0.0, 0.44, 0.75}&#10;\definecolor{ppgreen}{rgb}{0.0, 0.69,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ppgreen}&#10;\mathrm{d}A&#10;$$&#10;&#10;\end{document}"/>
  <p:tag name="IGUANATEXSIZE" val="32"/>
  <p:tag name="IGUANATEXCURSOR" val="284"/>
</p:tagLst>
</file>

<file path=ppt/tags/tag140.xml><?xml version="1.0" encoding="utf-8"?>
<p:tagLst xmlns:a="http://schemas.openxmlformats.org/drawingml/2006/main" xmlns:r="http://schemas.openxmlformats.org/officeDocument/2006/relationships" xmlns:p="http://schemas.openxmlformats.org/presentationml/2006/main">
  <p:tag name="ORIGINALHEIGHT" val="144.0201"/>
  <p:tag name="ORIGINALWIDTH" val="1166.41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 fényirány ugyanaz az $\uvec{l}$&#10;\end{document}"/>
  <p:tag name="IGUANATEXSIZE" val="28"/>
  <p:tag name="IGUANATEXCURSOR" val="909"/>
</p:tagLst>
</file>

<file path=ppt/tags/tag141.xml><?xml version="1.0" encoding="utf-8"?>
<p:tagLst xmlns:a="http://schemas.openxmlformats.org/drawingml/2006/main" xmlns:r="http://schemas.openxmlformats.org/officeDocument/2006/relationships" xmlns:p="http://schemas.openxmlformats.org/presentationml/2006/main">
  <p:tag name="ORIGINALHEIGHT" val="114.0159"/>
  <p:tag name="ORIGINALWIDTH" val="1771.74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 teljesítménysűrűség ugyanaz az $M$&#10;\end{document}"/>
  <p:tag name="IGUANATEXSIZE" val="28"/>
  <p:tag name="IGUANATEXCURSOR" val="913"/>
</p:tagLst>
</file>

<file path=ppt/tags/tag142.xml><?xml version="1.0" encoding="utf-8"?>
<p:tagLst xmlns:a="http://schemas.openxmlformats.org/drawingml/2006/main" xmlns:r="http://schemas.openxmlformats.org/officeDocument/2006/relationships" xmlns:p="http://schemas.openxmlformats.org/presentationml/2006/main">
  <p:tag name="ORIGINALHEIGHT" val="150"/>
  <p:tag name="ORIGINALWIDTH" val="77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 = M (\uvec{n}\cdot \uvec{l}) f_\mathrm{r}&#10;$$&#10;&#10;\end{document}"/>
  <p:tag name="IGUANATEXSIZE" val="28"/>
  <p:tag name="IGUANATEXCURSOR" val="814"/>
</p:tagLst>
</file>

<file path=ppt/tags/tag143.xml><?xml version="1.0" encoding="utf-8"?>
<p:tagLst xmlns:a="http://schemas.openxmlformats.org/drawingml/2006/main" xmlns:r="http://schemas.openxmlformats.org/officeDocument/2006/relationships" xmlns:p="http://schemas.openxmlformats.org/presentationml/2006/main">
  <p:tag name="ORIGINALHEIGHT" val="150"/>
  <p:tag name="ORIGINALWIDTH" val="1089.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mathrm{r}(\uvec{l}, \rvec{x}, \uvec{v}) = k_\mathrm{d}(\rvec{x}, \lambda)&#10;$$&#10;&#10;\end{document}"/>
  <p:tag name="IGUANATEXSIZE" val="28"/>
  <p:tag name="IGUANATEXCURSOR" val="855"/>
</p:tagLst>
</file>

<file path=ppt/tags/tag144.xml><?xml version="1.0" encoding="utf-8"?>
<p:tagLst xmlns:a="http://schemas.openxmlformats.org/drawingml/2006/main" xmlns:r="http://schemas.openxmlformats.org/officeDocument/2006/relationships" xmlns:p="http://schemas.openxmlformats.org/presentationml/2006/main">
  <p:tag name="ORIGINALHEIGHT" val="117.75"/>
  <p:tag name="ORIGINALWIDTH" val="4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28"/>
  <p:tag name="IGUANATEXCURSOR" val="788"/>
</p:tagLst>
</file>

<file path=ppt/tags/tag145.xml><?xml version="1.0" encoding="utf-8"?>
<p:tagLst xmlns:a="http://schemas.openxmlformats.org/drawingml/2006/main" xmlns:r="http://schemas.openxmlformats.org/officeDocument/2006/relationships" xmlns:p="http://schemas.openxmlformats.org/presentationml/2006/main">
  <p:tag name="ORIGINALHEIGHT" val="87"/>
  <p:tag name="ORIGINALWIDTH" val="6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n}&#10;$$&#10;&#10;\end{document}"/>
  <p:tag name="IGUANATEXSIZE" val="28"/>
  <p:tag name="IGUANATEXCURSOR" val="787"/>
</p:tagLst>
</file>

<file path=ppt/tags/tag146.xml><?xml version="1.0" encoding="utf-8"?>
<p:tagLst xmlns:a="http://schemas.openxmlformats.org/drawingml/2006/main" xmlns:r="http://schemas.openxmlformats.org/officeDocument/2006/relationships" xmlns:p="http://schemas.openxmlformats.org/presentationml/2006/main">
  <p:tag name="ORIGINALHEIGHT" val="87"/>
  <p:tag name="ORIGINALWIDTH" val="6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28"/>
  <p:tag name="IGUANATEXCURSOR" val="787"/>
</p:tagLst>
</file>

<file path=ppt/tags/tag147.xml><?xml version="1.0" encoding="utf-8"?>
<p:tagLst xmlns:a="http://schemas.openxmlformats.org/drawingml/2006/main" xmlns:r="http://schemas.openxmlformats.org/officeDocument/2006/relationships" xmlns:p="http://schemas.openxmlformats.org/presentationml/2006/main">
  <p:tag name="ORIGINALHEIGHT" val="60.75"/>
  <p:tag name="ORIGINALWIDTH" val="6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x}&#10;$$&#10;&#10;\end{document}"/>
  <p:tag name="IGUANATEXSIZE" val="28"/>
  <p:tag name="IGUANATEXCURSOR" val="787"/>
</p:tagLst>
</file>

<file path=ppt/tags/tag148.xml><?xml version="1.0" encoding="utf-8"?>
<p:tagLst xmlns:a="http://schemas.openxmlformats.org/drawingml/2006/main" xmlns:r="http://schemas.openxmlformats.org/officeDocument/2006/relationships" xmlns:p="http://schemas.openxmlformats.org/presentationml/2006/main">
  <p:tag name="ORIGINALHEIGHT" val="108"/>
  <p:tag name="ORIGINALWIDTH" val="85.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theta'&#10;$$&#10;&#10;\end{document}"/>
  <p:tag name="IGUANATEXSIZE" val="28"/>
  <p:tag name="IGUANATEXCURSOR" val="787"/>
</p:tagLst>
</file>

<file path=ppt/tags/tag149.xml><?xml version="1.0" encoding="utf-8"?>
<p:tagLst xmlns:a="http://schemas.openxmlformats.org/drawingml/2006/main" xmlns:r="http://schemas.openxmlformats.org/officeDocument/2006/relationships" xmlns:p="http://schemas.openxmlformats.org/presentationml/2006/main">
  <p:tag name="ORIGINALHEIGHT" val="117.7665"/>
  <p:tag name="ORIGINALWIDTH" val="679.594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cos \theta' = \uvec{n}\cdot\uvec{l}&#10;$&#10;\end{document}"/>
  <p:tag name="IGUANATEXSIZE" val="28"/>
  <p:tag name="IGUANATEXCURSOR" val="886"/>
</p:tagLst>
</file>

<file path=ppt/tags/tag15.xml><?xml version="1.0" encoding="utf-8"?>
<p:tagLst xmlns:a="http://schemas.openxmlformats.org/drawingml/2006/main" xmlns:r="http://schemas.openxmlformats.org/officeDocument/2006/relationships" xmlns:p="http://schemas.openxmlformats.org/presentationml/2006/main">
  <p:tag name="ORIGINALHEIGHT" val="93.75"/>
  <p:tag name="ORIGINALWIDTH" val="445.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pplightgreen}&#10;\mathrm{d}A \cos \theta&#10;$$&#10;&#10;\end{document}"/>
  <p:tag name="IGUANATEXSIZE" val="32"/>
  <p:tag name="IGUANATEXCURSOR" val="824"/>
</p:tagLst>
</file>

<file path=ppt/tags/tag150.xml><?xml version="1.0" encoding="utf-8"?>
<p:tagLst xmlns:a="http://schemas.openxmlformats.org/drawingml/2006/main" xmlns:r="http://schemas.openxmlformats.org/officeDocument/2006/relationships" xmlns:p="http://schemas.openxmlformats.org/presentationml/2006/main">
  <p:tag name="ORIGINALHEIGHT" val="148.5"/>
  <p:tag name="ORIGINALWIDTH" val="798.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 = M (\uvec{n}\cdot \uvec{l}) k_\mathrm{d}&#10;$$&#10;&#10;\end{document}"/>
  <p:tag name="IGUANATEXSIZE" val="32"/>
  <p:tag name="IGUANATEXCURSOR" val="822"/>
</p:tagLst>
</file>

<file path=ppt/tags/tag151.xml><?xml version="1.0" encoding="utf-8"?>
<p:tagLst xmlns:a="http://schemas.openxmlformats.org/drawingml/2006/main" xmlns:r="http://schemas.openxmlformats.org/officeDocument/2006/relationships" xmlns:p="http://schemas.openxmlformats.org/presentationml/2006/main">
  <p:tag name="ORIGINALHEIGHT" val="117.75"/>
  <p:tag name="ORIGINALWIDTH" val="4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28"/>
  <p:tag name="IGUANATEXCURSOR" val="788"/>
</p:tagLst>
</file>

<file path=ppt/tags/tag152.xml><?xml version="1.0" encoding="utf-8"?>
<p:tagLst xmlns:a="http://schemas.openxmlformats.org/drawingml/2006/main" xmlns:r="http://schemas.openxmlformats.org/officeDocument/2006/relationships" xmlns:p="http://schemas.openxmlformats.org/presentationml/2006/main">
  <p:tag name="ORIGINALHEIGHT" val="87"/>
  <p:tag name="ORIGINALWIDTH" val="6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n}&#10;$$&#10;&#10;\end{document}"/>
  <p:tag name="IGUANATEXSIZE" val="28"/>
  <p:tag name="IGUANATEXCURSOR" val="787"/>
</p:tagLst>
</file>

<file path=ppt/tags/tag153.xml><?xml version="1.0" encoding="utf-8"?>
<p:tagLst xmlns:a="http://schemas.openxmlformats.org/drawingml/2006/main" xmlns:r="http://schemas.openxmlformats.org/officeDocument/2006/relationships" xmlns:p="http://schemas.openxmlformats.org/presentationml/2006/main">
  <p:tag name="ORIGINALHEIGHT" val="87"/>
  <p:tag name="ORIGINALWIDTH" val="6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28"/>
  <p:tag name="IGUANATEXCURSOR" val="787"/>
</p:tagLst>
</file>

<file path=ppt/tags/tag154.xml><?xml version="1.0" encoding="utf-8"?>
<p:tagLst xmlns:a="http://schemas.openxmlformats.org/drawingml/2006/main" xmlns:r="http://schemas.openxmlformats.org/officeDocument/2006/relationships" xmlns:p="http://schemas.openxmlformats.org/presentationml/2006/main">
  <p:tag name="ORIGINALHEIGHT" val="60.75"/>
  <p:tag name="ORIGINALWIDTH" val="6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x}&#10;$$&#10;&#10;\end{document}"/>
  <p:tag name="IGUANATEXSIZE" val="28"/>
  <p:tag name="IGUANATEXCURSOR" val="787"/>
</p:tagLst>
</file>

<file path=ppt/tags/tag155.xml><?xml version="1.0" encoding="utf-8"?>
<p:tagLst xmlns:a="http://schemas.openxmlformats.org/drawingml/2006/main" xmlns:r="http://schemas.openxmlformats.org/officeDocument/2006/relationships" xmlns:p="http://schemas.openxmlformats.org/presentationml/2006/main">
  <p:tag name="ORIGINALHEIGHT" val="108"/>
  <p:tag name="ORIGINALWIDTH" val="85.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theta'&#10;$$&#10;&#10;\end{document}"/>
  <p:tag name="IGUANATEXSIZE" val="28"/>
  <p:tag name="IGUANATEXCURSOR" val="787"/>
</p:tagLst>
</file>

<file path=ppt/tags/tag156.xml><?xml version="1.0" encoding="utf-8"?>
<p:tagLst xmlns:a="http://schemas.openxmlformats.org/drawingml/2006/main" xmlns:r="http://schemas.openxmlformats.org/officeDocument/2006/relationships" xmlns:p="http://schemas.openxmlformats.org/presentationml/2006/main">
  <p:tag name="ORIGINALHEIGHT" val="149.25"/>
  <p:tag name="ORIGINALWIDTH" val="933.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gb{L} = \rgb{M} \circ \rgb{k}_\mathrm{d} (\uvec{n}\cdot \uvec{l}) &#10;$$&#10;&#10;\end{document}"/>
  <p:tag name="IGUANATEXSIZE" val="32"/>
  <p:tag name="IGUANATEXCURSOR" val="799"/>
</p:tagLst>
</file>

<file path=ppt/tags/tag157.xml><?xml version="1.0" encoding="utf-8"?>
<p:tagLst xmlns:a="http://schemas.openxmlformats.org/drawingml/2006/main" xmlns:r="http://schemas.openxmlformats.org/officeDocument/2006/relationships" xmlns:p="http://schemas.openxmlformats.org/presentationml/2006/main">
  <p:tag name="ORIGINALHEIGHT" val="109.5"/>
  <p:tag name="ORIGINALWIDTH" val="283.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s \theta'&#10;$$&#10;&#10;\end{document}"/>
  <p:tag name="IGUANATEXSIZE" val="32"/>
  <p:tag name="IGUANATEXCURSOR" val="792"/>
</p:tagLst>
</file>

<file path=ppt/tags/tag158.xml><?xml version="1.0" encoding="utf-8"?>
<p:tagLst xmlns:a="http://schemas.openxmlformats.org/drawingml/2006/main" xmlns:r="http://schemas.openxmlformats.org/officeDocument/2006/relationships" xmlns:p="http://schemas.openxmlformats.org/presentationml/2006/main">
  <p:tag name="ORIGINALHEIGHT" val="107.265"/>
  <p:tag name="ORIGINALWIDTH" val="84.0117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theta'&#10;$$&#10;\end{document}"/>
  <p:tag name="IGUANATEXSIZE" val="28"/>
  <p:tag name="IGUANATEXCURSOR" val="888"/>
</p:tagLst>
</file>

<file path=ppt/tags/tag159.xml><?xml version="1.0" encoding="utf-8"?>
<p:tagLst xmlns:a="http://schemas.openxmlformats.org/drawingml/2006/main" xmlns:r="http://schemas.openxmlformats.org/officeDocument/2006/relationships" xmlns:p="http://schemas.openxmlformats.org/presentationml/2006/main">
  <p:tag name="ORIGINALHEIGHT" val="86.26205"/>
  <p:tag name="ORIGINALWIDTH" val="63.0088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n}&#10;$$&#10;&#10;\end{document}"/>
  <p:tag name="IGUANATEXSIZE" val="32"/>
  <p:tag name="IGUANATEXCURSOR" val="787"/>
</p:tagLst>
</file>

<file path=ppt/tags/tag16.xml><?xml version="1.0" encoding="utf-8"?>
<p:tagLst xmlns:a="http://schemas.openxmlformats.org/drawingml/2006/main" xmlns:r="http://schemas.openxmlformats.org/officeDocument/2006/relationships" xmlns:p="http://schemas.openxmlformats.org/presentationml/2006/main">
  <p:tag name="ORIGINALHEIGHT" val="90"/>
  <p:tag name="ORIGINALWIDTH" val="51.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theta&#10;$$&#10;&#10;\end{document}"/>
  <p:tag name="IGUANATEXSIZE" val="32"/>
  <p:tag name="IGUANATEXCURSOR" val="787"/>
</p:tagLst>
</file>

<file path=ppt/tags/tag160.xml><?xml version="1.0" encoding="utf-8"?>
<p:tagLst xmlns:a="http://schemas.openxmlformats.org/drawingml/2006/main" xmlns:r="http://schemas.openxmlformats.org/officeDocument/2006/relationships" xmlns:p="http://schemas.openxmlformats.org/presentationml/2006/main">
  <p:tag name="ORIGINALHEIGHT" val="117.7665"/>
  <p:tag name="ORIGINALWIDTH" val="45.756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32"/>
  <p:tag name="IGUANATEXCURSOR" val="787"/>
</p:tagLst>
</file>

<file path=ppt/tags/tag161.xml><?xml version="1.0" encoding="utf-8"?>
<p:tagLst xmlns:a="http://schemas.openxmlformats.org/drawingml/2006/main" xmlns:r="http://schemas.openxmlformats.org/officeDocument/2006/relationships" xmlns:p="http://schemas.openxmlformats.org/presentationml/2006/main">
  <p:tag name="ORIGINALHEIGHT" val="135.0188"/>
  <p:tag name="ORIGINALWIDTH" val="75.010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_\idx{r}&#10;$$&#10;&#10;\end{document}"/>
  <p:tag name="IGUANATEXSIZE" val="32"/>
  <p:tag name="IGUANATEXCURSOR" val="795"/>
</p:tagLst>
</file>

<file path=ppt/tags/tag162.xml><?xml version="1.0" encoding="utf-8"?>
<p:tagLst xmlns:a="http://schemas.openxmlformats.org/drawingml/2006/main" xmlns:r="http://schemas.openxmlformats.org/officeDocument/2006/relationships" xmlns:p="http://schemas.openxmlformats.org/presentationml/2006/main">
  <p:tag name="ORIGINALHEIGHT" val="86.26205"/>
  <p:tag name="ORIGINALWIDTH" val="63.0088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32"/>
  <p:tag name="IGUANATEXCURSOR" val="787"/>
</p:tagLst>
</file>

<file path=ppt/tags/tag163.xml><?xml version="1.0" encoding="utf-8"?>
<p:tagLst xmlns:a="http://schemas.openxmlformats.org/drawingml/2006/main" xmlns:r="http://schemas.openxmlformats.org/officeDocument/2006/relationships" xmlns:p="http://schemas.openxmlformats.org/presentationml/2006/main">
  <p:tag name="ORIGINALHEIGHT" val="60.00835"/>
  <p:tag name="ORIGINALWIDTH" val="63.758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x}&#10;$$&#10;&#10;\end{document}"/>
  <p:tag name="IGUANATEXSIZE" val="32"/>
  <p:tag name="IGUANATEXCURSOR" val="772"/>
</p:tagLst>
</file>

<file path=ppt/tags/tag164.xml><?xml version="1.0" encoding="utf-8"?>
<p:tagLst xmlns:a="http://schemas.openxmlformats.org/drawingml/2006/main" xmlns:r="http://schemas.openxmlformats.org/officeDocument/2006/relationships" xmlns:p="http://schemas.openxmlformats.org/presentationml/2006/main">
  <p:tag name="ORIGINALHEIGHT" val="114.0159"/>
  <p:tag name="ORIGINALWIDTH" val="75.010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psi&#10;$$&#10;&#10;\end{document}"/>
  <p:tag name="IGUANATEXSIZE" val="32"/>
  <p:tag name="IGUANATEXCURSOR" val="784"/>
</p:tagLst>
</file>

<file path=ppt/tags/tag165.xml><?xml version="1.0" encoding="utf-8"?>
<p:tagLst xmlns:a="http://schemas.openxmlformats.org/drawingml/2006/main" xmlns:r="http://schemas.openxmlformats.org/officeDocument/2006/relationships" xmlns:p="http://schemas.openxmlformats.org/presentationml/2006/main">
  <p:tag name="ORIGINALHEIGHT" val="114.0159"/>
  <p:tag name="ORIGINALWIDTH" val="75.010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psi&#10;$$&#10;&#10;\end{document}"/>
  <p:tag name="IGUANATEXSIZE" val="32"/>
  <p:tag name="IGUANATEXCURSOR" val="784"/>
</p:tagLst>
</file>

<file path=ppt/tags/tag166.xml><?xml version="1.0" encoding="utf-8"?>
<p:tagLst xmlns:a="http://schemas.openxmlformats.org/drawingml/2006/main" xmlns:r="http://schemas.openxmlformats.org/officeDocument/2006/relationships" xmlns:p="http://schemas.openxmlformats.org/presentationml/2006/main">
  <p:tag name="ORIGINALHEIGHT" val="103.5144"/>
  <p:tag name="ORIGINALWIDTH" val="104.264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_\idx{r}&#10;$$&#10;&#10;\end{document}"/>
  <p:tag name="IGUANATEXSIZE" val="32"/>
  <p:tag name="IGUANATEXCURSOR" val="795"/>
</p:tagLst>
</file>

<file path=ppt/tags/tag167.xml><?xml version="1.0" encoding="utf-8"?>
<p:tagLst xmlns:a="http://schemas.openxmlformats.org/drawingml/2006/main" xmlns:r="http://schemas.openxmlformats.org/officeDocument/2006/relationships" xmlns:p="http://schemas.openxmlformats.org/presentationml/2006/main">
  <p:tag name="ORIGINALHEIGHT" val="1138.659"/>
  <p:tag name="ORIGINALWIDTH" val="105.764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rvec{x}&#10;$ \\&#10;$&#10;\uvec{n}&#10;$ \\&#10;$&#10;\uvec{v}&#10;$ \\&#10;$&#10;\uvec{v}_\idx{r}&#10;$ \\&#10;$&#10;\uvec{l}&#10;$ \\&#10;$&#10;\uvec{l}_\idx{r}&#10;$ \\&#10;$&#10;\psi&#10;$&#10;\end{document}"/>
  <p:tag name="IGUANATEXSIZE" val="32"/>
  <p:tag name="IGUANATEXCURSOR" val="996"/>
</p:tagLst>
</file>

<file path=ppt/tags/tag168.xml><?xml version="1.0" encoding="utf-8"?>
<p:tagLst xmlns:a="http://schemas.openxmlformats.org/drawingml/2006/main" xmlns:r="http://schemas.openxmlformats.org/officeDocument/2006/relationships" xmlns:p="http://schemas.openxmlformats.org/presentationml/2006/main">
  <p:tag name="ORIGINALHEIGHT" val="150.021"/>
  <p:tag name="ORIGINALWIDTH" val="697.597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s\psi = \uvec{l}_\idx{r}\cdot \uvec{v}&#10;$$&#10;&#10;\end{document}"/>
  <p:tag name="IGUANATEXSIZE" val="32"/>
  <p:tag name="IGUANATEXCURSOR" val="820"/>
</p:tagLst>
</file>

<file path=ppt/tags/tag169.xml><?xml version="1.0" encoding="utf-8"?>
<p:tagLst xmlns:a="http://schemas.openxmlformats.org/drawingml/2006/main" xmlns:r="http://schemas.openxmlformats.org/officeDocument/2006/relationships" xmlns:p="http://schemas.openxmlformats.org/presentationml/2006/main">
  <p:tag name="ORIGINALHEIGHT" val="135.0188"/>
  <p:tag name="ORIGINALWIDTH" val="75.010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_\idx{r}&#10;$$&#10;&#10;\end{document}"/>
  <p:tag name="IGUANATEXSIZE" val="32"/>
  <p:tag name="IGUANATEXCURSOR" val="795"/>
</p:tagLst>
</file>

<file path=ppt/tags/tag17.xml><?xml version="1.0" encoding="utf-8"?>
<p:tagLst xmlns:a="http://schemas.openxmlformats.org/drawingml/2006/main" xmlns:r="http://schemas.openxmlformats.org/officeDocument/2006/relationships" xmlns:p="http://schemas.openxmlformats.org/presentationml/2006/main">
  <p:tag name="ORIGINALHEIGHT" val="87"/>
  <p:tag name="ORIGINALWIDTH" val="63.75"/>
  <p:tag name="LATEXADDIN" val="\documentclass{tufte-book}&#10;\usepackage{amsmath}&#10;\usepackage{amssymb}&#10;%\usepackage{urwchancal}&#10;%\usepackage[cal=rsfso,calscaled=.96]{mathalfa}&#10;\usepackage{bm}&#10;\usepackage{accents}&#10;\usepackage{color}&#10;&#10;\definecolor{ppblue}{rgb}{0.0, 0.44, 0.75}&#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n}&#10;$$&#10;&#10;\end{document}"/>
  <p:tag name="IGUANATEXSIZE" val="32"/>
  <p:tag name="IGUANATEXCURSOR" val="693"/>
</p:tagLst>
</file>

<file path=ppt/tags/tag170.xml><?xml version="1.0" encoding="utf-8"?>
<p:tagLst xmlns:a="http://schemas.openxmlformats.org/drawingml/2006/main" xmlns:r="http://schemas.openxmlformats.org/officeDocument/2006/relationships" xmlns:p="http://schemas.openxmlformats.org/presentationml/2006/main">
  <p:tag name="ORIGINALHEIGHT" val="86.26205"/>
  <p:tag name="ORIGINALWIDTH" val="63.0088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32"/>
  <p:tag name="IGUANATEXCURSOR" val="787"/>
</p:tagLst>
</file>

<file path=ppt/tags/tag171.xml><?xml version="1.0" encoding="utf-8"?>
<p:tagLst xmlns:a="http://schemas.openxmlformats.org/drawingml/2006/main" xmlns:r="http://schemas.openxmlformats.org/officeDocument/2006/relationships" xmlns:p="http://schemas.openxmlformats.org/presentationml/2006/main">
  <p:tag name="ORIGINALHEIGHT" val="107.265"/>
  <p:tag name="ORIGINALWIDTH" val="84.0117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theta'&#10;$$&#10;\end{document}"/>
  <p:tag name="IGUANATEXSIZE" val="28"/>
  <p:tag name="IGUANATEXCURSOR" val="888"/>
</p:tagLst>
</file>

<file path=ppt/tags/tag172.xml><?xml version="1.0" encoding="utf-8"?>
<p:tagLst xmlns:a="http://schemas.openxmlformats.org/drawingml/2006/main" xmlns:r="http://schemas.openxmlformats.org/officeDocument/2006/relationships" xmlns:p="http://schemas.openxmlformats.org/presentationml/2006/main">
  <p:tag name="ORIGINALHEIGHT" val="107.265"/>
  <p:tag name="ORIGINALWIDTH" val="84.0117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theta'&#10;$$&#10;\end{document}"/>
  <p:tag name="IGUANATEXSIZE" val="28"/>
  <p:tag name="IGUANATEXCURSOR" val="888"/>
</p:tagLst>
</file>

<file path=ppt/tags/tag173.xml><?xml version="1.0" encoding="utf-8"?>
<p:tagLst xmlns:a="http://schemas.openxmlformats.org/drawingml/2006/main" xmlns:r="http://schemas.openxmlformats.org/officeDocument/2006/relationships" xmlns:p="http://schemas.openxmlformats.org/presentationml/2006/main">
  <p:tag name="ORIGINALHEIGHT" val="135.0188"/>
  <p:tag name="ORIGINALWIDTH" val="75.010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_\idx{r}&#10;$$&#10;&#10;\end{document}"/>
  <p:tag name="IGUANATEXSIZE" val="32"/>
  <p:tag name="IGUANATEXCURSOR" val="795"/>
</p:tagLst>
</file>

<file path=ppt/tags/tag174.xml><?xml version="1.0" encoding="utf-8"?>
<p:tagLst xmlns:a="http://schemas.openxmlformats.org/drawingml/2006/main" xmlns:r="http://schemas.openxmlformats.org/officeDocument/2006/relationships" xmlns:p="http://schemas.openxmlformats.org/presentationml/2006/main">
  <p:tag name="ORIGINALHEIGHT" val="86.26205"/>
  <p:tag name="ORIGINALWIDTH" val="63.0088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32"/>
  <p:tag name="IGUANATEXCURSOR" val="787"/>
</p:tagLst>
</file>

<file path=ppt/tags/tag175.xml><?xml version="1.0" encoding="utf-8"?>
<p:tagLst xmlns:a="http://schemas.openxmlformats.org/drawingml/2006/main" xmlns:r="http://schemas.openxmlformats.org/officeDocument/2006/relationships" xmlns:p="http://schemas.openxmlformats.org/presentationml/2006/main">
  <p:tag name="ORIGINALHEIGHT" val="114.0159"/>
  <p:tag name="ORIGINALWIDTH" val="75.010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psi&#10;$$&#10;&#10;\end{document}"/>
  <p:tag name="IGUANATEXSIZE" val="32"/>
  <p:tag name="IGUANATEXCURSOR" val="784"/>
</p:tagLst>
</file>

<file path=ppt/tags/tag176.xml><?xml version="1.0" encoding="utf-8"?>
<p:tagLst xmlns:a="http://schemas.openxmlformats.org/drawingml/2006/main" xmlns:r="http://schemas.openxmlformats.org/officeDocument/2006/relationships" xmlns:p="http://schemas.openxmlformats.org/presentationml/2006/main">
  <p:tag name="ORIGINALHEIGHT" val="114.0159"/>
  <p:tag name="ORIGINALWIDTH" val="75.010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psi&#10;$$&#10;&#10;\end{document}"/>
  <p:tag name="IGUANATEXSIZE" val="32"/>
  <p:tag name="IGUANATEXCURSOR" val="784"/>
</p:tagLst>
</file>

<file path=ppt/tags/tag177.xml><?xml version="1.0" encoding="utf-8"?>
<p:tagLst xmlns:a="http://schemas.openxmlformats.org/drawingml/2006/main" xmlns:r="http://schemas.openxmlformats.org/officeDocument/2006/relationships" xmlns:p="http://schemas.openxmlformats.org/presentationml/2006/main">
  <p:tag name="ORIGINALHEIGHT" val="114.0159"/>
  <p:tag name="ORIGINALWIDTH" val="300.79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gamma=1&#10;$$&#10;&#10;\end{document}"/>
  <p:tag name="IGUANATEXSIZE" val="32"/>
  <p:tag name="IGUANATEXCURSOR" val="788"/>
</p:tagLst>
</file>

<file path=ppt/tags/tag178.xml><?xml version="1.0" encoding="utf-8"?>
<p:tagLst xmlns:a="http://schemas.openxmlformats.org/drawingml/2006/main" xmlns:r="http://schemas.openxmlformats.org/officeDocument/2006/relationships" xmlns:p="http://schemas.openxmlformats.org/presentationml/2006/main">
  <p:tag name="ORIGINALHEIGHT" val="123.0172"/>
  <p:tag name="ORIGINALWIDTH" val="2692.126"/>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Olyan függvény, ami $\psi = 0$-ban veszi fel a maximumát:&#10;\end{document}"/>
  <p:tag name="IGUANATEXSIZE" val="28"/>
  <p:tag name="IGUANATEXCURSOR" val="935"/>
</p:tagLst>
</file>

<file path=ppt/tags/tag179.xml><?xml version="1.0" encoding="utf-8"?>
<p:tagLst xmlns:a="http://schemas.openxmlformats.org/drawingml/2006/main" xmlns:r="http://schemas.openxmlformats.org/officeDocument/2006/relationships" xmlns:p="http://schemas.openxmlformats.org/presentationml/2006/main">
  <p:tag name="ORIGINALHEIGHT" val="142.5199"/>
  <p:tag name="ORIGINALWIDTH" val="1005.8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 = M k_\idx{s} (\cos^+\psi)^\gamma&#10;$$&#10;&#10;\end{document}"/>
  <p:tag name="IGUANATEXSIZE" val="32"/>
  <p:tag name="IGUANATEXCURSOR" val="803"/>
</p:tagLst>
</file>

<file path=ppt/tags/tag18.xml><?xml version="1.0" encoding="utf-8"?>
<p:tagLst xmlns:a="http://schemas.openxmlformats.org/drawingml/2006/main" xmlns:r="http://schemas.openxmlformats.org/officeDocument/2006/relationships" xmlns:p="http://schemas.openxmlformats.org/presentationml/2006/main">
  <p:tag name="ORIGINALHEIGHT" val="60.75"/>
  <p:tag name="ORIGINALWIDTH" val="63.75"/>
  <p:tag name="LATEXADDIN" val="\documentclass{tufte-book}&#10;\usepackage{amsmath}&#10;\usepackage{amssymb}&#10;%\usepackage{urwchancal}&#10;%\usepackage[cal=rsfso,calscaled=.96]{mathalfa}&#10;\usepackage{bm}&#10;\usepackage{accents}&#10;\usepackage{color}&#10;&#10;\definecolor{ppblue}{rgb}{0.0, 0.44, 0.75}&#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x}&#10;$$&#10;&#10;\end{document}"/>
  <p:tag name="IGUANATEXSIZE" val="32"/>
  <p:tag name="IGUANATEXCURSOR" val="693"/>
</p:tagLst>
</file>

<file path=ppt/tags/tag180.xml><?xml version="1.0" encoding="utf-8"?>
<p:tagLst xmlns:a="http://schemas.openxmlformats.org/drawingml/2006/main" xmlns:r="http://schemas.openxmlformats.org/officeDocument/2006/relationships" xmlns:p="http://schemas.openxmlformats.org/presentationml/2006/main">
  <p:tag name="ORIGINALHEIGHT" val="150.021"/>
  <p:tag name="ORIGINALWIDTH" val="1707.98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idx{r}(\uvec{l}, \rvec{x}, \uvec{v}) = k_\idx{s} (\cos^+\psi)^\gamma / \cos\theta'&#10;$$&#10;&#10;\end{document}"/>
  <p:tag name="IGUANATEXSIZE" val="32"/>
  <p:tag name="IGUANATEXCURSOR" val="851"/>
</p:tagLst>
</file>

<file path=ppt/tags/tag181.xml><?xml version="1.0" encoding="utf-8"?>
<p:tagLst xmlns:a="http://schemas.openxmlformats.org/drawingml/2006/main" xmlns:r="http://schemas.openxmlformats.org/officeDocument/2006/relationships" xmlns:p="http://schemas.openxmlformats.org/presentationml/2006/main">
  <p:tag name="ORIGINALHEIGHT" val="114.0159"/>
  <p:tag name="ORIGINALWIDTH" val="307.5429"/>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gamma=4&#10;$$&#10;&#10;\end{document}"/>
  <p:tag name="IGUANATEXSIZE" val="32"/>
  <p:tag name="IGUANATEXCURSOR" val="788"/>
</p:tagLst>
</file>

<file path=ppt/tags/tag182.xml><?xml version="1.0" encoding="utf-8"?>
<p:tagLst xmlns:a="http://schemas.openxmlformats.org/drawingml/2006/main" xmlns:r="http://schemas.openxmlformats.org/officeDocument/2006/relationships" xmlns:p="http://schemas.openxmlformats.org/presentationml/2006/main">
  <p:tag name="ORIGINALHEIGHT" val="114.0159"/>
  <p:tag name="ORIGINALWIDTH" val="369.051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gamma=16&#10;$$&#10;&#10;\end{document}"/>
  <p:tag name="IGUANATEXSIZE" val="32"/>
  <p:tag name="IGUANATEXCURSOR" val="789"/>
</p:tagLst>
</file>

<file path=ppt/tags/tag183.xml><?xml version="1.0" encoding="utf-8"?>
<p:tagLst xmlns:a="http://schemas.openxmlformats.org/drawingml/2006/main" xmlns:r="http://schemas.openxmlformats.org/officeDocument/2006/relationships" xmlns:p="http://schemas.openxmlformats.org/presentationml/2006/main">
  <p:tag name="ORIGINALHEIGHT" val="232.5324"/>
  <p:tag name="ORIGINALWIDTH" val="1293.1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gb{L} = \rgb{M} \circ \rgb{k}_\idx{s} \left((\uvec{l}_\idx{r}\cdot\uvec{v})^+\right)^\gamma&#10;$$&#10;&#10;\end{document}"/>
  <p:tag name="IGUANATEXSIZE" val="32"/>
  <p:tag name="IGUANATEXCURSOR" val="866"/>
</p:tagLst>
</file>

<file path=ppt/tags/tag184.xml><?xml version="1.0" encoding="utf-8"?>
<p:tagLst xmlns:a="http://schemas.openxmlformats.org/drawingml/2006/main" xmlns:r="http://schemas.openxmlformats.org/officeDocument/2006/relationships" xmlns:p="http://schemas.openxmlformats.org/presentationml/2006/main">
  <p:tag name="ORIGINALHEIGHT" val="86.26205"/>
  <p:tag name="ORIGINALWIDTH" val="63.0088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32"/>
  <p:tag name="IGUANATEXCURSOR" val="787"/>
</p:tagLst>
</file>

<file path=ppt/tags/tag185.xml><?xml version="1.0" encoding="utf-8"?>
<p:tagLst xmlns:a="http://schemas.openxmlformats.org/drawingml/2006/main" xmlns:r="http://schemas.openxmlformats.org/officeDocument/2006/relationships" xmlns:p="http://schemas.openxmlformats.org/presentationml/2006/main">
  <p:tag name="ORIGINALHEIGHT" val="117.7665"/>
  <p:tag name="ORIGINALWIDTH" val="45.756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32"/>
  <p:tag name="IGUANATEXCURSOR" val="787"/>
</p:tagLst>
</file>

<file path=ppt/tags/tag186.xml><?xml version="1.0" encoding="utf-8"?>
<p:tagLst xmlns:a="http://schemas.openxmlformats.org/drawingml/2006/main" xmlns:r="http://schemas.openxmlformats.org/officeDocument/2006/relationships" xmlns:p="http://schemas.openxmlformats.org/presentationml/2006/main">
  <p:tag name="ORIGINALHEIGHT" val="86.26205"/>
  <p:tag name="ORIGINALWIDTH" val="63.0088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n}&#10;$$&#10;&#10;\end{document}"/>
  <p:tag name="IGUANATEXSIZE" val="32"/>
  <p:tag name="IGUANATEXCURSOR" val="787"/>
</p:tagLst>
</file>

<file path=ppt/tags/tag187.xml><?xml version="1.0" encoding="utf-8"?>
<p:tagLst xmlns:a="http://schemas.openxmlformats.org/drawingml/2006/main" xmlns:r="http://schemas.openxmlformats.org/officeDocument/2006/relationships" xmlns:p="http://schemas.openxmlformats.org/presentationml/2006/main">
  <p:tag name="ORIGINALHEIGHT" val="117.7665"/>
  <p:tag name="ORIGINALWIDTH" val="63.0088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h}&#10;$$&#10;&#10;\end{document}"/>
  <p:tag name="IGUANATEXSIZE" val="32"/>
  <p:tag name="IGUANATEXCURSOR" val="787"/>
</p:tagLst>
</file>

<file path=ppt/tags/tag188.xml><?xml version="1.0" encoding="utf-8"?>
<p:tagLst xmlns:a="http://schemas.openxmlformats.org/drawingml/2006/main" xmlns:r="http://schemas.openxmlformats.org/officeDocument/2006/relationships" xmlns:p="http://schemas.openxmlformats.org/presentationml/2006/main">
  <p:tag name="ORIGINALHEIGHT" val="107.265"/>
  <p:tag name="ORIGINALWIDTH" val="84.0117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theta'&#10;$$&#10;&#10;\end{document}"/>
  <p:tag name="IGUANATEXSIZE" val="32"/>
  <p:tag name="IGUANATEXCURSOR" val="787"/>
</p:tagLst>
</file>

<file path=ppt/tags/tag189.xml><?xml version="1.0" encoding="utf-8"?>
<p:tagLst xmlns:a="http://schemas.openxmlformats.org/drawingml/2006/main" xmlns:r="http://schemas.openxmlformats.org/officeDocument/2006/relationships" xmlns:p="http://schemas.openxmlformats.org/presentationml/2006/main">
  <p:tag name="ORIGINALHEIGHT" val="89.26244"/>
  <p:tag name="ORIGINALWIDTH" val="53.257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delta&#10;$$&#10;&#10;\end{document}"/>
  <p:tag name="IGUANATEXSIZE" val="32"/>
  <p:tag name="IGUANATEXCURSOR" val="786"/>
</p:tagLst>
</file>

<file path=ppt/tags/tag19.xml><?xml version="1.0" encoding="utf-8"?>
<p:tagLst xmlns:a="http://schemas.openxmlformats.org/drawingml/2006/main" xmlns:r="http://schemas.openxmlformats.org/officeDocument/2006/relationships" xmlns:p="http://schemas.openxmlformats.org/presentationml/2006/main">
  <p:tag name="ORIGINALHEIGHT" val="90"/>
  <p:tag name="ORIGINALWIDTH" val="51.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theta&#10;$$&#10;&#10;\end{document}"/>
  <p:tag name="IGUANATEXSIZE" val="32"/>
  <p:tag name="IGUANATEXCURSOR" val="786"/>
</p:tagLst>
</file>

<file path=ppt/tags/tag190.xml><?xml version="1.0" encoding="utf-8"?>
<p:tagLst xmlns:a="http://schemas.openxmlformats.org/drawingml/2006/main" xmlns:r="http://schemas.openxmlformats.org/officeDocument/2006/relationships" xmlns:p="http://schemas.openxmlformats.org/presentationml/2006/main">
  <p:tag name="ORIGINALHEIGHT" val="148.5207"/>
  <p:tag name="ORIGINALWIDTH" val="683.345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h} = (\uvec{l}+\uvec{v})^\wedge&#10;$$&#10;&#10;\end{document}"/>
  <p:tag name="IGUANATEXSIZE" val="32"/>
  <p:tag name="IGUANATEXCURSOR" val="817"/>
</p:tagLst>
</file>

<file path=ppt/tags/tag191.xml><?xml version="1.0" encoding="utf-8"?>
<p:tagLst xmlns:a="http://schemas.openxmlformats.org/drawingml/2006/main" xmlns:r="http://schemas.openxmlformats.org/officeDocument/2006/relationships" xmlns:p="http://schemas.openxmlformats.org/presentationml/2006/main">
  <p:tag name="ORIGINALHEIGHT" val="118.5165"/>
  <p:tag name="ORIGINALWIDTH" val="654.841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s\delta = \uvec{n}\cdot\uvec{h}&#10;$$&#10;&#10;\end{document}"/>
  <p:tag name="IGUANATEXSIZE" val="32"/>
  <p:tag name="IGUANATEXCURSOR" val="806"/>
</p:tagLst>
</file>

<file path=ppt/tags/tag192.xml><?xml version="1.0" encoding="utf-8"?>
<p:tagLst xmlns:a="http://schemas.openxmlformats.org/drawingml/2006/main" xmlns:r="http://schemas.openxmlformats.org/officeDocument/2006/relationships" xmlns:p="http://schemas.openxmlformats.org/presentationml/2006/main">
  <p:tag name="ORIGINALHEIGHT" val="141.0197"/>
  <p:tag name="ORIGINALWIDTH" val="981.88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 = M k_\idx{s} (\cos^+ \delta)^\gamma&#10;$$&#10;&#10;\end{document}"/>
  <p:tag name="IGUANATEXSIZE" val="32"/>
  <p:tag name="IGUANATEXCURSOR" val="818"/>
</p:tagLst>
</file>

<file path=ppt/tags/tag193.xml><?xml version="1.0" encoding="utf-8"?>
<p:tagLst xmlns:a="http://schemas.openxmlformats.org/drawingml/2006/main" xmlns:r="http://schemas.openxmlformats.org/officeDocument/2006/relationships" xmlns:p="http://schemas.openxmlformats.org/presentationml/2006/main">
  <p:tag name="ORIGINALHEIGHT" val="150.021"/>
  <p:tag name="ORIGINALWIDTH" val="1683.98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f_\idx{r}(\uvec{l}, \rvec{x}, \uvec{v}) = k_\idx{s} (\cos^+\delta)^\gamma / \cos\theta'&#10;$$&#10;&#10;\end{document}"/>
  <p:tag name="IGUANATEXSIZE" val="32"/>
  <p:tag name="IGUANATEXCURSOR" val="847"/>
</p:tagLst>
</file>

<file path=ppt/tags/tag194.xml><?xml version="1.0" encoding="utf-8"?>
<p:tagLst xmlns:a="http://schemas.openxmlformats.org/drawingml/2006/main" xmlns:r="http://schemas.openxmlformats.org/officeDocument/2006/relationships" xmlns:p="http://schemas.openxmlformats.org/presentationml/2006/main">
  <p:tag name="ORIGINALHEIGHT" val="306.7928"/>
  <p:tag name="ORIGINALWIDTH" val="1737.99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gb{L} = \rgb{M} \circ \rgb{k}_\idx{s} \left(\left((\uvec{l} + \uvec{v})^\wedge\cdot\uvec{n}\right)^+\right)^\gamma&#10;$$&#10;&#10;\end{document}"/>
  <p:tag name="IGUANATEXSIZE" val="32"/>
  <p:tag name="IGUANATEXCURSOR" val="888"/>
</p:tagLst>
</file>

<file path=ppt/tags/tag195.xml><?xml version="1.0" encoding="utf-8"?>
<p:tagLst xmlns:a="http://schemas.openxmlformats.org/drawingml/2006/main" xmlns:r="http://schemas.openxmlformats.org/officeDocument/2006/relationships" xmlns:p="http://schemas.openxmlformats.org/presentationml/2006/main">
  <p:tag name="ORIGINALHEIGHT" val="86.26205"/>
  <p:tag name="ORIGINALWIDTH" val="63.0088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32"/>
  <p:tag name="IGUANATEXCURSOR" val="787"/>
</p:tagLst>
</file>

<file path=ppt/tags/tag196.xml><?xml version="1.0" encoding="utf-8"?>
<p:tagLst xmlns:a="http://schemas.openxmlformats.org/drawingml/2006/main" xmlns:r="http://schemas.openxmlformats.org/officeDocument/2006/relationships" xmlns:p="http://schemas.openxmlformats.org/presentationml/2006/main">
  <p:tag name="ORIGINALHEIGHT" val="117.7665"/>
  <p:tag name="ORIGINALWIDTH" val="45.756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32"/>
  <p:tag name="IGUANATEXCURSOR" val="787"/>
</p:tagLst>
</file>

<file path=ppt/tags/tag197.xml><?xml version="1.0" encoding="utf-8"?>
<p:tagLst xmlns:a="http://schemas.openxmlformats.org/drawingml/2006/main" xmlns:r="http://schemas.openxmlformats.org/officeDocument/2006/relationships" xmlns:p="http://schemas.openxmlformats.org/presentationml/2006/main">
  <p:tag name="ORIGINALHEIGHT" val="88.48898"/>
  <p:tag name="ORIGINALWIDTH" val="300.712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 = 0&#10;$$&#10;&#10;\end{document}"/>
  <p:tag name="IGUANATEXSIZE" val="32"/>
  <p:tag name="IGUANATEXCURSOR" val="785"/>
  <p:tag name="TRANSPARENCY" val="True"/>
  <p:tag name="FILENAME" val=""/>
  <p:tag name="INPUTTYPE" val="0"/>
  <p:tag name="LATEXENGINEID" val="0"/>
  <p:tag name="TEMPFOLDER" val="c:\temp\"/>
</p:tagLst>
</file>

<file path=ppt/tags/tag198.xml><?xml version="1.0" encoding="utf-8"?>
<p:tagLst xmlns:a="http://schemas.openxmlformats.org/drawingml/2006/main" xmlns:r="http://schemas.openxmlformats.org/officeDocument/2006/relationships" xmlns:p="http://schemas.openxmlformats.org/presentationml/2006/main">
  <p:tag name="ORIGINALHEIGHT" val="86.26205"/>
  <p:tag name="ORIGINALWIDTH" val="63.0088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v}&#10;$$&#10;&#10;\end{document}"/>
  <p:tag name="IGUANATEXSIZE" val="32"/>
  <p:tag name="IGUANATEXCURSOR" val="787"/>
</p:tagLst>
</file>

<file path=ppt/tags/tag199.xml><?xml version="1.0" encoding="utf-8"?>
<p:tagLst xmlns:a="http://schemas.openxmlformats.org/drawingml/2006/main" xmlns:r="http://schemas.openxmlformats.org/officeDocument/2006/relationships" xmlns:p="http://schemas.openxmlformats.org/presentationml/2006/main">
  <p:tag name="ORIGINALHEIGHT" val="117.7665"/>
  <p:tag name="ORIGINALWIDTH" val="45.7563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l}&#10;$$&#10;&#10;\end{document}"/>
  <p:tag name="IGUANATEXSIZE" val="32"/>
  <p:tag name="IGUANATEXCURSOR" val="787"/>
</p:tagLst>
</file>

<file path=ppt/tags/tag2.xml><?xml version="1.0" encoding="utf-8"?>
<p:tagLst xmlns:a="http://schemas.openxmlformats.org/drawingml/2006/main" xmlns:r="http://schemas.openxmlformats.org/officeDocument/2006/relationships" xmlns:p="http://schemas.openxmlformats.org/presentationml/2006/main">
  <p:tag name="ORIGINALHEIGHT" val="129.7681"/>
  <p:tag name="ORIGINALWIDTH" val="1864.01"/>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ppgreen}&#10;Teljesítménysűrűség (exitancia): $M(\rvec{x})$&#10;\end{document}"/>
  <p:tag name="IGUANATEXSIZE" val="44"/>
  <p:tag name="IGUANATEXCURSOR" val="937"/>
</p:tagLst>
</file>

<file path=ppt/tags/tag20.xml><?xml version="1.0" encoding="utf-8"?>
<p:tagLst xmlns:a="http://schemas.openxmlformats.org/drawingml/2006/main" xmlns:r="http://schemas.openxmlformats.org/officeDocument/2006/relationships" xmlns:p="http://schemas.openxmlformats.org/presentationml/2006/main">
  <p:tag name="ORIGINALHEIGHT" val="131.25"/>
  <p:tag name="ORIGINALWIDTH" val="497.25"/>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uvec{v}) =&#10;$$&#10;&#10;\end{document}"/>
  <p:tag name="IGUANATEXSIZE" val="32"/>
  <p:tag name="IGUANATEXCURSOR" val="665"/>
</p:tagLst>
</file>

<file path=ppt/tags/tag200.xml><?xml version="1.0" encoding="utf-8"?>
<p:tagLst xmlns:a="http://schemas.openxmlformats.org/drawingml/2006/main" xmlns:r="http://schemas.openxmlformats.org/officeDocument/2006/relationships" xmlns:p="http://schemas.openxmlformats.org/presentationml/2006/main">
  <p:tag name="ORIGINALHEIGHT" val="121.4848"/>
  <p:tag name="ORIGINALWIDTH" val="303.71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 \neq 0&#10;$$&#10;&#10;\end{document}"/>
  <p:tag name="IGUANATEXSIZE" val="32"/>
  <p:tag name="IGUANATEXCURSOR" val="786"/>
  <p:tag name="TRANSPARENCY" val="True"/>
  <p:tag name="FILENAME" val=""/>
  <p:tag name="INPUTTYPE" val="0"/>
  <p:tag name="LATEXENGINEID" val="0"/>
  <p:tag name="TEMPFOLDER" val="c:\temp\"/>
</p:tagLst>
</file>

<file path=ppt/tags/tag201.xml><?xml version="1.0" encoding="utf-8"?>
<p:tagLst xmlns:a="http://schemas.openxmlformats.org/drawingml/2006/main" xmlns:r="http://schemas.openxmlformats.org/officeDocument/2006/relationships" xmlns:p="http://schemas.openxmlformats.org/presentationml/2006/main">
  <p:tag name="ORIGINALHEIGHT" val="137.2328"/>
  <p:tag name="ORIGINALWIDTH" val="955.3806"/>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gb{L} = \rgb{M} \circ \rgb{k}_\idx{s} \cos^\gamma \delta&#10;$$&#10;&#10;\end{document}"/>
  <p:tag name="IGUANATEXSIZE" val="32"/>
  <p:tag name="IGUANATEXCURSOR" val="838"/>
  <p:tag name="TRANSPARENCY" val="True"/>
  <p:tag name="FILENAME" val=""/>
  <p:tag name="INPUTTYPE" val="0"/>
  <p:tag name="LATEXENGINEID" val="0"/>
  <p:tag name="TEMPFOLDER" val="c:\temp\"/>
</p:tagLst>
</file>

<file path=ppt/tags/tag202.xml><?xml version="1.0" encoding="utf-8"?>
<p:tagLst xmlns:a="http://schemas.openxmlformats.org/drawingml/2006/main" xmlns:r="http://schemas.openxmlformats.org/officeDocument/2006/relationships" xmlns:p="http://schemas.openxmlformats.org/presentationml/2006/main">
  <p:tag name="ORIGINALHEIGHT" val="155.2306"/>
  <p:tag name="ORIGINALWIDTH" val="921.6348"/>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gb{L} = \rgb{M} \circ \rgb{f}_\mathbf{r} \cos \theta'&#10;$$&#10;&#10;\end{document}"/>
  <p:tag name="IGUANATEXSIZE" val="32"/>
  <p:tag name="IGUANATEXCURSOR" val="835"/>
  <p:tag name="TRANSPARENCY" val="True"/>
  <p:tag name="FILENAME" val=""/>
  <p:tag name="INPUTTYPE" val="0"/>
  <p:tag name="LATEXENGINEID" val="0"/>
  <p:tag name="TEMPFOLDER" val="c:\temp\"/>
</p:tagLst>
</file>

<file path=ppt/tags/tag203.xml><?xml version="1.0" encoding="utf-8"?>
<p:tagLst xmlns:a="http://schemas.openxmlformats.org/drawingml/2006/main" xmlns:r="http://schemas.openxmlformats.org/officeDocument/2006/relationships" xmlns:p="http://schemas.openxmlformats.org/presentationml/2006/main">
  <p:tag name="ORIGINALHEIGHT" val="288.7139"/>
  <p:tag name="ORIGINALWIDTH" val="767.154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gb{f}_\mathbf{r} = \frac{\rgb{k}_\idx{s} \cos^\gamma \delta}{\cos \theta'}&#10;$$&#10;&#10;\end{document}"/>
  <p:tag name="IGUANATEXSIZE" val="32"/>
  <p:tag name="IGUANATEXCURSOR" val="855"/>
  <p:tag name="TRANSPARENCY" val="True"/>
  <p:tag name="FILENAME" val=""/>
  <p:tag name="INPUTTYPE" val="0"/>
  <p:tag name="LATEXENGINEID" val="0"/>
  <p:tag name="TEMPFOLDER" val="c:\temp\"/>
</p:tagLst>
</file>

<file path=ppt/tags/tag204.xml><?xml version="1.0" encoding="utf-8"?>
<p:tagLst xmlns:a="http://schemas.openxmlformats.org/drawingml/2006/main" xmlns:r="http://schemas.openxmlformats.org/officeDocument/2006/relationships" xmlns:p="http://schemas.openxmlformats.org/presentationml/2006/main">
  <p:tag name="ORIGINALHEIGHT" val="319.4601"/>
  <p:tag name="ORIGINALWIDTH" val="1274.841"/>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gb{f}_\mathbf{r} = \frac{\rgb{k}_\idx{s} \cos^\gamma \delta}{\max \left(\cos \theta, \cos \theta'\right)}&#10;$$&#10;&#10;\end{document}"/>
  <p:tag name="IGUANATEXSIZE" val="32"/>
  <p:tag name="IGUANATEXCURSOR" val="886"/>
  <p:tag name="TRANSPARENCY" val="True"/>
  <p:tag name="FILENAME" val=""/>
  <p:tag name="INPUTTYPE" val="0"/>
  <p:tag name="LATEXENGINEID" val="0"/>
  <p:tag name="TEMPFOLDER" val="c:\temp\"/>
</p:tagLst>
</file>

<file path=ppt/tags/tag205.xml><?xml version="1.0" encoding="utf-8"?>
<p:tagLst xmlns:a="http://schemas.openxmlformats.org/drawingml/2006/main" xmlns:r="http://schemas.openxmlformats.org/officeDocument/2006/relationships" xmlns:p="http://schemas.openxmlformats.org/presentationml/2006/main">
  <p:tag name="ORIGINALHEIGHT" val="303.712"/>
  <p:tag name="ORIGINALWIDTH" val="1943.007"/>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gb{L} = \rgb{M} \circ \rgb{k}_\idx{s} \cos^\gamma \delta&#10;\frac{\cos \theta'}{\max \left(\cos \theta, \cos \theta'\right)}&#10;$$&#10;&#10;\end{document}"/>
  <p:tag name="IGUANATEXSIZE" val="32"/>
  <p:tag name="IGUANATEXCURSOR" val="857"/>
  <p:tag name="TRANSPARENCY" val="True"/>
  <p:tag name="FILENAME" val=""/>
  <p:tag name="INPUTTYPE" val="0"/>
  <p:tag name="LATEXENGINEID" val="0"/>
  <p:tag name="TEMPFOLDER" val="c:\temp\"/>
</p:tagLst>
</file>

<file path=ppt/tags/tag206.xml><?xml version="1.0" encoding="utf-8"?>
<p:tagLst xmlns:a="http://schemas.openxmlformats.org/drawingml/2006/main" xmlns:r="http://schemas.openxmlformats.org/officeDocument/2006/relationships" xmlns:p="http://schemas.openxmlformats.org/presentationml/2006/main">
  <p:tag name="ORIGINALHEIGHT" val="140.9824"/>
  <p:tag name="ORIGINALWIDTH" val="396.700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n} \cdot \uvec{v})^+&#10;$$&#10;&#10;\end{document}"/>
  <p:tag name="IGUANATEXSIZE" val="32"/>
  <p:tag name="IGUANATEXCURSOR" val="807"/>
  <p:tag name="TRANSPARENCY" val="True"/>
  <p:tag name="FILENAME" val=""/>
  <p:tag name="INPUTTYPE" val="0"/>
  <p:tag name="LATEXENGINEID" val="0"/>
  <p:tag name="TEMPFOLDER" val="c:\temp\"/>
</p:tagLst>
</file>

<file path=ppt/tags/tag207.xml><?xml version="1.0" encoding="utf-8"?>
<p:tagLst xmlns:a="http://schemas.openxmlformats.org/drawingml/2006/main" xmlns:r="http://schemas.openxmlformats.org/officeDocument/2006/relationships" xmlns:p="http://schemas.openxmlformats.org/presentationml/2006/main">
  <p:tag name="ORIGINALHEIGHT" val="147.7315"/>
  <p:tag name="ORIGINALWIDTH" val="372.703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uvec{n} \cdot \uvec{l})^+&#10;$$&#10;&#10;\end{document}"/>
  <p:tag name="IGUANATEXSIZE" val="32"/>
  <p:tag name="IGUANATEXCURSOR" val="803"/>
  <p:tag name="TRANSPARENCY" val="True"/>
  <p:tag name="FILENAME" val=""/>
  <p:tag name="INPUTTYPE" val="0"/>
  <p:tag name="LATEXENGINEID" val="0"/>
  <p:tag name="TEMPFOLDER" val="c:\temp\"/>
</p:tagLst>
</file>

<file path=ppt/tags/tag21.xml><?xml version="1.0" encoding="utf-8"?>
<p:tagLst xmlns:a="http://schemas.openxmlformats.org/drawingml/2006/main" xmlns:r="http://schemas.openxmlformats.org/officeDocument/2006/relationships" xmlns:p="http://schemas.openxmlformats.org/presentationml/2006/main">
  <p:tag name="ORIGINALHEIGHT" val="92.25"/>
  <p:tag name="ORIGINALWIDTH" val="165.75"/>
  <p:tag name="LATEXADDIN" val="\documentclass{tufte-book}&#10;\usepackage{amsmath}&#10;\usepackage{amssymb}&#10;%\usepackage{urwchancal}&#10;%\usepackage[cal=rsfso,calscaled=.96]{mathalfa}&#10;\usepackage{bm}&#10;\usepackage{accents}&#10;\usepackage{color}&#10;&#10;\definecolor{ppblue}{rgb}{0.0, 0.44, 0.75}&#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mathrm{d}\mathit{\Phi}&#10;$$&#10;&#10;\end{document}"/>
  <p:tag name="IGUANATEXSIZE" val="32"/>
  <p:tag name="IGUANATEXCURSOR" val="708"/>
</p:tagLst>
</file>

<file path=ppt/tags/tag22.xml><?xml version="1.0" encoding="utf-8"?>
<p:tagLst xmlns:a="http://schemas.openxmlformats.org/drawingml/2006/main" xmlns:r="http://schemas.openxmlformats.org/officeDocument/2006/relationships" xmlns:p="http://schemas.openxmlformats.org/presentationml/2006/main">
  <p:tag name="ORIGINALHEIGHT" val="92.25"/>
  <p:tag name="ORIGINALWIDTH" val="165"/>
  <p:tag name="LATEXADDIN" val="\documentclass{tufte-book}&#10;\usepackage{amsmath}&#10;\usepackage{amssymb}&#10;%\usepackage{urwchancal}&#10;%\usepackage[cal=rsfso,calscaled=.96]{mathalfa}&#10;\usepackage{bm}&#10;\usepackage{accents}&#10;\usepackage{color}&#10;&#10;\definecolor{ppblue}{rgb}{0.0, 0.44, 0.75}&#10;\definecolor{ppgreen}{rgb}{0.0, 0.69,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ppgreen}&#10;\mathrm{d}A&#10;$$&#10;&#10;\end{document}"/>
  <p:tag name="IGUANATEXSIZE" val="32"/>
  <p:tag name="IGUANATEXCURSOR" val="284"/>
</p:tagLst>
</file>

<file path=ppt/tags/tag23.xml><?xml version="1.0" encoding="utf-8"?>
<p:tagLst xmlns:a="http://schemas.openxmlformats.org/drawingml/2006/main" xmlns:r="http://schemas.openxmlformats.org/officeDocument/2006/relationships" xmlns:p="http://schemas.openxmlformats.org/presentationml/2006/main">
  <p:tag name="ORIGINALHEIGHT" val="91.5"/>
  <p:tag name="ORIGINALWIDTH" val="249.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pplightgreen}&#10;\cos \theta&#10;$$&#10;&#10;\end{document}"/>
  <p:tag name="IGUANATEXSIZE" val="32"/>
  <p:tag name="IGUANATEXCURSOR" val="812"/>
</p:tagLst>
</file>

<file path=ppt/tags/tag24.xml><?xml version="1.0" encoding="utf-8"?>
<p:tagLst xmlns:a="http://schemas.openxmlformats.org/drawingml/2006/main" xmlns:r="http://schemas.openxmlformats.org/officeDocument/2006/relationships" xmlns:p="http://schemas.openxmlformats.org/presentationml/2006/main">
  <p:tag name="ORIGINALHEIGHT" val="92.25"/>
  <p:tag name="ORIGINALWIDTH" val="164.25"/>
  <p:tag name="LATEXADDIN" val="\documentclass{tufte-book}&#10;\usepackage{amsmath}&#10;\usepackage{amssymb}&#10;%\usepackage{urwchancal}&#10;%\usepackage[cal=rsfso,calscaled=.96]{mathalfa}&#10;\usepackage{bm}&#10;\usepackage{accents}&#10;\usepackage{color}&#10;&#10;\definecolor{ppblue}{rgb}{0.0, 0.44, 0.75}&#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red}&#10;\mathrm{d}\omega&#10;$$&#10;&#10;\end{document}"/>
  <p:tag name="IGUANATEXSIZE" val="32"/>
  <p:tag name="IGUANATEXCURSOR" val="714"/>
</p:tagLst>
</file>

<file path=ppt/tags/tag25.xml><?xml version="1.0" encoding="utf-8"?>
<p:tagLst xmlns:a="http://schemas.openxmlformats.org/drawingml/2006/main" xmlns:r="http://schemas.openxmlformats.org/officeDocument/2006/relationships" xmlns:p="http://schemas.openxmlformats.org/presentationml/2006/main">
  <p:tag name="ORIGINALHEIGHT" val="129.7681"/>
  <p:tag name="ORIGINALWIDTH" val="905.3764"/>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ppgreen}&#10;Radiancia: $L(\rvec{x}, \omega)$&#10;\end{document}"/>
  <p:tag name="IGUANATEXSIZE" val="44"/>
  <p:tag name="IGUANATEXCURSOR" val="921"/>
</p:tagLst>
</file>

<file path=ppt/tags/tag26.xml><?xml version="1.0" encoding="utf-8"?>
<p:tagLst xmlns:a="http://schemas.openxmlformats.org/drawingml/2006/main" xmlns:r="http://schemas.openxmlformats.org/officeDocument/2006/relationships" xmlns:p="http://schemas.openxmlformats.org/presentationml/2006/main">
  <p:tag name="ORIGINALHEIGHT" val="131.25"/>
  <p:tag name="ORIGINALWIDTH" val="1339.5"/>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mathrm{d}\mathit{\Phi} =  L(\rvec{x}, \uvec{v}) \mathrm{d}A \cos \theta \mathrm{d} \omega&#10;$$&#10;&#10;\end{document}"/>
  <p:tag name="IGUANATEXSIZE" val="32"/>
  <p:tag name="IGUANATEXCURSOR" val="714"/>
</p:tagLst>
</file>

<file path=ppt/tags/tag27.xml><?xml version="1.0" encoding="utf-8"?>
<p:tagLst xmlns:a="http://schemas.openxmlformats.org/drawingml/2006/main" xmlns:r="http://schemas.openxmlformats.org/officeDocument/2006/relationships" xmlns:p="http://schemas.openxmlformats.org/presentationml/2006/main">
  <p:tag name="ORIGINALHEIGHT" val="131.25"/>
  <p:tag name="ORIGINALWIDTH" val="378.75"/>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omega)&#10;$$&#10;&#10;\end{document}"/>
  <p:tag name="IGUANATEXSIZE" val="32"/>
  <p:tag name="IGUANATEXCURSOR" val="661"/>
</p:tagLst>
</file>

<file path=ppt/tags/tag28.xml><?xml version="1.0" encoding="utf-8"?>
<p:tagLst xmlns:a="http://schemas.openxmlformats.org/drawingml/2006/main" xmlns:r="http://schemas.openxmlformats.org/officeDocument/2006/relationships" xmlns:p="http://schemas.openxmlformats.org/presentationml/2006/main">
  <p:tag name="ORIGINALHEIGHT" val="149.25"/>
  <p:tag name="ORIGINALWIDTH" val="503.25"/>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mathrm{in}(\rvec{x}, \omega')&#10;$$&#10;&#10;\end{document}"/>
  <p:tag name="IGUANATEXSIZE" val="32"/>
  <p:tag name="IGUANATEXCURSOR" val="673"/>
</p:tagLst>
</file>

<file path=ppt/tags/tag29.xml><?xml version="1.0" encoding="utf-8"?>
<p:tagLst xmlns:a="http://schemas.openxmlformats.org/drawingml/2006/main" xmlns:r="http://schemas.openxmlformats.org/officeDocument/2006/relationships" xmlns:p="http://schemas.openxmlformats.org/presentationml/2006/main">
  <p:tag name="ORIGINALHEIGHT" val="61.5"/>
  <p:tag name="ORIGINALWIDTH" val="88.5"/>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omega&#10;$$&#10;&#10;\end{document}"/>
  <p:tag name="IGUANATEXSIZE" val="32"/>
  <p:tag name="IGUANATEXCURSOR" val="642"/>
</p:tagLst>
</file>

<file path=ppt/tags/tag3.xml><?xml version="1.0" encoding="utf-8"?>
<p:tagLst xmlns:a="http://schemas.openxmlformats.org/drawingml/2006/main" xmlns:r="http://schemas.openxmlformats.org/officeDocument/2006/relationships" xmlns:p="http://schemas.openxmlformats.org/presentationml/2006/main">
  <p:tag name="ORIGINALHEIGHT" val="129.7681"/>
  <p:tag name="ORIGINALWIDTH" val="1886.51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ppgreen}&#10;Teljesítménysűrűség (irradiancia): $E(\rvec{x})$&#10;\end{document}"/>
  <p:tag name="IGUANATEXSIZE" val="44"/>
  <p:tag name="IGUANATEXCURSOR" val="931"/>
</p:tagLst>
</file>

<file path=ppt/tags/tag30.xml><?xml version="1.0" encoding="utf-8"?>
<p:tagLst xmlns:a="http://schemas.openxmlformats.org/drawingml/2006/main" xmlns:r="http://schemas.openxmlformats.org/officeDocument/2006/relationships" xmlns:p="http://schemas.openxmlformats.org/presentationml/2006/main">
  <p:tag name="ORIGINALHEIGHT" val="108"/>
  <p:tag name="ORIGINALWIDTH" val="123"/>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omega'&#10;$$&#10;&#10;\end{document}"/>
  <p:tag name="IGUANATEXSIZE" val="32"/>
  <p:tag name="IGUANATEXCURSOR" val="649"/>
</p:tagLst>
</file>

<file path=ppt/tags/tag31.xml><?xml version="1.0" encoding="utf-8"?>
<p:tagLst xmlns:a="http://schemas.openxmlformats.org/drawingml/2006/main" xmlns:r="http://schemas.openxmlformats.org/officeDocument/2006/relationships" xmlns:p="http://schemas.openxmlformats.org/presentationml/2006/main">
  <p:tag name="ORIGINALHEIGHT" val="60.75"/>
  <p:tag name="ORIGINALWIDTH" val="63.75"/>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vec{x}&#10;$$&#10;&#10;\end{document}"/>
  <p:tag name="IGUANATEXSIZE" val="32"/>
  <p:tag name="IGUANATEXCURSOR" val="650"/>
</p:tagLst>
</file>

<file path=ppt/tags/tag32.xml><?xml version="1.0" encoding="utf-8"?>
<p:tagLst xmlns:a="http://schemas.openxmlformats.org/drawingml/2006/main" xmlns:r="http://schemas.openxmlformats.org/officeDocument/2006/relationships" xmlns:p="http://schemas.openxmlformats.org/presentationml/2006/main">
  <p:tag name="ORIGINALHEIGHT" val="141"/>
  <p:tag name="ORIGINALWIDTH" val="599.25"/>
  <p:tag name="LATEXADDIN" val="\documentclass{tufte-book}&#10;\usepackage{amsmath}&#10;\usepackage{amssymb}&#10;%\usepackage{urwchancal}&#10;%\usepackage[cal=rsfso,calscaled=.96]{mathalfa}&#10;\usepackage{bm}&#10;\usepackage{accents}&#10;\usepackage{color}&#10;&#10;\definecolor{ppblue}{rgb}{0.0, 0.44, 0.75}&#10;\definecolor{ppgreen}{rgb}{0.0, 0.69,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color{ppgreen}&#10;f_\mathrm{r}( \omega' , \rvec{x}, \omega)&#10;$$&#10;&#10;\end{document}"/>
  <p:tag name="IGUANATEXSIZE" val="32"/>
  <p:tag name="IGUANATEXCURSOR" val="739"/>
</p:tagLst>
</file>

<file path=ppt/tags/tag33.xml><?xml version="1.0" encoding="utf-8"?>
<p:tagLst xmlns:a="http://schemas.openxmlformats.org/drawingml/2006/main" xmlns:r="http://schemas.openxmlformats.org/officeDocument/2006/relationships" xmlns:p="http://schemas.openxmlformats.org/presentationml/2006/main">
  <p:tag name="ORIGINALHEIGHT" val="336.75"/>
  <p:tag name="ORIGINALWIDTH" val="235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omega) = \color{red} \int\limits_\mathit{\Omega} \color{black} L^\mathrm{in}(\rvec{x}, \omega') \color{ppblue} \cos \theta' f_\mathrm{r}(\omega', \rvec{x}, \omega) \color{red} \mathrm{d}\omega'&#10;$$&#10;&#10;\end{document}"/>
  <p:tag name="IGUANATEXSIZE" val="36"/>
  <p:tag name="IGUANATEXCURSOR" val="916"/>
</p:tagLst>
</file>

<file path=ppt/tags/tag34.xml><?xml version="1.0" encoding="utf-8"?>
<p:tagLst xmlns:a="http://schemas.openxmlformats.org/drawingml/2006/main" xmlns:r="http://schemas.openxmlformats.org/officeDocument/2006/relationships" xmlns:p="http://schemas.openxmlformats.org/presentationml/2006/main">
  <p:tag name="ORIGINALHEIGHT" val="108"/>
  <p:tag name="ORIGINALWIDTH" val="85.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theta'&#10;$$&#10;&#10;\end{document}"/>
  <p:tag name="IGUANATEXSIZE" val="36"/>
  <p:tag name="IGUANATEXCURSOR" val="787"/>
</p:tagLst>
</file>

<file path=ppt/tags/tag35.xml><?xml version="1.0" encoding="utf-8"?>
<p:tagLst xmlns:a="http://schemas.openxmlformats.org/drawingml/2006/main" xmlns:r="http://schemas.openxmlformats.org/officeDocument/2006/relationships" xmlns:p="http://schemas.openxmlformats.org/presentationml/2006/main">
  <p:tag name="ORIGINALHEIGHT" val="114.0159"/>
  <p:tag name="ORIGINALWIDTH" val="1550.466"/>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z $\omega$ irányba visszavert radiancia&#10;\end{document}"/>
  <p:tag name="IGUANATEXSIZE" val="28"/>
  <p:tag name="IGUANATEXCURSOR" val="919"/>
</p:tagLst>
</file>

<file path=ppt/tags/tag36.xml><?xml version="1.0" encoding="utf-8"?>
<p:tagLst xmlns:a="http://schemas.openxmlformats.org/drawingml/2006/main" xmlns:r="http://schemas.openxmlformats.org/officeDocument/2006/relationships" xmlns:p="http://schemas.openxmlformats.org/presentationml/2006/main">
  <p:tag name="ORIGINALHEIGHT" val="128.2679"/>
  <p:tag name="ORIGINALWIDTH" val="1801.751"/>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red} minden bejövő $\omega'$ irányra összegezve&#10;\end{document}"/>
  <p:tag name="IGUANATEXSIZE" val="24"/>
  <p:tag name="IGUANATEXCURSOR" val="914"/>
</p:tagLst>
</file>

<file path=ppt/tags/tag37.xml><?xml version="1.0" encoding="utf-8"?>
<p:tagLst xmlns:a="http://schemas.openxmlformats.org/drawingml/2006/main" xmlns:r="http://schemas.openxmlformats.org/officeDocument/2006/relationships" xmlns:p="http://schemas.openxmlformats.org/presentationml/2006/main">
  <p:tag name="ORIGINALHEIGHT" val="138.0193"/>
  <p:tag name="ORIGINALWIDTH" val="1935.2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black} az onnan bejövő $L^\mathrm{in}$ radiancia, szorozva&#10;\end{document}"/>
  <p:tag name="IGUANATEXSIZE" val="24"/>
  <p:tag name="IGUANATEXCURSOR" val="894"/>
</p:tagLst>
</file>

<file path=ppt/tags/tag38.xml><?xml version="1.0" encoding="utf-8"?>
<p:tagLst xmlns:a="http://schemas.openxmlformats.org/drawingml/2006/main" xmlns:r="http://schemas.openxmlformats.org/officeDocument/2006/relationships" xmlns:p="http://schemas.openxmlformats.org/presentationml/2006/main">
  <p:tag name="ORIGINALHEIGHT" val="114.0159"/>
  <p:tag name="ORIGINALWIDTH" val="2522.60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ppblue} az $\omega$ irányba történő visszaverődés valószínűségével&#10;\end{document}"/>
  <p:tag name="IGUANATEXSIZE" val="24"/>
  <p:tag name="IGUANATEXCURSOR" val="951"/>
</p:tagLst>
</file>

<file path=ppt/tags/tag39.xml><?xml version="1.0" encoding="utf-8"?>
<p:tagLst xmlns:a="http://schemas.openxmlformats.org/drawingml/2006/main" xmlns:r="http://schemas.openxmlformats.org/officeDocument/2006/relationships" xmlns:p="http://schemas.openxmlformats.org/presentationml/2006/main">
  <p:tag name="ORIGINALHEIGHT" val="336.75"/>
  <p:tag name="ORIGINALWIDTH" val="2355.7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omega) = \color{red} \int\limits_\mathit{\Omega} \color{black} L^\mathrm{in}(\rvec{x}, \omega') \color{ppblue} \cos \theta' f_\mathrm{r}(\omega', \rvec{x}, \omega) \color{red} \mathrm{d}\omega'&#10;$$&#10;&#10;\end{document}"/>
  <p:tag name="IGUANATEXSIZE" val="36"/>
  <p:tag name="IGUANATEXCURSOR" val="916"/>
</p:tagLst>
</file>

<file path=ppt/tags/tag4.xml><?xml version="1.0" encoding="utf-8"?>
<p:tagLst xmlns:a="http://schemas.openxmlformats.org/drawingml/2006/main" xmlns:r="http://schemas.openxmlformats.org/officeDocument/2006/relationships" xmlns:p="http://schemas.openxmlformats.org/presentationml/2006/main">
  <p:tag name="ORIGINALHEIGHT" val="129.7681"/>
  <p:tag name="ORIGINALWIDTH" val="736.602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ppgreen}&#10;Intenzitás: $I(\omega)$&#10;\end{document}"/>
  <p:tag name="IGUANATEXSIZE" val="44"/>
  <p:tag name="IGUANATEXCURSOR" val="915"/>
</p:tagLst>
</file>

<file path=ppt/tags/tag40.xml><?xml version="1.0" encoding="utf-8"?>
<p:tagLst xmlns:a="http://schemas.openxmlformats.org/drawingml/2006/main" xmlns:r="http://schemas.openxmlformats.org/officeDocument/2006/relationships" xmlns:p="http://schemas.openxmlformats.org/presentationml/2006/main">
  <p:tag name="ORIGINALHEIGHT" val="114.0159"/>
  <p:tag name="ORIGINALWIDTH" val="2263.816"/>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Dirac-delta az $\omega_\idx{r}$ ideális visszaverődési iránynál&#10;\end{document}"/>
  <p:tag name="IGUANATEXSIZE" val="28"/>
  <p:tag name="IGUANATEXCURSOR" val="902"/>
</p:tagLst>
</file>

<file path=ppt/tags/tag41.xml><?xml version="1.0" encoding="utf-8"?>
<p:tagLst xmlns:a="http://schemas.openxmlformats.org/drawingml/2006/main" xmlns:r="http://schemas.openxmlformats.org/officeDocument/2006/relationships" xmlns:p="http://schemas.openxmlformats.org/presentationml/2006/main">
  <p:tag name="ORIGINALHEIGHT" val="142.5199"/>
  <p:tag name="ORIGINALWIDTH" val="1942.771"/>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L(\rvec{x}, \omega) = L^\idx{in}(\rvec{x}, \omega_\idx{r}) R + L^\idx{in}(\rvec{x}, \omega_\idx{t}) T$&#10;\end{document}"/>
  <p:tag name="IGUANATEXSIZE" val="36"/>
  <p:tag name="IGUANATEXCURSOR" val="969"/>
</p:tagLst>
</file>

<file path=ppt/tags/tag42.xml><?xml version="1.0" encoding="utf-8"?>
<p:tagLst xmlns:a="http://schemas.openxmlformats.org/drawingml/2006/main" xmlns:r="http://schemas.openxmlformats.org/officeDocument/2006/relationships" xmlns:p="http://schemas.openxmlformats.org/presentationml/2006/main">
  <p:tag name="ORIGINALHEIGHT" val="96.8774"/>
  <p:tag name="ORIGINALWIDTH" val="958.9554"/>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 = \frac{1}{2} \left| \frac{\cos \theta - (\mu + \cuvec{\jj} \kappa) \cos \theta'}{\cos \theta + (\mu + \cuvec{\jj} \kappa) \cos \theta'} \right|^2 + \frac{1}{2} \left| \frac{\cos \theta' - (\mu + \cuvec{\jj} \kappa) \cos \theta}{\cos \theta' + (\mu + \cuvec{\jj} \kappa) \cos \theta} \right|^2 &#10;$$&#10;&#10;\end{document}"/>
  <p:tag name="IGUANATEXSIZE" val="88"/>
  <p:tag name="IGUANATEXCURSOR" val="987"/>
</p:tagLst>
</file>

<file path=ppt/tags/tag43.xml><?xml version="1.0" encoding="utf-8"?>
<p:tagLst xmlns:a="http://schemas.openxmlformats.org/drawingml/2006/main" xmlns:r="http://schemas.openxmlformats.org/officeDocument/2006/relationships" xmlns:p="http://schemas.openxmlformats.org/presentationml/2006/main">
  <p:tag name="ORIGINALHEIGHT" val="315.7941"/>
  <p:tag name="ORIGINALWIDTH" val="1954.773"/>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 \approx \frac{(\mu-1)^2 + 4 \mu (1 - \cos \theta')^5 + \kappa^2}{(\mu + 1)^2 + \kappa^2}&#10;$$&#10;&#10;\end{document}"/>
  <p:tag name="IGUANATEXSIZE" val="38"/>
  <p:tag name="IGUANATEXCURSOR" val="831"/>
</p:tagLst>
</file>

<file path=ppt/tags/tag44.xml><?xml version="1.0" encoding="utf-8"?>
<p:tagLst xmlns:a="http://schemas.openxmlformats.org/drawingml/2006/main" xmlns:r="http://schemas.openxmlformats.org/officeDocument/2006/relationships" xmlns:p="http://schemas.openxmlformats.org/presentationml/2006/main">
  <p:tag name="ORIGINALHEIGHT" val="116.25"/>
  <p:tag name="ORIGINALWIDTH" val="151.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mathrm{in}&#10;$$&#10;&#10;\end{document}"/>
  <p:tag name="IGUANATEXSIZE" val="28"/>
  <p:tag name="IGUANATEXCURSOR" val="792"/>
</p:tagLst>
</file>

<file path=ppt/tags/tag45.xml><?xml version="1.0" encoding="utf-8"?>
<p:tagLst xmlns:a="http://schemas.openxmlformats.org/drawingml/2006/main" xmlns:r="http://schemas.openxmlformats.org/officeDocument/2006/relationships" xmlns:p="http://schemas.openxmlformats.org/presentationml/2006/main">
  <p:tag name="ORIGINALHEIGHT" val="107.265"/>
  <p:tag name="ORIGINALWIDTH" val="84.0117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theta'&#10;$$&#10;\end{document}"/>
  <p:tag name="IGUANATEXSIZE" val="28"/>
  <p:tag name="IGUANATEXCURSOR" val="888"/>
</p:tagLst>
</file>

<file path=ppt/tags/tag46.xml><?xml version="1.0" encoding="utf-8"?>
<p:tagLst xmlns:a="http://schemas.openxmlformats.org/drawingml/2006/main" xmlns:r="http://schemas.openxmlformats.org/officeDocument/2006/relationships" xmlns:p="http://schemas.openxmlformats.org/presentationml/2006/main">
  <p:tag name="ORIGINALHEIGHT" val="107.265"/>
  <p:tag name="ORIGINALWIDTH" val="84.0117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theta'&#10;$$&#10;\end{document}"/>
  <p:tag name="IGUANATEXSIZE" val="28"/>
  <p:tag name="IGUANATEXCURSOR" val="888"/>
</p:tagLst>
</file>

<file path=ppt/tags/tag47.xml><?xml version="1.0" encoding="utf-8"?>
<p:tagLst xmlns:a="http://schemas.openxmlformats.org/drawingml/2006/main" xmlns:r="http://schemas.openxmlformats.org/officeDocument/2006/relationships" xmlns:p="http://schemas.openxmlformats.org/presentationml/2006/main">
  <p:tag name="ORIGINALHEIGHT" val="89.26244"/>
  <p:tag name="ORIGINALWIDTH" val="51.0070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theta&#10;$$&#10;\end{document}"/>
  <p:tag name="IGUANATEXSIZE" val="28"/>
  <p:tag name="IGUANATEXCURSOR" val="887"/>
</p:tagLst>
</file>

<file path=ppt/tags/tag48.xml><?xml version="1.0" encoding="utf-8"?>
<p:tagLst xmlns:a="http://schemas.openxmlformats.org/drawingml/2006/main" xmlns:r="http://schemas.openxmlformats.org/officeDocument/2006/relationships" xmlns:p="http://schemas.openxmlformats.org/presentationml/2006/main">
  <p:tag name="ORIGINALHEIGHT" val="272.288"/>
  <p:tag name="ORIGINALWIDTH" val="538.575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mu = \frac{\sin \theta'}{\sin \theta}&#10;$$&#10;\end{document}"/>
  <p:tag name="IGUANATEXSIZE" val="28"/>
  <p:tag name="IGUANATEXCURSOR" val="918"/>
</p:tagLst>
</file>

<file path=ppt/tags/tag49.xml><?xml version="1.0" encoding="utf-8"?>
<p:tagLst xmlns:a="http://schemas.openxmlformats.org/drawingml/2006/main" xmlns:r="http://schemas.openxmlformats.org/officeDocument/2006/relationships" xmlns:p="http://schemas.openxmlformats.org/presentationml/2006/main">
  <p:tag name="ORIGINALHEIGHT" val="117.0163"/>
  <p:tag name="ORIGINALWIDTH" val="241.533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L^\mathrm{in}R&#10;$$&#10;\end{document}"/>
  <p:tag name="IGUANATEXSIZE" val="28"/>
  <p:tag name="IGUANATEXCURSOR" val="895"/>
</p:tagLst>
</file>

<file path=ppt/tags/tag5.xml><?xml version="1.0" encoding="utf-8"?>
<p:tagLst xmlns:a="http://schemas.openxmlformats.org/drawingml/2006/main" xmlns:r="http://schemas.openxmlformats.org/officeDocument/2006/relationships" xmlns:p="http://schemas.openxmlformats.org/presentationml/2006/main">
  <p:tag name="ORIGINALHEIGHT" val="132"/>
  <p:tag name="ORIGINALWIDTH" val="561"/>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varphi \in [0, 2\pi]&#10;$$&#10;&#10;\end{document}"/>
  <p:tag name="IGUANATEXSIZE" val="44"/>
  <p:tag name="IGUANATEXCURSOR" val="646"/>
</p:tagLst>
</file>

<file path=ppt/tags/tag50.xml><?xml version="1.0" encoding="utf-8"?>
<p:tagLst xmlns:a="http://schemas.openxmlformats.org/drawingml/2006/main" xmlns:r="http://schemas.openxmlformats.org/officeDocument/2006/relationships" xmlns:p="http://schemas.openxmlformats.org/presentationml/2006/main">
  <p:tag name="ORIGINALHEIGHT" val="117.0163"/>
  <p:tag name="ORIGINALWIDTH" val="240.0335"/>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L^\mathrm{in}T&#10;$$&#10;\end{document}"/>
  <p:tag name="IGUANATEXSIZE" val="28"/>
  <p:tag name="IGUANATEXCURSOR" val="895"/>
</p:tagLst>
</file>

<file path=ppt/tags/tag51.xml><?xml version="1.0" encoding="utf-8"?>
<p:tagLst xmlns:a="http://schemas.openxmlformats.org/drawingml/2006/main" xmlns:r="http://schemas.openxmlformats.org/officeDocument/2006/relationships" xmlns:p="http://schemas.openxmlformats.org/presentationml/2006/main">
  <p:tag name="ORIGINALHEIGHT" val="96.76347"/>
  <p:tag name="ORIGINALWIDTH" val="546.076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R+T=1&#10;$$&#10;\end{document}"/>
  <p:tag name="IGUANATEXSIZE" val="28"/>
  <p:tag name="IGUANATEXCURSOR" val="886"/>
</p:tagLst>
</file>

<file path=ppt/tags/tag52.xml><?xml version="1.0" encoding="utf-8"?>
<p:tagLst xmlns:a="http://schemas.openxmlformats.org/drawingml/2006/main" xmlns:r="http://schemas.openxmlformats.org/officeDocument/2006/relationships" xmlns:p="http://schemas.openxmlformats.org/presentationml/2006/main">
  <p:tag name="ORIGINALHEIGHT" val="147.7706"/>
  <p:tag name="ORIGINALWIDTH" val="493.568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cuvec{\jj} = \sqrt{-1}&#10;$$&#10;\end{document}"/>
  <p:tag name="IGUANATEXSIZE" val="28"/>
  <p:tag name="IGUANATEXCURSOR" val="902"/>
</p:tagLst>
</file>

<file path=ppt/tags/tag53.xml><?xml version="1.0" encoding="utf-8"?>
<p:tagLst xmlns:a="http://schemas.openxmlformats.org/drawingml/2006/main" xmlns:r="http://schemas.openxmlformats.org/officeDocument/2006/relationships" xmlns:p="http://schemas.openxmlformats.org/presentationml/2006/main">
  <p:tag name="ORIGINALHEIGHT" val="108"/>
  <p:tag name="ORIGINALWIDTH" val="85.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theta'&#10;$$&#10;&#10;\end{document}"/>
  <p:tag name="IGUANATEXSIZE" val="28"/>
  <p:tag name="IGUANATEXCURSOR" val="787"/>
</p:tagLst>
</file>

<file path=ppt/tags/tag54.xml><?xml version="1.0" encoding="utf-8"?>
<p:tagLst xmlns:a="http://schemas.openxmlformats.org/drawingml/2006/main" xmlns:r="http://schemas.openxmlformats.org/officeDocument/2006/relationships" xmlns:p="http://schemas.openxmlformats.org/presentationml/2006/main">
  <p:tag name="ORIGINALHEIGHT" val="108"/>
  <p:tag name="ORIGINALWIDTH" val="85.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theta'&#10;$$&#10;&#10;\end{document}"/>
  <p:tag name="IGUANATEXSIZE" val="28"/>
  <p:tag name="IGUANATEXCURSOR" val="787"/>
</p:tagLst>
</file>

<file path=ppt/tags/tag55.xml><?xml version="1.0" encoding="utf-8"?>
<p:tagLst xmlns:a="http://schemas.openxmlformats.org/drawingml/2006/main" xmlns:r="http://schemas.openxmlformats.org/officeDocument/2006/relationships" xmlns:p="http://schemas.openxmlformats.org/presentationml/2006/main">
  <p:tag name="ORIGINALHEIGHT" val="89.26244"/>
  <p:tag name="ORIGINALWIDTH" val="71.2599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ambda&#10;$$&#10;&#10;\end{document}"/>
  <p:tag name="IGUANATEXSIZE" val="28"/>
  <p:tag name="IGUANATEXCURSOR" val="787"/>
</p:tagLst>
</file>

<file path=ppt/tags/tag56.xml><?xml version="1.0" encoding="utf-8"?>
<p:tagLst xmlns:a="http://schemas.openxmlformats.org/drawingml/2006/main" xmlns:r="http://schemas.openxmlformats.org/officeDocument/2006/relationships" xmlns:p="http://schemas.openxmlformats.org/presentationml/2006/main">
  <p:tag name="ORIGINALHEIGHT" val="89.26244"/>
  <p:tag name="ORIGINALWIDTH" val="71.25992"/>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ambda&#10;$$&#10;&#10;\end{document}"/>
  <p:tag name="IGUANATEXSIZE" val="28"/>
  <p:tag name="IGUANATEXCURSOR" val="787"/>
</p:tagLst>
</file>

<file path=ppt/tags/tag57.xml><?xml version="1.0" encoding="utf-8"?>
<p:tagLst xmlns:a="http://schemas.openxmlformats.org/drawingml/2006/main" xmlns:r="http://schemas.openxmlformats.org/officeDocument/2006/relationships" xmlns:p="http://schemas.openxmlformats.org/presentationml/2006/main">
  <p:tag name="ORIGINALHEIGHT" val="138.7694"/>
  <p:tag name="ORIGINALWIDTH" val="405.056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lambda, \theta')&#10;$$&#10;&#10;\end{document}"/>
  <p:tag name="IGUANATEXSIZE" val="28"/>
  <p:tag name="IGUANATEXCURSOR" val="799"/>
</p:tagLst>
</file>

<file path=ppt/tags/tag58.xml><?xml version="1.0" encoding="utf-8"?>
<p:tagLst xmlns:a="http://schemas.openxmlformats.org/drawingml/2006/main" xmlns:r="http://schemas.openxmlformats.org/officeDocument/2006/relationships" xmlns:p="http://schemas.openxmlformats.org/presentationml/2006/main">
  <p:tag name="ORIGINALHEIGHT" val="138.7694"/>
  <p:tag name="ORIGINALWIDTH" val="405.0565"/>
  <p:tag name="LATEXADDIN" val="\documentclass{tufte-book}&#10;\usepackage{amsmath}&#10;\usepackage{amssymb}&#10;%\usepackage{urwchancal}&#10;%\usepackage[cal=rsfso,calscaled=.96]{mathalfa}&#10;\usepackage{bm}&#10;\usepackage{accents}&#10;\usepackage{color}&#10;&#10;\definecolor{ppblue}{rgb}{0.0, 0.44, 0.75}&#10;\definecolor{ppgreen}{rgb}{0.0, 0.69, 0.31}&#10;\definecolor{pplightgreen}{rgb}{0.57, 0.82, 0.31}&#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R(\lambda, \theta')&#10;$$&#10;&#10;\end{document}"/>
  <p:tag name="IGUANATEXSIZE" val="28"/>
  <p:tag name="IGUANATEXCURSOR" val="799"/>
</p:tagLst>
</file>

<file path=ppt/tags/tag59.xml><?xml version="1.0" encoding="utf-8"?>
<p:tagLst xmlns:a="http://schemas.openxmlformats.org/drawingml/2006/main" xmlns:r="http://schemas.openxmlformats.org/officeDocument/2006/relationships" xmlns:p="http://schemas.openxmlformats.org/presentationml/2006/main">
  <p:tag name="ORIGINALHEIGHT" val="1139.409"/>
  <p:tag name="ORIGINALWIDTH" val="105.764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rvec{x}&#10;$ \\&#10;$&#10;\uvec{n}&#10;$ \\&#10;$&#10;\uvec{d}&#10;$ \\&#10;$&#10;\uvec{d}_\idx{r}&#10;$ \\&#10;$&#10;\uvec{d}_\idx{t}&#10;$ \\&#10;$&#10;\alpha&#10;$ \\&#10;$&#10;\beta&#10;$&#10;\end{document}"/>
  <p:tag name="IGUANATEXSIZE" val="32"/>
  <p:tag name="IGUANATEXCURSOR" val="997"/>
</p:tagLst>
</file>

<file path=ppt/tags/tag6.xml><?xml version="1.0" encoding="utf-8"?>
<p:tagLst xmlns:a="http://schemas.openxmlformats.org/drawingml/2006/main" xmlns:r="http://schemas.openxmlformats.org/officeDocument/2006/relationships" xmlns:p="http://schemas.openxmlformats.org/presentationml/2006/main">
  <p:tag name="ORIGINALHEIGHT" val="93.75"/>
  <p:tag name="ORIGINALWIDTH" val="359.25"/>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omega \in \mathit{\Omega}&#10;$$&#10;&#10;\end{document}"/>
  <p:tag name="IGUANATEXSIZE" val="44"/>
  <p:tag name="IGUANATEXCURSOR" val="668"/>
</p:tagLst>
</file>

<file path=ppt/tags/tag60.xml><?xml version="1.0" encoding="utf-8"?>
<p:tagLst xmlns:a="http://schemas.openxmlformats.org/drawingml/2006/main" xmlns:r="http://schemas.openxmlformats.org/officeDocument/2006/relationships" xmlns:p="http://schemas.openxmlformats.org/presentationml/2006/main">
  <p:tag name="ORIGINALHEIGHT" val="60.00835"/>
  <p:tag name="ORIGINALWIDTH" val="63.758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rvec{x}&#10;$&#10;\end{document}"/>
  <p:tag name="IGUANATEXSIZE" val="32"/>
  <p:tag name="IGUANATEXCURSOR" val="890"/>
</p:tagLst>
</file>

<file path=ppt/tags/tag61.xml><?xml version="1.0" encoding="utf-8"?>
<p:tagLst xmlns:a="http://schemas.openxmlformats.org/drawingml/2006/main" xmlns:r="http://schemas.openxmlformats.org/officeDocument/2006/relationships" xmlns:p="http://schemas.openxmlformats.org/presentationml/2006/main">
  <p:tag name="ORIGINALHEIGHT" val="87.01212"/>
  <p:tag name="ORIGINALWIDTH" val="63.0088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n}$&#10;\end{document}"/>
  <p:tag name="IGUANATEXSIZE" val="32"/>
  <p:tag name="IGUANATEXCURSOR" val="886"/>
</p:tagLst>
</file>

<file path=ppt/tags/tag62.xml><?xml version="1.0" encoding="utf-8"?>
<p:tagLst xmlns:a="http://schemas.openxmlformats.org/drawingml/2006/main" xmlns:r="http://schemas.openxmlformats.org/officeDocument/2006/relationships" xmlns:p="http://schemas.openxmlformats.org/presentationml/2006/main">
  <p:tag name="ORIGINALHEIGHT" val="117.7665"/>
  <p:tag name="ORIGINALWIDTH" val="77.2607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10;\end{document}"/>
  <p:tag name="IGUANATEXSIZE" val="32"/>
  <p:tag name="IGUANATEXCURSOR" val="886"/>
</p:tagLst>
</file>

<file path=ppt/tags/tag63.xml><?xml version="1.0" encoding="utf-8"?>
<p:tagLst xmlns:a="http://schemas.openxmlformats.org/drawingml/2006/main" xmlns:r="http://schemas.openxmlformats.org/officeDocument/2006/relationships" xmlns:p="http://schemas.openxmlformats.org/presentationml/2006/main">
  <p:tag name="ORIGINALHEIGHT" val="134.2687"/>
  <p:tag name="ORIGINALWIDTH" val="102.764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r}$&#10;\end{document}"/>
  <p:tag name="IGUANATEXSIZE" val="32"/>
  <p:tag name="IGUANATEXCURSOR" val="894"/>
</p:tagLst>
</file>

<file path=ppt/tags/tag64.xml><?xml version="1.0" encoding="utf-8"?>
<p:tagLst xmlns:a="http://schemas.openxmlformats.org/drawingml/2006/main" xmlns:r="http://schemas.openxmlformats.org/officeDocument/2006/relationships" xmlns:p="http://schemas.openxmlformats.org/presentationml/2006/main">
  <p:tag name="ORIGINALHEIGHT" val="135.769"/>
  <p:tag name="ORIGINALWIDTH" val="97.5136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t}$&#10;\end{document}"/>
  <p:tag name="IGUANATEXSIZE" val="32"/>
  <p:tag name="IGUANATEXCURSOR" val="894"/>
</p:tagLst>
</file>

<file path=ppt/tags/tag65.xml><?xml version="1.0" encoding="utf-8"?>
<p:tagLst xmlns:a="http://schemas.openxmlformats.org/drawingml/2006/main" xmlns:r="http://schemas.openxmlformats.org/officeDocument/2006/relationships" xmlns:p="http://schemas.openxmlformats.org/presentationml/2006/main">
  <p:tag name="ORIGINALHEIGHT" val="61.50858"/>
  <p:tag name="ORIGINALWIDTH" val="59.2582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lpha$&#10;\end{document}"/>
  <p:tag name="IGUANATEXSIZE" val="32"/>
  <p:tag name="IGUANATEXCURSOR" val="885"/>
</p:tagLst>
</file>

<file path=ppt/tags/tag66.xml><?xml version="1.0" encoding="utf-8"?>
<p:tagLst xmlns:a="http://schemas.openxmlformats.org/drawingml/2006/main" xmlns:r="http://schemas.openxmlformats.org/officeDocument/2006/relationships" xmlns:p="http://schemas.openxmlformats.org/presentationml/2006/main">
  <p:tag name="ORIGINALHEIGHT" val="61.50858"/>
  <p:tag name="ORIGINALWIDTH" val="59.2582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lpha$&#10;\end{document}"/>
  <p:tag name="IGUANATEXSIZE" val="32"/>
  <p:tag name="IGUANATEXCURSOR" val="885"/>
</p:tagLst>
</file>

<file path=ppt/tags/tag67.xml><?xml version="1.0" encoding="utf-8"?>
<p:tagLst xmlns:a="http://schemas.openxmlformats.org/drawingml/2006/main" xmlns:r="http://schemas.openxmlformats.org/officeDocument/2006/relationships" xmlns:p="http://schemas.openxmlformats.org/presentationml/2006/main">
  <p:tag name="ORIGINALHEIGHT" val="123.0172"/>
  <p:tag name="ORIGINALWIDTH" val="65.2591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beta$&#10;\end{document}"/>
  <p:tag name="IGUANATEXSIZE" val="32"/>
  <p:tag name="IGUANATEXCURSOR" val="884"/>
</p:tagLst>
</file>

<file path=ppt/tags/tag68.xml><?xml version="1.0" encoding="utf-8"?>
<p:tagLst xmlns:a="http://schemas.openxmlformats.org/drawingml/2006/main" xmlns:r="http://schemas.openxmlformats.org/officeDocument/2006/relationships" xmlns:p="http://schemas.openxmlformats.org/presentationml/2006/main">
  <p:tag name="ORIGINALHEIGHT" val="117.7665"/>
  <p:tag name="ORIGINALWIDTH" val="411.0574"/>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 = - \uvec{v}$&#10;\end{document}"/>
  <p:tag name="IGUANATEXSIZE" val="32"/>
  <p:tag name="IGUANATEXCURSOR" val="899"/>
</p:tagLst>
</file>

<file path=ppt/tags/tag69.xml><?xml version="1.0" encoding="utf-8"?>
<p:tagLst xmlns:a="http://schemas.openxmlformats.org/drawingml/2006/main" xmlns:r="http://schemas.openxmlformats.org/officeDocument/2006/relationships" xmlns:p="http://schemas.openxmlformats.org/presentationml/2006/main">
  <p:tag name="ORIGINALHEIGHT" val="117.7665"/>
  <p:tag name="ORIGINALWIDTH" val="77.2607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10;\end{document}"/>
  <p:tag name="IGUANATEXSIZE" val="32"/>
  <p:tag name="IGUANATEXCURSOR" val="886"/>
</p:tagLst>
</file>

<file path=ppt/tags/tag7.xml><?xml version="1.0" encoding="utf-8"?>
<p:tagLst xmlns:a="http://schemas.openxmlformats.org/drawingml/2006/main" xmlns:r="http://schemas.openxmlformats.org/officeDocument/2006/relationships" xmlns:p="http://schemas.openxmlformats.org/presentationml/2006/main">
  <p:tag name="ORIGINALHEIGHT" val="129.7681"/>
  <p:tag name="ORIGINALWIDTH" val="736.602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lor{ppgreen}&#10;Intenzitás: $I(\omega)$&#10;\end{document}"/>
  <p:tag name="IGUANATEXSIZE" val="44"/>
  <p:tag name="IGUANATEXCURSOR" val="915"/>
</p:tagLst>
</file>

<file path=ppt/tags/tag70.xml><?xml version="1.0" encoding="utf-8"?>
<p:tagLst xmlns:a="http://schemas.openxmlformats.org/drawingml/2006/main" xmlns:r="http://schemas.openxmlformats.org/officeDocument/2006/relationships" xmlns:p="http://schemas.openxmlformats.org/presentationml/2006/main">
  <p:tag name="ORIGINALHEIGHT" val="60.00835"/>
  <p:tag name="ORIGINALWIDTH" val="50.25701"/>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rvec{e}$&#10;\end{document}"/>
  <p:tag name="IGUANATEXSIZE" val="32"/>
  <p:tag name="IGUANATEXCURSOR" val="886"/>
</p:tagLst>
</file>

<file path=ppt/tags/tag71.xml><?xml version="1.0" encoding="utf-8"?>
<p:tagLst xmlns:a="http://schemas.openxmlformats.org/drawingml/2006/main" xmlns:r="http://schemas.openxmlformats.org/officeDocument/2006/relationships" xmlns:p="http://schemas.openxmlformats.org/presentationml/2006/main">
  <p:tag name="ORIGINALHEIGHT" val="60.00835"/>
  <p:tag name="ORIGINALWIDTH" val="63.758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rvec{x}&#10;$&#10;\end{document}"/>
  <p:tag name="IGUANATEXSIZE" val="32"/>
  <p:tag name="IGUANATEXCURSOR" val="890"/>
</p:tagLst>
</file>

<file path=ppt/tags/tag72.xml><?xml version="1.0" encoding="utf-8"?>
<p:tagLst xmlns:a="http://schemas.openxmlformats.org/drawingml/2006/main" xmlns:r="http://schemas.openxmlformats.org/officeDocument/2006/relationships" xmlns:p="http://schemas.openxmlformats.org/presentationml/2006/main">
  <p:tag name="ORIGINALHEIGHT" val="87.01212"/>
  <p:tag name="ORIGINALWIDTH" val="63.0088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n}$&#10;\end{document}"/>
  <p:tag name="IGUANATEXSIZE" val="32"/>
  <p:tag name="IGUANATEXCURSOR" val="886"/>
</p:tagLst>
</file>

<file path=ppt/tags/tag73.xml><?xml version="1.0" encoding="utf-8"?>
<p:tagLst xmlns:a="http://schemas.openxmlformats.org/drawingml/2006/main" xmlns:r="http://schemas.openxmlformats.org/officeDocument/2006/relationships" xmlns:p="http://schemas.openxmlformats.org/presentationml/2006/main">
  <p:tag name="ORIGINALHEIGHT" val="134.2687"/>
  <p:tag name="ORIGINALWIDTH" val="102.764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r}$&#10;\end{document}"/>
  <p:tag name="IGUANATEXSIZE" val="32"/>
  <p:tag name="IGUANATEXCURSOR" val="894"/>
</p:tagLst>
</file>

<file path=ppt/tags/tag74.xml><?xml version="1.0" encoding="utf-8"?>
<p:tagLst xmlns:a="http://schemas.openxmlformats.org/drawingml/2006/main" xmlns:r="http://schemas.openxmlformats.org/officeDocument/2006/relationships" xmlns:p="http://schemas.openxmlformats.org/presentationml/2006/main">
  <p:tag name="ORIGINALHEIGHT" val="135.769"/>
  <p:tag name="ORIGINALWIDTH" val="97.5136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t}$&#10;\end{document}"/>
  <p:tag name="IGUANATEXSIZE" val="32"/>
  <p:tag name="IGUANATEXCURSOR" val="894"/>
</p:tagLst>
</file>

<file path=ppt/tags/tag75.xml><?xml version="1.0" encoding="utf-8"?>
<p:tagLst xmlns:a="http://schemas.openxmlformats.org/drawingml/2006/main" xmlns:r="http://schemas.openxmlformats.org/officeDocument/2006/relationships" xmlns:p="http://schemas.openxmlformats.org/presentationml/2006/main">
  <p:tag name="ORIGINALHEIGHT" val="61.50858"/>
  <p:tag name="ORIGINALWIDTH" val="59.2582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lpha$&#10;\end{document}"/>
  <p:tag name="IGUANATEXSIZE" val="32"/>
  <p:tag name="IGUANATEXCURSOR" val="885"/>
</p:tagLst>
</file>

<file path=ppt/tags/tag76.xml><?xml version="1.0" encoding="utf-8"?>
<p:tagLst xmlns:a="http://schemas.openxmlformats.org/drawingml/2006/main" xmlns:r="http://schemas.openxmlformats.org/officeDocument/2006/relationships" xmlns:p="http://schemas.openxmlformats.org/presentationml/2006/main">
  <p:tag name="ORIGINALHEIGHT" val="61.50858"/>
  <p:tag name="ORIGINALWIDTH" val="59.2582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lpha$&#10;\end{document}"/>
  <p:tag name="IGUANATEXSIZE" val="32"/>
  <p:tag name="IGUANATEXCURSOR" val="885"/>
</p:tagLst>
</file>

<file path=ppt/tags/tag77.xml><?xml version="1.0" encoding="utf-8"?>
<p:tagLst xmlns:a="http://schemas.openxmlformats.org/drawingml/2006/main" xmlns:r="http://schemas.openxmlformats.org/officeDocument/2006/relationships" xmlns:p="http://schemas.openxmlformats.org/presentationml/2006/main">
  <p:tag name="ORIGINALHEIGHT" val="123.0172"/>
  <p:tag name="ORIGINALWIDTH" val="65.2591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beta$&#10;\end{document}"/>
  <p:tag name="IGUANATEXSIZE" val="32"/>
  <p:tag name="IGUANATEXCURSOR" val="884"/>
</p:tagLst>
</file>

<file path=ppt/tags/tag78.xml><?xml version="1.0" encoding="utf-8"?>
<p:tagLst xmlns:a="http://schemas.openxmlformats.org/drawingml/2006/main" xmlns:r="http://schemas.openxmlformats.org/officeDocument/2006/relationships" xmlns:p="http://schemas.openxmlformats.org/presentationml/2006/main">
  <p:tag name="ORIGINALHEIGHT" val="147.7706"/>
  <p:tag name="ORIGINALWIDTH" val="1966.775"/>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L(\rvec{e}, -\uvec{d}) = L^\idx{in}(\rvec{x}, \uvec{d}_\idx{r}) R + L^\idx{in}(\rvec{x}, \uvec{d}_\idx{t}) T$&#10;\end{document}"/>
  <p:tag name="IGUANATEXSIZE" val="32"/>
  <p:tag name="IGUANATEXCURSOR" val="987"/>
</p:tagLst>
</file>

<file path=ppt/tags/tag79.xml><?xml version="1.0" encoding="utf-8"?>
<p:tagLst xmlns:a="http://schemas.openxmlformats.org/drawingml/2006/main" xmlns:r="http://schemas.openxmlformats.org/officeDocument/2006/relationships" xmlns:p="http://schemas.openxmlformats.org/presentationml/2006/main">
  <p:tag name="ORIGINALHEIGHT" val="87.01212"/>
  <p:tag name="ORIGINALWIDTH" val="63.0088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n}$&#10;\end{document}"/>
  <p:tag name="IGUANATEXSIZE" val="32"/>
  <p:tag name="IGUANATEXCURSOR" val="886"/>
</p:tagLst>
</file>

<file path=ppt/tags/tag8.xml><?xml version="1.0" encoding="utf-8"?>
<p:tagLst xmlns:a="http://schemas.openxmlformats.org/drawingml/2006/main" xmlns:r="http://schemas.openxmlformats.org/officeDocument/2006/relationships" xmlns:p="http://schemas.openxmlformats.org/presentationml/2006/main">
  <p:tag name="ORIGINALHEIGHT" val="131.25"/>
  <p:tag name="ORIGINALWIDTH" val="369.75"/>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e}, \omega)&#10;$$&#10;&#10;\end{document}"/>
  <p:tag name="IGUANATEXSIZE" val="44"/>
  <p:tag name="IGUANATEXCURSOR" val="660"/>
</p:tagLst>
</file>

<file path=ppt/tags/tag80.xml><?xml version="1.0" encoding="utf-8"?>
<p:tagLst xmlns:a="http://schemas.openxmlformats.org/drawingml/2006/main" xmlns:r="http://schemas.openxmlformats.org/officeDocument/2006/relationships" xmlns:p="http://schemas.openxmlformats.org/presentationml/2006/main">
  <p:tag name="ORIGINALHEIGHT" val="117.7665"/>
  <p:tag name="ORIGINALWIDTH" val="77.2607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10;\end{document}"/>
  <p:tag name="IGUANATEXSIZE" val="32"/>
  <p:tag name="IGUANATEXCURSOR" val="886"/>
</p:tagLst>
</file>

<file path=ppt/tags/tag81.xml><?xml version="1.0" encoding="utf-8"?>
<p:tagLst xmlns:a="http://schemas.openxmlformats.org/drawingml/2006/main" xmlns:r="http://schemas.openxmlformats.org/officeDocument/2006/relationships" xmlns:p="http://schemas.openxmlformats.org/presentationml/2006/main">
  <p:tag name="ORIGINALHEIGHT" val="134.2687"/>
  <p:tag name="ORIGINALWIDTH" val="102.7643"/>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r}$&#10;\end{document}"/>
  <p:tag name="IGUANATEXSIZE" val="32"/>
  <p:tag name="IGUANATEXCURSOR" val="894"/>
</p:tagLst>
</file>

<file path=ppt/tags/tag82.xml><?xml version="1.0" encoding="utf-8"?>
<p:tagLst xmlns:a="http://schemas.openxmlformats.org/drawingml/2006/main" xmlns:r="http://schemas.openxmlformats.org/officeDocument/2006/relationships" xmlns:p="http://schemas.openxmlformats.org/presentationml/2006/main">
  <p:tag name="ORIGINALHEIGHT" val="60.00835"/>
  <p:tag name="ORIGINALWIDTH" val="63.758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10;\rvec{x}&#10;$&#10;\end{document}"/>
  <p:tag name="IGUANATEXSIZE" val="32"/>
  <p:tag name="IGUANATEXCURSOR" val="890"/>
</p:tagLst>
</file>

<file path=ppt/tags/tag83.xml><?xml version="1.0" encoding="utf-8"?>
<p:tagLst xmlns:a="http://schemas.openxmlformats.org/drawingml/2006/main" xmlns:r="http://schemas.openxmlformats.org/officeDocument/2006/relationships" xmlns:p="http://schemas.openxmlformats.org/presentationml/2006/main">
  <p:tag name="ORIGINALHEIGHT" val="61.50858"/>
  <p:tag name="ORIGINALWIDTH" val="59.2582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lpha$&#10;\end{document}"/>
  <p:tag name="IGUANATEXSIZE" val="32"/>
  <p:tag name="IGUANATEXCURSOR" val="885"/>
</p:tagLst>
</file>

<file path=ppt/tags/tag84.xml><?xml version="1.0" encoding="utf-8"?>
<p:tagLst xmlns:a="http://schemas.openxmlformats.org/drawingml/2006/main" xmlns:r="http://schemas.openxmlformats.org/officeDocument/2006/relationships" xmlns:p="http://schemas.openxmlformats.org/presentationml/2006/main">
  <p:tag name="ORIGINALHEIGHT" val="61.50858"/>
  <p:tag name="ORIGINALWIDTH" val="59.2582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alpha$&#10;\end{document}"/>
  <p:tag name="IGUANATEXSIZE" val="32"/>
  <p:tag name="IGUANATEXCURSOR" val="885"/>
</p:tagLst>
</file>

<file path=ppt/tags/tag85.xml><?xml version="1.0" encoding="utf-8"?>
<p:tagLst xmlns:a="http://schemas.openxmlformats.org/drawingml/2006/main" xmlns:r="http://schemas.openxmlformats.org/officeDocument/2006/relationships" xmlns:p="http://schemas.openxmlformats.org/presentationml/2006/main">
  <p:tag name="ORIGINALHEIGHT" val="126.7677"/>
  <p:tag name="ORIGINALWIDTH" val="572.329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uvec{n}\cos \alpha$&#10;\end{document}"/>
  <p:tag name="IGUANATEXSIZE" val="32"/>
  <p:tag name="IGUANATEXCURSOR" val="888"/>
</p:tagLst>
</file>

<file path=ppt/tags/tag86.xml><?xml version="1.0" encoding="utf-8"?>
<p:tagLst xmlns:a="http://schemas.openxmlformats.org/drawingml/2006/main" xmlns:r="http://schemas.openxmlformats.org/officeDocument/2006/relationships" xmlns:p="http://schemas.openxmlformats.org/presentationml/2006/main">
  <p:tag name="ORIGINALHEIGHT" val="126.7677"/>
  <p:tag name="ORIGINALWIDTH" val="572.329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uvec{n}\cos \alpha$&#10;\end{document}"/>
  <p:tag name="IGUANATEXSIZE" val="32"/>
  <p:tag name="IGUANATEXCURSOR" val="888"/>
</p:tagLst>
</file>

<file path=ppt/tags/tag87.xml><?xml version="1.0" encoding="utf-8"?>
<p:tagLst xmlns:a="http://schemas.openxmlformats.org/drawingml/2006/main" xmlns:r="http://schemas.openxmlformats.org/officeDocument/2006/relationships" xmlns:p="http://schemas.openxmlformats.org/presentationml/2006/main">
  <p:tag name="ORIGINALHEIGHT" val="87.01212"/>
  <p:tag name="ORIGINALWIDTH" val="349.548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n}\cos \alpha$&#10;\end{document}"/>
  <p:tag name="IGUANATEXSIZE" val="32"/>
  <p:tag name="IGUANATEXCURSOR" val="879"/>
</p:tagLst>
</file>

<file path=ppt/tags/tag88.xml><?xml version="1.0" encoding="utf-8"?>
<p:tagLst xmlns:a="http://schemas.openxmlformats.org/drawingml/2006/main" xmlns:r="http://schemas.openxmlformats.org/officeDocument/2006/relationships" xmlns:p="http://schemas.openxmlformats.org/presentationml/2006/main">
  <p:tag name="ORIGINALHEIGHT" val="117.7665"/>
  <p:tag name="ORIGINALWIDTH" val="782.359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cos \alpha = - \uvec{n} \cdot \uvec{d}$&#10;\end{document}"/>
  <p:tag name="IGUANATEXSIZE" val="32"/>
  <p:tag name="IGUANATEXCURSOR" val="917"/>
</p:tagLst>
</file>

<file path=ppt/tags/tag89.xml><?xml version="1.0" encoding="utf-8"?>
<p:tagLst xmlns:a="http://schemas.openxmlformats.org/drawingml/2006/main" xmlns:r="http://schemas.openxmlformats.org/officeDocument/2006/relationships" xmlns:p="http://schemas.openxmlformats.org/presentationml/2006/main">
  <p:tag name="ORIGINALHEIGHT" val="223.5312"/>
  <p:tag name="ORIGINALWIDTH" val="2295.3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r} = \uvec{n}\cos \alpha + \uvec{d} + \uvec{n}\cos \alpha = \uvec{d} - 2\uvec{n}\left(\uvec{n} \cdot \uvec{d}\right)$&#10;\end{document}"/>
  <p:tag name="IGUANATEXSIZE" val="32"/>
  <p:tag name="IGUANATEXCURSOR" val="930"/>
</p:tagLst>
</file>

<file path=ppt/tags/tag9.xml><?xml version="1.0" encoding="utf-8"?>
<p:tagLst xmlns:a="http://schemas.openxmlformats.org/drawingml/2006/main" xmlns:r="http://schemas.openxmlformats.org/officeDocument/2006/relationships" xmlns:p="http://schemas.openxmlformats.org/presentationml/2006/main">
  <p:tag name="ORIGINALHEIGHT" val="131.25"/>
  <p:tag name="ORIGINALWIDTH" val="378.75"/>
  <p:tag name="LATEXADDIN" val="\documentclass{tufte-book}&#10;\usepackage{amsmath}&#10;\usepackage{amssymb}&#10;%\usepackage{urwchancal}&#10;%\usepackage[cal=rsfso,calscaled=.96]{mathalfa}&#10;\usepackage{bm}&#10;\usepackage{accents}&#10;\usepackage{color}&#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10;$$&#10;L(\rvec{x}, \omega)&#10;$$&#10;&#10;\end{document}"/>
  <p:tag name="IGUANATEXSIZE" val="44"/>
  <p:tag name="IGUANATEXCURSOR" val="661"/>
</p:tagLst>
</file>

<file path=ppt/tags/tag90.xml><?xml version="1.0" encoding="utf-8"?>
<p:tagLst xmlns:a="http://schemas.openxmlformats.org/drawingml/2006/main" xmlns:r="http://schemas.openxmlformats.org/officeDocument/2006/relationships" xmlns:p="http://schemas.openxmlformats.org/presentationml/2006/main">
  <p:tag name="ORIGINALHEIGHT" val="126.7677"/>
  <p:tag name="ORIGINALWIDTH" val="572.329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uvec{n}\cos \alpha$&#10;\end{document}"/>
  <p:tag name="IGUANATEXSIZE" val="32"/>
  <p:tag name="IGUANATEXCURSOR" val="888"/>
</p:tagLst>
</file>

<file path=ppt/tags/tag91.xml><?xml version="1.0" encoding="utf-8"?>
<p:tagLst xmlns:a="http://schemas.openxmlformats.org/drawingml/2006/main" xmlns:r="http://schemas.openxmlformats.org/officeDocument/2006/relationships" xmlns:p="http://schemas.openxmlformats.org/presentationml/2006/main">
  <p:tag name="ORIGINALHEIGHT" val="117.7665"/>
  <p:tag name="ORIGINALWIDTH" val="77.26079"/>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10;\end{document}"/>
  <p:tag name="IGUANATEXSIZE" val="32"/>
  <p:tag name="IGUANATEXCURSOR" val="886"/>
</p:tagLst>
</file>

<file path=ppt/tags/tag92.xml><?xml version="1.0" encoding="utf-8"?>
<p:tagLst xmlns:a="http://schemas.openxmlformats.org/drawingml/2006/main" xmlns:r="http://schemas.openxmlformats.org/officeDocument/2006/relationships" xmlns:p="http://schemas.openxmlformats.org/presentationml/2006/main">
  <p:tag name="ORIGINALHEIGHT" val="135.769"/>
  <p:tag name="ORIGINALWIDTH" val="97.5136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t}$&#10;\end{document}"/>
  <p:tag name="IGUANATEXSIZE" val="32"/>
  <p:tag name="IGUANATEXCURSOR" val="894"/>
</p:tagLst>
</file>

<file path=ppt/tags/tag93.xml><?xml version="1.0" encoding="utf-8"?>
<p:tagLst xmlns:a="http://schemas.openxmlformats.org/drawingml/2006/main" xmlns:r="http://schemas.openxmlformats.org/officeDocument/2006/relationships" xmlns:p="http://schemas.openxmlformats.org/presentationml/2006/main">
  <p:tag name="ORIGINALHEIGHT" val="87.01212"/>
  <p:tag name="ORIGINALWIDTH" val="63.0088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n}$&#10;\end{document}"/>
  <p:tag name="IGUANATEXSIZE" val="32"/>
  <p:tag name="IGUANATEXCURSOR" val="886"/>
</p:tagLst>
</file>

<file path=ppt/tags/tag94.xml><?xml version="1.0" encoding="utf-8"?>
<p:tagLst xmlns:a="http://schemas.openxmlformats.org/drawingml/2006/main" xmlns:r="http://schemas.openxmlformats.org/officeDocument/2006/relationships" xmlns:p="http://schemas.openxmlformats.org/presentationml/2006/main">
  <p:tag name="ORIGINALHEIGHT" val="107.265"/>
  <p:tag name="ORIGINALWIDTH" val="48.7567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t}$&#10;\end{document}"/>
  <p:tag name="IGUANATEXSIZE" val="32"/>
  <p:tag name="IGUANATEXCURSOR" val="886"/>
</p:tagLst>
</file>

<file path=ppt/tags/tag95.xml><?xml version="1.0" encoding="utf-8"?>
<p:tagLst xmlns:a="http://schemas.openxmlformats.org/drawingml/2006/main" xmlns:r="http://schemas.openxmlformats.org/officeDocument/2006/relationships" xmlns:p="http://schemas.openxmlformats.org/presentationml/2006/main">
  <p:tag name="ORIGINALHEIGHT" val="139.5195"/>
  <p:tag name="ORIGINALWIDTH" val="320.2947"/>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t} \sin \beta$&#10;\end{document}"/>
  <p:tag name="IGUANATEXSIZE" val="32"/>
  <p:tag name="IGUANATEXCURSOR" val="898"/>
</p:tagLst>
</file>

<file path=ppt/tags/tag96.xml><?xml version="1.0" encoding="utf-8"?>
<p:tagLst xmlns:a="http://schemas.openxmlformats.org/drawingml/2006/main" xmlns:r="http://schemas.openxmlformats.org/officeDocument/2006/relationships" xmlns:p="http://schemas.openxmlformats.org/presentationml/2006/main">
  <p:tag name="ORIGINALHEIGHT" val="123.0172"/>
  <p:tag name="ORIGINALWIDTH" val="450.062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n} \cos \beta$&#10;\end{document}"/>
  <p:tag name="IGUANATEXSIZE" val="32"/>
  <p:tag name="IGUANATEXCURSOR" val="893"/>
</p:tagLst>
</file>

<file path=ppt/tags/tag97.xml><?xml version="1.0" encoding="utf-8"?>
<p:tagLst xmlns:a="http://schemas.openxmlformats.org/drawingml/2006/main" xmlns:r="http://schemas.openxmlformats.org/officeDocument/2006/relationships" xmlns:p="http://schemas.openxmlformats.org/presentationml/2006/main">
  <p:tag name="ORIGINALHEIGHT" val="183.7757"/>
  <p:tag name="ORIGINALWIDTH" val="453.0632"/>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mu = \frac{\sin \alpha}{\sin \beta}$&#10;\end{document}"/>
  <p:tag name="IGUANATEXSIZE" val="32"/>
  <p:tag name="IGUANATEXCURSOR" val="910"/>
</p:tagLst>
</file>

<file path=ppt/tags/tag98.xml><?xml version="1.0" encoding="utf-8"?>
<p:tagLst xmlns:a="http://schemas.openxmlformats.org/drawingml/2006/main" xmlns:r="http://schemas.openxmlformats.org/officeDocument/2006/relationships" xmlns:p="http://schemas.openxmlformats.org/presentationml/2006/main">
  <p:tag name="ORIGINALHEIGHT" val="245.2843"/>
  <p:tag name="ORIGINALWIDTH" val="1629.978"/>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t} = \left(\uvec{d} + \uvec{n}\cos\alpha\right)^\wedge = \frac{\uvec{d} + \uvec{n}\cos\alpha}{\sin\alpha}$&#10;\end{document}"/>
  <p:tag name="IGUANATEXSIZE" val="32"/>
  <p:tag name="IGUANATEXCURSOR" val="939"/>
</p:tagLst>
</file>

<file path=ppt/tags/tag99.xml><?xml version="1.0" encoding="utf-8"?>
<p:tagLst xmlns:a="http://schemas.openxmlformats.org/drawingml/2006/main" xmlns:r="http://schemas.openxmlformats.org/officeDocument/2006/relationships" xmlns:p="http://schemas.openxmlformats.org/presentationml/2006/main">
  <p:tag name="ORIGINALHEIGHT" val="150.021"/>
  <p:tag name="ORIGINALWIDTH" val="1118.406"/>
  <p:tag name="LATEXADDIN" val="\documentclass{tufte-book}&#10;\usepackage[utf8]{inputenc}&#10;\usepackage{amsmath}&#10;\usepackage{amssymb}&#10;%\usepackage{urwchancal}&#10;%\usepackage[cal=rsfso,calscaled=.96]{mathalfa}&#10;\usepackage{bm}&#10;\usepackage{accents}&#10;\usepackage{color}&#10;&#10;\definecolor{ppblue}{rgb}{0.0, 0.44, 0.75}&#10;\definecolor{ppgreen}{rgb}{0.0, 0.69, 0.31}&#10;\definecolor{pplightgreen}{rgb}{0.57, 0.82, 0.31}&#10;\definecolor{pporange}{rgb}{1.0, 0.75, 0.0}&#10;&#10;\DeclareMathSymbol{\ii}{\mathalpha}{letters}{&quot;10}&#10;\DeclareMathSymbol{\jj}{\mathalpha}{letters}{&quot;11}&#10;&#10;\newcommand{\rvec}[1]{\bm{#1}}&#10;\newcommand{\rmx}[1]{\bm{#1}}&#10;\newcommand{\uvec}[1]{\bm{{\hat{#1}}}}&#10;\newcommand{\cuvec}[1]{\mathbf{{\hat{#1}}}}&#10;%\newcommand{\rgb}[1]{\bm{#1}}&#10;\newcommand{\rgb}[1]{\bm{{\accentset{\color{red}.\color[rgb]{0, 0.5, 0}.\color{blue}.}{#1}}}}&#10;\newcommand{\idx}[1]{\mathrm{#1}}&#10;\pagestyle{empty}&#10;\begin{document}&#10;\usefont{T1}{whipsmart}{m}{n}&#10;$\uvec{d}_\idx{t} = \uvec{t} \sin\beta - \uvec{n}\cos\beta$&#10;\end{document}"/>
  <p:tag name="IGUANATEXSIZE" val="32"/>
  <p:tag name="IGUANATEXCURSOR" val="936"/>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0B050"/>
      </a:dk2>
      <a:lt2>
        <a:srgbClr val="FFFFFF"/>
      </a:lt2>
      <a:accent1>
        <a:srgbClr val="0070C0"/>
      </a:accent1>
      <a:accent2>
        <a:srgbClr val="FF0000"/>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23943</TotalTime>
  <Words>7414</Words>
  <Application>Microsoft Office PowerPoint</Application>
  <PresentationFormat>Widescreen</PresentationFormat>
  <Paragraphs>625</Paragraphs>
  <Slides>60</Slides>
  <Notes>41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1" baseType="lpstr">
      <vt:lpstr>Arial</vt:lpstr>
      <vt:lpstr>Calibri</vt:lpstr>
      <vt:lpstr>Component</vt:lpstr>
      <vt:lpstr>Consolas</vt:lpstr>
      <vt:lpstr>Courier New</vt:lpstr>
      <vt:lpstr>Monotype Sorts</vt:lpstr>
      <vt:lpstr>Symbol</vt:lpstr>
      <vt:lpstr>Times New Roman</vt:lpstr>
      <vt:lpstr>Whipsmart</vt:lpstr>
      <vt:lpstr>Office Theme</vt:lpstr>
      <vt:lpstr>Klip</vt:lpstr>
      <vt:lpstr>Képszintézis</vt:lpstr>
      <vt:lpstr>Illusion of the real world</vt:lpstr>
      <vt:lpstr>A fény fizikai mértékei</vt:lpstr>
      <vt:lpstr>PowerPoint Presentation</vt:lpstr>
      <vt:lpstr>PowerPoint Presentation</vt:lpstr>
      <vt:lpstr>PowerPoint Presentation</vt:lpstr>
      <vt:lpstr>Han lőtt előbb</vt:lpstr>
      <vt:lpstr>Számoljuk meg a felületen áthaladó fotonokat!</vt:lpstr>
      <vt:lpstr>PowerPoint Presentation</vt:lpstr>
      <vt:lpstr>Az iránytartomány</vt:lpstr>
      <vt:lpstr>Sík- és térszögek mértékei</vt:lpstr>
      <vt:lpstr>PowerPoint Presentation</vt:lpstr>
      <vt:lpstr>PowerPoint Presentation</vt:lpstr>
      <vt:lpstr>PowerPoint Presentation</vt:lpstr>
      <vt:lpstr>Radiancia és pixelszín</vt:lpstr>
      <vt:lpstr>A hullámhosszok függetlenek</vt:lpstr>
      <vt:lpstr>Nagyobb energiájú sugárzásnál ez nem teljesül</vt:lpstr>
      <vt:lpstr>Az árnyalási egyenlet</vt:lpstr>
      <vt:lpstr>Különleges esetek</vt:lpstr>
      <vt:lpstr>Sima felületek</vt:lpstr>
      <vt:lpstr>Fresnel egyenletek</vt:lpstr>
      <vt:lpstr>Fresnel függvény</vt:lpstr>
      <vt:lpstr>Jelölések</vt:lpstr>
      <vt:lpstr>Elsődleges (szemből induló) sugár esetén</vt:lpstr>
      <vt:lpstr>Ideális visszaverődés iránya</vt:lpstr>
      <vt:lpstr>Ideális törés iránya</vt:lpstr>
      <vt:lpstr>Törő és tükröző felületek</vt:lpstr>
      <vt:lpstr>Ha egyetlen irányból jön fény</vt:lpstr>
      <vt:lpstr>Szemirányú radiancia egy irányból érkező irradiancia hatására</vt:lpstr>
      <vt:lpstr>A kétirányú visszaverődés valószínűségsűrűség-függvénye - BRDF</vt:lpstr>
      <vt:lpstr>Egy felületi pont árnyalása</vt:lpstr>
      <vt:lpstr>Valós fényforrások</vt:lpstr>
      <vt:lpstr>Absztrakt fényforrásmodell: irányfény</vt:lpstr>
      <vt:lpstr>Abstract light source model: directional light</vt:lpstr>
      <vt:lpstr>Simple shading in FS</vt:lpstr>
      <vt:lpstr>Light data in uniforms</vt:lpstr>
      <vt:lpstr>Setting up a light in Scene</vt:lpstr>
      <vt:lpstr>Multiple, colored lights</vt:lpstr>
      <vt:lpstr>Abstract light source model: point light</vt:lpstr>
      <vt:lpstr>Abstract light source model: point light</vt:lpstr>
      <vt:lpstr>Point lights – without breaking directional lights</vt:lpstr>
      <vt:lpstr>BRDF mérése</vt:lpstr>
      <vt:lpstr>BRDF mérése</vt:lpstr>
      <vt:lpstr>Analitikus BRDF modellek</vt:lpstr>
      <vt:lpstr>Diffúz visszaverődés</vt:lpstr>
      <vt:lpstr>Lambert-törvény</vt:lpstr>
      <vt:lpstr>A Lambert-törvény RGB hullámhosszokkal</vt:lpstr>
      <vt:lpstr>Fényes felületek</vt:lpstr>
      <vt:lpstr>Irányok jelölései</vt:lpstr>
      <vt:lpstr>Fényes felületek: Phong BRDF modell</vt:lpstr>
      <vt:lpstr>Spektrális Phong BRDF</vt:lpstr>
      <vt:lpstr>Diffúz + Phong</vt:lpstr>
      <vt:lpstr>Phong-Blinn modell</vt:lpstr>
      <vt:lpstr>Spektrális Phong+Blinn</vt:lpstr>
      <vt:lpstr>Phong-Blinn reflection model</vt:lpstr>
      <vt:lpstr>Phong-Blinn probléma</vt:lpstr>
      <vt:lpstr>Phong-Blinn probléma</vt:lpstr>
      <vt:lpstr>Mi a BRDF itt?</vt:lpstr>
      <vt:lpstr>Szimmetrikus verzió</vt:lpstr>
      <vt:lpstr>Maximum Blinn reflection model</vt:lpstr>
    </vt:vector>
  </TitlesOfParts>
  <Company>Budapest University of Technology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Vizualizáció és képszintézis</dc:title>
  <dc:creator>László Szécsi</dc:creator>
  <cp:lastModifiedBy>Microsoft account</cp:lastModifiedBy>
  <cp:revision>74</cp:revision>
  <dcterms:created xsi:type="dcterms:W3CDTF">2014-12-27T20:04:49Z</dcterms:created>
  <dcterms:modified xsi:type="dcterms:W3CDTF">2023-03-13T15:15:05Z</dcterms:modified>
</cp:coreProperties>
</file>